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2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5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6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35" r:id="rId4"/>
    <p:sldMasterId id="2147483796" r:id="rId5"/>
    <p:sldMasterId id="2147483808" r:id="rId6"/>
    <p:sldMasterId id="2147483867" r:id="rId7"/>
    <p:sldMasterId id="2147483996" r:id="rId8"/>
    <p:sldMasterId id="2147484008" r:id="rId9"/>
    <p:sldMasterId id="2147484033" r:id="rId10"/>
    <p:sldMasterId id="2147484057" r:id="rId11"/>
    <p:sldMasterId id="2147485108" r:id="rId12"/>
    <p:sldMasterId id="2147485134" r:id="rId13"/>
    <p:sldMasterId id="2147485232" r:id="rId14"/>
    <p:sldMasterId id="2147485269" r:id="rId15"/>
    <p:sldMasterId id="2147485354" r:id="rId16"/>
    <p:sldMasterId id="2147485406" r:id="rId17"/>
  </p:sldMasterIdLst>
  <p:notesMasterIdLst>
    <p:notesMasterId r:id="rId89"/>
  </p:notesMasterIdLst>
  <p:sldIdLst>
    <p:sldId id="2884" r:id="rId18"/>
    <p:sldId id="2885" r:id="rId19"/>
    <p:sldId id="3161" r:id="rId20"/>
    <p:sldId id="3154" r:id="rId21"/>
    <p:sldId id="2913" r:id="rId22"/>
    <p:sldId id="2915" r:id="rId23"/>
    <p:sldId id="2916" r:id="rId24"/>
    <p:sldId id="3046" r:id="rId25"/>
    <p:sldId id="3044" r:id="rId26"/>
    <p:sldId id="3048" r:id="rId27"/>
    <p:sldId id="3207" r:id="rId28"/>
    <p:sldId id="3086" r:id="rId29"/>
    <p:sldId id="3180" r:id="rId30"/>
    <p:sldId id="2686" r:id="rId31"/>
    <p:sldId id="3089" r:id="rId32"/>
    <p:sldId id="2856" r:id="rId33"/>
    <p:sldId id="3108" r:id="rId34"/>
    <p:sldId id="2399" r:id="rId35"/>
    <p:sldId id="2927" r:id="rId36"/>
    <p:sldId id="2933" r:id="rId37"/>
    <p:sldId id="2721" r:id="rId38"/>
    <p:sldId id="2677" r:id="rId39"/>
    <p:sldId id="2674" r:id="rId40"/>
    <p:sldId id="2678" r:id="rId41"/>
    <p:sldId id="3073" r:id="rId42"/>
    <p:sldId id="3064" r:id="rId43"/>
    <p:sldId id="3167" r:id="rId44"/>
    <p:sldId id="3170" r:id="rId45"/>
    <p:sldId id="3065" r:id="rId46"/>
    <p:sldId id="3175" r:id="rId47"/>
    <p:sldId id="3069" r:id="rId48"/>
    <p:sldId id="3070" r:id="rId49"/>
    <p:sldId id="3075" r:id="rId50"/>
    <p:sldId id="2415" r:id="rId51"/>
    <p:sldId id="2427" r:id="rId52"/>
    <p:sldId id="2430" r:id="rId53"/>
    <p:sldId id="3058" r:id="rId54"/>
    <p:sldId id="3213" r:id="rId55"/>
    <p:sldId id="2442" r:id="rId56"/>
    <p:sldId id="2468" r:id="rId57"/>
    <p:sldId id="2934" r:id="rId58"/>
    <p:sldId id="2945" r:id="rId59"/>
    <p:sldId id="3198" r:id="rId60"/>
    <p:sldId id="3191" r:id="rId61"/>
    <p:sldId id="2968" r:id="rId62"/>
    <p:sldId id="3079" r:id="rId63"/>
    <p:sldId id="2982" r:id="rId64"/>
    <p:sldId id="2998" r:id="rId65"/>
    <p:sldId id="2985" r:id="rId66"/>
    <p:sldId id="2987" r:id="rId67"/>
    <p:sldId id="3214" r:id="rId68"/>
    <p:sldId id="2991" r:id="rId69"/>
    <p:sldId id="2996" r:id="rId70"/>
    <p:sldId id="2999" r:id="rId71"/>
    <p:sldId id="3144" r:id="rId72"/>
    <p:sldId id="3145" r:id="rId73"/>
    <p:sldId id="3148" r:id="rId74"/>
    <p:sldId id="2681" r:id="rId75"/>
    <p:sldId id="2758" r:id="rId76"/>
    <p:sldId id="2754" r:id="rId77"/>
    <p:sldId id="2770" r:id="rId78"/>
    <p:sldId id="2774" r:id="rId79"/>
    <p:sldId id="2778" r:id="rId80"/>
    <p:sldId id="3166" r:id="rId81"/>
    <p:sldId id="2369" r:id="rId82"/>
    <p:sldId id="3000" r:id="rId83"/>
    <p:sldId id="2543" r:id="rId84"/>
    <p:sldId id="2811" r:id="rId85"/>
    <p:sldId id="3034" r:id="rId86"/>
    <p:sldId id="2849" r:id="rId87"/>
    <p:sldId id="2554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ADDB7B"/>
    <a:srgbClr val="ADADEB"/>
    <a:srgbClr val="FFFF75"/>
    <a:srgbClr val="007E39"/>
    <a:srgbClr val="022577"/>
    <a:srgbClr val="FF5050"/>
    <a:srgbClr val="000000"/>
    <a:srgbClr val="FFB521"/>
    <a:srgbClr val="EE9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368" autoAdjust="0"/>
    <p:restoredTop sz="94434" autoAdjust="0"/>
  </p:normalViewPr>
  <p:slideViewPr>
    <p:cSldViewPr snapToGrid="0">
      <p:cViewPr>
        <p:scale>
          <a:sx n="70" d="100"/>
          <a:sy n="70" d="100"/>
        </p:scale>
        <p:origin x="64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2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2B5D2-FB92-4940-91C9-901FBFE421AC}" type="datetimeFigureOut">
              <a:rPr lang="en-US" smtClean="0"/>
              <a:t>11/3/2021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301AA-FD0E-4AD7-9BAB-EE56E5AAC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1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301AA-FD0E-4AD7-9BAB-EE56E5AAC13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1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A08F0-0564-4C67-8E43-F6FC00876F9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11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A08F0-0564-4C67-8E43-F6FC00876F9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18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301AA-FD0E-4AD7-9BAB-EE56E5AAC136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61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301AA-FD0E-4AD7-9BAB-EE56E5AAC136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4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ABBA30-B84D-4576-8B7B-B8DD67C83630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73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301AA-FD0E-4AD7-9BAB-EE56E5AAC136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75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301AA-FD0E-4AD7-9BAB-EE56E5AAC136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7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343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E00B4-84AA-46F5-8E9A-098BBC5A123F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906330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307" y="1727201"/>
            <a:ext cx="10242693" cy="3103423"/>
          </a:xfrm>
        </p:spPr>
        <p:txBody>
          <a:bodyPr tIns="0" bIns="0"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7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/>
          <a:lstStyle>
            <a:lvl1pPr marL="0" indent="0">
              <a:spcBef>
                <a:spcPts val="0"/>
              </a:spcBef>
              <a:spcAft>
                <a:spcPts val="800"/>
              </a:spcAft>
              <a:buFontTx/>
              <a:buNone/>
              <a:defRPr sz="2933"/>
            </a:lvl1pPr>
            <a:lvl2pPr marL="304792" indent="-304792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 sz="2667"/>
            </a:lvl2pPr>
            <a:lvl3pPr marL="609585" indent="-304792">
              <a:spcBef>
                <a:spcPts val="0"/>
              </a:spcBef>
              <a:spcAft>
                <a:spcPts val="800"/>
              </a:spcAft>
              <a:buSzPct val="100000"/>
              <a:buFont typeface="AppleSymbols" charset="0"/>
              <a:buChar char="⎻"/>
              <a:defRPr sz="2400"/>
            </a:lvl3pPr>
            <a:lvl4pPr marL="914377" indent="-304792">
              <a:spcBef>
                <a:spcPts val="0"/>
              </a:spcBef>
              <a:spcAft>
                <a:spcPts val="800"/>
              </a:spcAft>
              <a:buSzPct val="85000"/>
              <a:buFont typeface="Arial" charset="0"/>
              <a:buChar char="•"/>
              <a:defRPr sz="2133"/>
            </a:lvl4pPr>
            <a:lvl5pPr marL="1194786" indent="-304792">
              <a:spcBef>
                <a:spcPts val="0"/>
              </a:spcBef>
              <a:spcAft>
                <a:spcPts val="800"/>
              </a:spcAft>
              <a:buSzPct val="85000"/>
              <a:buFont typeface="AppleSymbols" charset="0"/>
              <a:buChar char="⎻"/>
              <a:defRPr sz="1867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34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/>
          <a:lstStyle>
            <a:lvl1pPr marL="304792" indent="-304792">
              <a:spcBef>
                <a:spcPts val="0"/>
              </a:spcBef>
              <a:spcAft>
                <a:spcPts val="800"/>
              </a:spcAft>
              <a:buFont typeface="Arial" charset="0"/>
              <a:buChar char="•"/>
              <a:defRPr sz="2933"/>
            </a:lvl1pPr>
            <a:lvl2pPr marL="609585" indent="-304792">
              <a:spcBef>
                <a:spcPts val="0"/>
              </a:spcBef>
              <a:spcAft>
                <a:spcPts val="800"/>
              </a:spcAft>
              <a:buSzPct val="100000"/>
              <a:defRPr sz="2667"/>
            </a:lvl2pPr>
            <a:lvl3pPr marL="914377" indent="-304792">
              <a:spcBef>
                <a:spcPts val="0"/>
              </a:spcBef>
              <a:spcAft>
                <a:spcPts val="800"/>
              </a:spcAft>
              <a:buSzPct val="75000"/>
              <a:buFont typeface="Arial" charset="0"/>
              <a:buChar char="•"/>
              <a:defRPr sz="2400"/>
            </a:lvl3pPr>
            <a:lvl4pPr marL="1072869">
              <a:spcBef>
                <a:spcPts val="0"/>
              </a:spcBef>
              <a:spcAft>
                <a:spcPts val="800"/>
              </a:spcAft>
              <a:buSzPct val="85000"/>
              <a:defRPr sz="2133"/>
            </a:lvl4pPr>
            <a:lvl5pPr marL="1194786">
              <a:spcBef>
                <a:spcPts val="0"/>
              </a:spcBef>
              <a:spcAft>
                <a:spcPts val="800"/>
              </a:spcAft>
              <a:buSzPct val="85000"/>
              <a:defRPr sz="1867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228832" y="6469701"/>
            <a:ext cx="551837" cy="19584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67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9375027" y="6497265"/>
            <a:ext cx="1741223" cy="1682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67" b="0">
                <a:solidFill>
                  <a:schemeClr val="bg2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INTERNAL USE ONLY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18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228832" y="6469701"/>
            <a:ext cx="551837" cy="19584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67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9375027" y="6497265"/>
            <a:ext cx="1741223" cy="1682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67" b="0">
                <a:solidFill>
                  <a:schemeClr val="bg2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INTERNAL USE ONLY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1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9379" y="1470995"/>
            <a:ext cx="5610421" cy="4351339"/>
          </a:xfrm>
        </p:spPr>
        <p:txBody>
          <a:bodyPr lIns="0"/>
          <a:lstStyle>
            <a:lvl1pPr>
              <a:spcBef>
                <a:spcPts val="0"/>
              </a:spcBef>
              <a:spcAft>
                <a:spcPts val="800"/>
              </a:spcAft>
              <a:defRPr sz="2933"/>
            </a:lvl1pPr>
            <a:lvl2pPr marL="609585" indent="-292601">
              <a:spcBef>
                <a:spcPts val="0"/>
              </a:spcBef>
              <a:spcAft>
                <a:spcPts val="800"/>
              </a:spcAft>
              <a:buSzPct val="100000"/>
              <a:buFont typeface="AppleSymbols" charset="0"/>
              <a:buChar char="⎻"/>
              <a:defRPr/>
            </a:lvl2pPr>
            <a:lvl3pPr marL="914377" indent="-304792">
              <a:spcBef>
                <a:spcPts val="0"/>
              </a:spcBef>
              <a:spcAft>
                <a:spcPts val="800"/>
              </a:spcAft>
              <a:defRPr sz="2133"/>
            </a:lvl3pPr>
            <a:lvl4pPr marL="1219170" indent="-304792">
              <a:spcBef>
                <a:spcPts val="0"/>
              </a:spcBef>
              <a:spcAft>
                <a:spcPts val="800"/>
              </a:spcAft>
              <a:defRPr sz="1867"/>
            </a:lvl4pPr>
            <a:lvl5pPr marL="1523962" indent="-304792">
              <a:spcBef>
                <a:spcPts val="0"/>
              </a:spcBef>
              <a:spcAft>
                <a:spcPts val="800"/>
              </a:spcAft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470995"/>
            <a:ext cx="5381296" cy="4351339"/>
          </a:xfrm>
        </p:spPr>
        <p:txBody>
          <a:bodyPr lIns="0"/>
          <a:lstStyle>
            <a:lvl1pPr marL="304792" indent="-292601">
              <a:spcBef>
                <a:spcPts val="0"/>
              </a:spcBef>
              <a:spcAft>
                <a:spcPts val="800"/>
              </a:spcAft>
              <a:defRPr sz="2933"/>
            </a:lvl1pPr>
            <a:lvl2pPr marL="609585" indent="-304792">
              <a:spcBef>
                <a:spcPts val="0"/>
              </a:spcBef>
              <a:spcAft>
                <a:spcPts val="800"/>
              </a:spcAft>
              <a:buSzPct val="100000"/>
              <a:buFont typeface="AppleSymbols" charset="0"/>
              <a:buChar char="⎻"/>
              <a:defRPr/>
            </a:lvl2pPr>
            <a:lvl3pPr marL="914377" indent="-304792">
              <a:spcBef>
                <a:spcPts val="0"/>
              </a:spcBef>
              <a:spcAft>
                <a:spcPts val="800"/>
              </a:spcAft>
              <a:defRPr sz="2133"/>
            </a:lvl3pPr>
            <a:lvl4pPr marL="1219170" indent="-304792">
              <a:spcBef>
                <a:spcPts val="0"/>
              </a:spcBef>
              <a:spcAft>
                <a:spcPts val="800"/>
              </a:spcAft>
              <a:defRPr sz="1867"/>
            </a:lvl4pPr>
            <a:lvl5pPr marL="1523962" indent="-304792">
              <a:spcBef>
                <a:spcPts val="0"/>
              </a:spcBef>
              <a:spcAft>
                <a:spcPts val="800"/>
              </a:spcAft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228832" y="6469701"/>
            <a:ext cx="551837" cy="19584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67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9375027" y="6497265"/>
            <a:ext cx="1741223" cy="1682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67" b="0">
                <a:solidFill>
                  <a:schemeClr val="bg2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INTERNAL USE ONLY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228832" y="6469701"/>
            <a:ext cx="551837" cy="195844"/>
          </a:xfrm>
          <a:prstGeom prst="rect">
            <a:avLst/>
          </a:prstGeom>
          <a:ln>
            <a:noFill/>
          </a:ln>
        </p:spPr>
        <p:txBody>
          <a:bodyPr lIns="0" tIns="0" rIns="0" bIns="0" anchor="b"/>
          <a:lstStyle>
            <a:lvl1pPr algn="r">
              <a:defRPr sz="1067">
                <a:solidFill>
                  <a:srgbClr val="6C6C6C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 txBox="1">
            <a:spLocks/>
          </p:cNvSpPr>
          <p:nvPr userDrawn="1"/>
        </p:nvSpPr>
        <p:spPr>
          <a:xfrm>
            <a:off x="9375027" y="6497265"/>
            <a:ext cx="1741223" cy="168280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marL="0" algn="r" defTabSz="685800" rtl="0" eaLnBrk="1" latinLnBrk="0" hangingPunct="1">
              <a:defRPr sz="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67" dirty="0" smtClean="0">
                <a:solidFill>
                  <a:srgbClr val="6C6C6C"/>
                </a:solidFill>
              </a:rPr>
              <a:t>INTERNAL USE ONLY</a:t>
            </a:r>
            <a:endParaRPr lang="en-US" sz="1067" dirty="0">
              <a:solidFill>
                <a:srgbClr val="6C6C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9379" y="163327"/>
            <a:ext cx="11311757" cy="91293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228832" y="6469701"/>
            <a:ext cx="551837" cy="19584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67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9375027" y="6497265"/>
            <a:ext cx="1741223" cy="16828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67" b="0">
                <a:solidFill>
                  <a:schemeClr val="bg2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INTERNAL USE ONLY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55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75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Divider 159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98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usiness Prio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006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1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1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26635-59EB-4420-9013-CDD4DBAB2F9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45382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ORITY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045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cc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16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0068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November 13, 2018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B38B3-D4CA-42D1-B7E4-467C53EF3867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680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75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256" indent="0">
              <a:buNone/>
              <a:defRPr sz="1633"/>
            </a:lvl2pPr>
            <a:lvl3pPr marL="828511" indent="0">
              <a:buNone/>
              <a:defRPr sz="1542"/>
            </a:lvl3pPr>
            <a:lvl4pPr marL="1242767" indent="0">
              <a:buNone/>
              <a:defRPr sz="1270"/>
            </a:lvl4pPr>
            <a:lvl5pPr marL="1657023" indent="0">
              <a:buNone/>
              <a:defRPr sz="1270"/>
            </a:lvl5pPr>
            <a:lvl6pPr marL="2071282" indent="0">
              <a:buNone/>
              <a:defRPr sz="1270"/>
            </a:lvl6pPr>
            <a:lvl7pPr marL="2485537" indent="0">
              <a:buNone/>
              <a:defRPr sz="1270"/>
            </a:lvl7pPr>
            <a:lvl8pPr marL="2899793" indent="0">
              <a:buNone/>
              <a:defRPr sz="1270"/>
            </a:lvl8pPr>
            <a:lvl9pPr marL="3314050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November 13, 2018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C14406-C72B-4D5F-A46D-A93BF7F00CD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866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November 13, 2018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4E3BB-86FC-4B89-8E95-283A51344566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32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3" y="275082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256" indent="0">
              <a:buNone/>
              <a:defRPr sz="1814" b="1"/>
            </a:lvl2pPr>
            <a:lvl3pPr marL="828511" indent="0">
              <a:buNone/>
              <a:defRPr sz="1633" b="1"/>
            </a:lvl3pPr>
            <a:lvl4pPr marL="1242767" indent="0">
              <a:buNone/>
              <a:defRPr sz="1542" b="1"/>
            </a:lvl4pPr>
            <a:lvl5pPr marL="1657023" indent="0">
              <a:buNone/>
              <a:defRPr sz="1542" b="1"/>
            </a:lvl5pPr>
            <a:lvl6pPr marL="2071282" indent="0">
              <a:buNone/>
              <a:defRPr sz="1542" b="1"/>
            </a:lvl6pPr>
            <a:lvl7pPr marL="2485537" indent="0">
              <a:buNone/>
              <a:defRPr sz="1542" b="1"/>
            </a:lvl7pPr>
            <a:lvl8pPr marL="2899793" indent="0">
              <a:buNone/>
              <a:defRPr sz="1542" b="1"/>
            </a:lvl8pPr>
            <a:lvl9pPr marL="3314050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3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256" indent="0">
              <a:buNone/>
              <a:defRPr sz="1814" b="1"/>
            </a:lvl2pPr>
            <a:lvl3pPr marL="828511" indent="0">
              <a:buNone/>
              <a:defRPr sz="1633" b="1"/>
            </a:lvl3pPr>
            <a:lvl4pPr marL="1242767" indent="0">
              <a:buNone/>
              <a:defRPr sz="1542" b="1"/>
            </a:lvl4pPr>
            <a:lvl5pPr marL="1657023" indent="0">
              <a:buNone/>
              <a:defRPr sz="1542" b="1"/>
            </a:lvl5pPr>
            <a:lvl6pPr marL="2071282" indent="0">
              <a:buNone/>
              <a:defRPr sz="1542" b="1"/>
            </a:lvl6pPr>
            <a:lvl7pPr marL="2485537" indent="0">
              <a:buNone/>
              <a:defRPr sz="1542" b="1"/>
            </a:lvl7pPr>
            <a:lvl8pPr marL="2899793" indent="0">
              <a:buNone/>
              <a:defRPr sz="1542" b="1"/>
            </a:lvl8pPr>
            <a:lvl9pPr marL="3314050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3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November 13, 2018</a:t>
            </a: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9D654-737E-49F4-985E-F26EEE93639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16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November 13, 2018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FA282-981D-4D35-83A9-F86B4DE7E9E9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655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November 13, 2018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C58BC-3929-42CE-AAD4-F67F03E88B5E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034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7" y="273633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403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256" indent="0">
              <a:buNone/>
              <a:defRPr sz="1089"/>
            </a:lvl2pPr>
            <a:lvl3pPr marL="828511" indent="0">
              <a:buNone/>
              <a:defRPr sz="907"/>
            </a:lvl3pPr>
            <a:lvl4pPr marL="1242767" indent="0">
              <a:buNone/>
              <a:defRPr sz="816"/>
            </a:lvl4pPr>
            <a:lvl5pPr marL="1657023" indent="0">
              <a:buNone/>
              <a:defRPr sz="816"/>
            </a:lvl5pPr>
            <a:lvl6pPr marL="2071282" indent="0">
              <a:buNone/>
              <a:defRPr sz="816"/>
            </a:lvl6pPr>
            <a:lvl7pPr marL="2485537" indent="0">
              <a:buNone/>
              <a:defRPr sz="816"/>
            </a:lvl7pPr>
            <a:lvl8pPr marL="2899793" indent="0">
              <a:buNone/>
              <a:defRPr sz="816"/>
            </a:lvl8pPr>
            <a:lvl9pPr marL="3314050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November 13, 2018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299640-06C9-44EC-80EC-F01EC5AE47C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38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94493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7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7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256" indent="0">
              <a:buNone/>
              <a:defRPr sz="2540"/>
            </a:lvl2pPr>
            <a:lvl3pPr marL="828511" indent="0">
              <a:buNone/>
              <a:defRPr sz="2177"/>
            </a:lvl3pPr>
            <a:lvl4pPr marL="1242767" indent="0">
              <a:buNone/>
              <a:defRPr sz="1814"/>
            </a:lvl4pPr>
            <a:lvl5pPr marL="1657023" indent="0">
              <a:buNone/>
              <a:defRPr sz="1814"/>
            </a:lvl5pPr>
            <a:lvl6pPr marL="2071282" indent="0">
              <a:buNone/>
              <a:defRPr sz="1814"/>
            </a:lvl6pPr>
            <a:lvl7pPr marL="2485537" indent="0">
              <a:buNone/>
              <a:defRPr sz="1814"/>
            </a:lvl7pPr>
            <a:lvl8pPr marL="2899793" indent="0">
              <a:buNone/>
              <a:defRPr sz="1814"/>
            </a:lvl8pPr>
            <a:lvl9pPr marL="3314050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7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256" indent="0">
              <a:buNone/>
              <a:defRPr sz="1089"/>
            </a:lvl2pPr>
            <a:lvl3pPr marL="828511" indent="0">
              <a:buNone/>
              <a:defRPr sz="907"/>
            </a:lvl3pPr>
            <a:lvl4pPr marL="1242767" indent="0">
              <a:buNone/>
              <a:defRPr sz="816"/>
            </a:lvl4pPr>
            <a:lvl5pPr marL="1657023" indent="0">
              <a:buNone/>
              <a:defRPr sz="816"/>
            </a:lvl5pPr>
            <a:lvl6pPr marL="2071282" indent="0">
              <a:buNone/>
              <a:defRPr sz="816"/>
            </a:lvl6pPr>
            <a:lvl7pPr marL="2485537" indent="0">
              <a:buNone/>
              <a:defRPr sz="816"/>
            </a:lvl7pPr>
            <a:lvl8pPr marL="2899793" indent="0">
              <a:buNone/>
              <a:defRPr sz="816"/>
            </a:lvl8pPr>
            <a:lvl9pPr marL="3314050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November 13, 2018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B1E2D-0EE3-4B5A-B738-7E5ECBA56E1E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837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November 13, 2018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1E205-67C5-426A-890A-843104A1F36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292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1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1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November 13, 2018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F899C-67CF-4975-AA1F-09D318F98A9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89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5"/>
            <a:ext cx="10364160" cy="14703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2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5"/>
            <a:ext cx="10364160" cy="147039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5"/>
            <a:ext cx="10364160" cy="147039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5"/>
            <a:ext cx="10364160" cy="147039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927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23197F-C33E-41DE-9C56-D53739F4CB88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487893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2" y="4406870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2" y="2906227"/>
            <a:ext cx="10362241" cy="1500639"/>
          </a:xfrm>
        </p:spPr>
        <p:txBody>
          <a:bodyPr anchor="b"/>
          <a:lstStyle>
            <a:lvl1pPr marL="0" indent="0">
              <a:buNone/>
              <a:defRPr sz="1815"/>
            </a:lvl1pPr>
            <a:lvl2pPr marL="414578" indent="0">
              <a:buNone/>
              <a:defRPr sz="1633"/>
            </a:lvl2pPr>
            <a:lvl3pPr marL="829158" indent="0">
              <a:buNone/>
              <a:defRPr sz="1543"/>
            </a:lvl3pPr>
            <a:lvl4pPr marL="1243737" indent="0">
              <a:buNone/>
              <a:defRPr sz="1271"/>
            </a:lvl4pPr>
            <a:lvl5pPr marL="1658316" indent="0">
              <a:buNone/>
              <a:defRPr sz="1271"/>
            </a:lvl5pPr>
            <a:lvl6pPr marL="2072895" indent="0">
              <a:buNone/>
              <a:defRPr sz="1271"/>
            </a:lvl6pPr>
            <a:lvl7pPr marL="2487476" indent="0">
              <a:buNone/>
              <a:defRPr sz="1271"/>
            </a:lvl7pPr>
            <a:lvl8pPr marL="2902054" indent="0">
              <a:buNone/>
              <a:defRPr sz="1271"/>
            </a:lvl8pPr>
            <a:lvl9pPr marL="3316633" indent="0">
              <a:buNone/>
              <a:defRPr sz="127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D73CF-F618-4BEA-9B3C-C8BD08EEE0B1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078807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2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5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2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5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3335A-02E1-4202-91C2-64F34A59DD7D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113568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6" y="275077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2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578" indent="0">
              <a:buNone/>
              <a:defRPr sz="1815" b="1"/>
            </a:lvl2pPr>
            <a:lvl3pPr marL="829158" indent="0">
              <a:buNone/>
              <a:defRPr sz="1633" b="1"/>
            </a:lvl3pPr>
            <a:lvl4pPr marL="1243737" indent="0">
              <a:buNone/>
              <a:defRPr sz="1543" b="1"/>
            </a:lvl4pPr>
            <a:lvl5pPr marL="1658316" indent="0">
              <a:buNone/>
              <a:defRPr sz="1543" b="1"/>
            </a:lvl5pPr>
            <a:lvl6pPr marL="2072895" indent="0">
              <a:buNone/>
              <a:defRPr sz="1543" b="1"/>
            </a:lvl6pPr>
            <a:lvl7pPr marL="2487476" indent="0">
              <a:buNone/>
              <a:defRPr sz="1543" b="1"/>
            </a:lvl7pPr>
            <a:lvl8pPr marL="2902054" indent="0">
              <a:buNone/>
              <a:defRPr sz="1543" b="1"/>
            </a:lvl8pPr>
            <a:lvl9pPr marL="3316633" indent="0">
              <a:buNone/>
              <a:defRPr sz="154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2" y="2174631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5"/>
            </a:lvl2pPr>
            <a:lvl3pPr>
              <a:defRPr sz="1633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6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578" indent="0">
              <a:buNone/>
              <a:defRPr sz="1815" b="1"/>
            </a:lvl2pPr>
            <a:lvl3pPr marL="829158" indent="0">
              <a:buNone/>
              <a:defRPr sz="1633" b="1"/>
            </a:lvl3pPr>
            <a:lvl4pPr marL="1243737" indent="0">
              <a:buNone/>
              <a:defRPr sz="1543" b="1"/>
            </a:lvl4pPr>
            <a:lvl5pPr marL="1658316" indent="0">
              <a:buNone/>
              <a:defRPr sz="1543" b="1"/>
            </a:lvl5pPr>
            <a:lvl6pPr marL="2072895" indent="0">
              <a:buNone/>
              <a:defRPr sz="1543" b="1"/>
            </a:lvl6pPr>
            <a:lvl7pPr marL="2487476" indent="0">
              <a:buNone/>
              <a:defRPr sz="1543" b="1"/>
            </a:lvl7pPr>
            <a:lvl8pPr marL="2902054" indent="0">
              <a:buNone/>
              <a:defRPr sz="1543" b="1"/>
            </a:lvl8pPr>
            <a:lvl9pPr marL="3316633" indent="0">
              <a:buNone/>
              <a:defRPr sz="154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6" y="2174631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5"/>
            </a:lvl2pPr>
            <a:lvl3pPr>
              <a:defRPr sz="1633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CA84F-3589-4D99-B1B9-909C9648B7EE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292229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9A064-C456-4CF7-9A76-23C2423F5609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515844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6A3DB-9A5E-448D-9A4F-A1034B4115F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1092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3B8DC-7574-4AFE-A99D-28B67D27FD1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6282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2" y="273629"/>
            <a:ext cx="4010881" cy="1160763"/>
          </a:xfrm>
        </p:spPr>
        <p:txBody>
          <a:bodyPr anchor="b"/>
          <a:lstStyle>
            <a:lvl1pPr algn="l">
              <a:defRPr sz="181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7" y="273635"/>
            <a:ext cx="6816000" cy="5852775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2" y="1434396"/>
            <a:ext cx="4010881" cy="4692013"/>
          </a:xfrm>
        </p:spPr>
        <p:txBody>
          <a:bodyPr/>
          <a:lstStyle>
            <a:lvl1pPr marL="0" indent="0">
              <a:buNone/>
              <a:defRPr sz="1271"/>
            </a:lvl1pPr>
            <a:lvl2pPr marL="414578" indent="0">
              <a:buNone/>
              <a:defRPr sz="1089"/>
            </a:lvl2pPr>
            <a:lvl3pPr marL="829158" indent="0">
              <a:buNone/>
              <a:defRPr sz="907"/>
            </a:lvl3pPr>
            <a:lvl4pPr marL="1243737" indent="0">
              <a:buNone/>
              <a:defRPr sz="816"/>
            </a:lvl4pPr>
            <a:lvl5pPr marL="1658316" indent="0">
              <a:buNone/>
              <a:defRPr sz="816"/>
            </a:lvl5pPr>
            <a:lvl6pPr marL="2072895" indent="0">
              <a:buNone/>
              <a:defRPr sz="816"/>
            </a:lvl6pPr>
            <a:lvl7pPr marL="2487476" indent="0">
              <a:buNone/>
              <a:defRPr sz="816"/>
            </a:lvl7pPr>
            <a:lvl8pPr marL="2902054" indent="0">
              <a:buNone/>
              <a:defRPr sz="816"/>
            </a:lvl8pPr>
            <a:lvl9pPr marL="3316633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DEE74-BC99-4426-B14C-AF92846B3BE9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000198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7" y="4800027"/>
            <a:ext cx="7315200" cy="567420"/>
          </a:xfrm>
        </p:spPr>
        <p:txBody>
          <a:bodyPr anchor="b"/>
          <a:lstStyle>
            <a:lvl1pPr algn="l">
              <a:defRPr sz="181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7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578" indent="0">
              <a:buNone/>
              <a:defRPr sz="2540"/>
            </a:lvl2pPr>
            <a:lvl3pPr marL="829158" indent="0">
              <a:buNone/>
              <a:defRPr sz="2177"/>
            </a:lvl3pPr>
            <a:lvl4pPr marL="1243737" indent="0">
              <a:buNone/>
              <a:defRPr sz="1815"/>
            </a:lvl4pPr>
            <a:lvl5pPr marL="1658316" indent="0">
              <a:buNone/>
              <a:defRPr sz="1815"/>
            </a:lvl5pPr>
            <a:lvl6pPr marL="2072895" indent="0">
              <a:buNone/>
              <a:defRPr sz="1815"/>
            </a:lvl6pPr>
            <a:lvl7pPr marL="2487476" indent="0">
              <a:buNone/>
              <a:defRPr sz="1815"/>
            </a:lvl7pPr>
            <a:lvl8pPr marL="2902054" indent="0">
              <a:buNone/>
              <a:defRPr sz="1815"/>
            </a:lvl8pPr>
            <a:lvl9pPr marL="3316633" indent="0">
              <a:buNone/>
              <a:defRPr sz="1815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7" y="5367446"/>
            <a:ext cx="7315200" cy="805044"/>
          </a:xfrm>
        </p:spPr>
        <p:txBody>
          <a:bodyPr/>
          <a:lstStyle>
            <a:lvl1pPr marL="0" indent="0">
              <a:buNone/>
              <a:defRPr sz="1271"/>
            </a:lvl1pPr>
            <a:lvl2pPr marL="414578" indent="0">
              <a:buNone/>
              <a:defRPr sz="1089"/>
            </a:lvl2pPr>
            <a:lvl3pPr marL="829158" indent="0">
              <a:buNone/>
              <a:defRPr sz="907"/>
            </a:lvl3pPr>
            <a:lvl4pPr marL="1243737" indent="0">
              <a:buNone/>
              <a:defRPr sz="816"/>
            </a:lvl4pPr>
            <a:lvl5pPr marL="1658316" indent="0">
              <a:buNone/>
              <a:defRPr sz="816"/>
            </a:lvl5pPr>
            <a:lvl6pPr marL="2072895" indent="0">
              <a:buNone/>
              <a:defRPr sz="816"/>
            </a:lvl6pPr>
            <a:lvl7pPr marL="2487476" indent="0">
              <a:buNone/>
              <a:defRPr sz="816"/>
            </a:lvl7pPr>
            <a:lvl8pPr marL="2902054" indent="0">
              <a:buNone/>
              <a:defRPr sz="816"/>
            </a:lvl8pPr>
            <a:lvl9pPr marL="3316633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3BB64-6039-4867-B72D-F7DFB2C0CE8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008370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8D81F-C904-4A13-8986-2F1F7D1BAC7D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402257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4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4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64714-6631-4DDF-B9A9-C5E895C79F9F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018133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5" indent="-154505">
              <a:buNone/>
              <a:defRPr lang="en-US" sz="1200" b="0" cap="none" baseline="0" dirty="0" smtClean="0"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3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 Offc For MC Medium" panose="020B0604020101010102" pitchFamily="34" charset="0"/>
              </a:defRPr>
            </a:lvl1pPr>
          </a:lstStyle>
          <a:p>
            <a:r>
              <a:rPr dirty="0">
                <a:solidFill>
                  <a:srgbClr val="171717"/>
                </a:solidFill>
              </a:rPr>
              <a:t>November 13, 2018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8" y="3292557"/>
            <a:ext cx="7732708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1"/>
            </a:lvl3pPr>
            <a:lvl4pPr marL="1371496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219458" y="1378971"/>
            <a:ext cx="7732708" cy="1895904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52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aphic - Dark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5" indent="-154505">
              <a:buNone/>
              <a:defRPr lang="en-US" sz="1200" b="0" cap="none" baseline="0" dirty="0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3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r>
              <a:rPr dirty="0"/>
              <a:t>November 13, 2018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8" y="3292557"/>
            <a:ext cx="7732708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rgbClr val="FFFFFF"/>
                </a:solidFill>
                <a:latin typeface="+mj-lt"/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1"/>
            </a:lvl3pPr>
            <a:lvl4pPr marL="1371496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219458" y="1378971"/>
            <a:ext cx="7732708" cy="1895904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72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0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aphic - Light">
    <p:bg bwMode="gray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5" indent="-154505">
              <a:buNone/>
              <a:defRPr lang="en-US" sz="1200" b="0" cap="none" baseline="0" dirty="0" smtClean="0"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3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 Offc For MC Medium" panose="020B0604020101010102" pitchFamily="34" charset="0"/>
              </a:defRPr>
            </a:lvl1pPr>
          </a:lstStyle>
          <a:p>
            <a:r>
              <a:rPr dirty="0">
                <a:solidFill>
                  <a:srgbClr val="171717"/>
                </a:solidFill>
              </a:rPr>
              <a:t>November 13, 2018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8" y="3292557"/>
            <a:ext cx="7732708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1"/>
            </a:lvl3pPr>
            <a:lvl4pPr marL="1371496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219458" y="1378971"/>
            <a:ext cx="7732708" cy="1895904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70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- Dark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5" indent="-154505">
              <a:buNone/>
              <a:defRPr lang="en-US" sz="1200" b="0" cap="none" baseline="0" dirty="0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3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r>
              <a:rPr dirty="0"/>
              <a:t>November 13, 2018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8" y="3292557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rgbClr val="FFFFFF"/>
                </a:solidFill>
                <a:latin typeface="+mj-lt"/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1"/>
            </a:lvl3pPr>
            <a:lvl4pPr marL="1371496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219458" y="788040"/>
            <a:ext cx="5820833" cy="248683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3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- Light">
    <p:bg bwMode="gray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5" indent="-154505">
              <a:buNone/>
              <a:defRPr lang="en-US" sz="1200" b="0" cap="none" baseline="0" dirty="0" smtClean="0"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3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 Offc For MC Medium" panose="020B0604020101010102" pitchFamily="34" charset="0"/>
              </a:defRPr>
            </a:lvl1pPr>
          </a:lstStyle>
          <a:p>
            <a:r>
              <a:rPr dirty="0">
                <a:solidFill>
                  <a:srgbClr val="171717"/>
                </a:solidFill>
              </a:rPr>
              <a:t>November 13, 2018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8" y="3292557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1"/>
            </a:lvl3pPr>
            <a:lvl4pPr marL="1371496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219458" y="788040"/>
            <a:ext cx="5820833" cy="248683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4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 Image - Dark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5" indent="-154505">
              <a:buNone/>
              <a:defRPr lang="en-US" sz="1200" b="0" cap="none" baseline="0" dirty="0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3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r>
              <a:rPr dirty="0"/>
              <a:t>November 13, 2018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8" y="3292557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rgbClr val="FFFFFF"/>
                </a:solidFill>
                <a:latin typeface="+mj-lt"/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1"/>
            </a:lvl3pPr>
            <a:lvl4pPr marL="1371496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219458" y="788040"/>
            <a:ext cx="5820833" cy="248683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30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65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686" indent="0">
              <a:buNone/>
              <a:defRPr sz="1633"/>
            </a:lvl2pPr>
            <a:lvl3pPr marL="829371" indent="0">
              <a:buNone/>
              <a:defRPr sz="1542"/>
            </a:lvl3pPr>
            <a:lvl4pPr marL="1244057" indent="0">
              <a:buNone/>
              <a:defRPr sz="1270"/>
            </a:lvl4pPr>
            <a:lvl5pPr marL="1658743" indent="0">
              <a:buNone/>
              <a:defRPr sz="1270"/>
            </a:lvl5pPr>
            <a:lvl6pPr marL="2073429" indent="0">
              <a:buNone/>
              <a:defRPr sz="1270"/>
            </a:lvl6pPr>
            <a:lvl7pPr marL="2488116" indent="0">
              <a:buNone/>
              <a:defRPr sz="1270"/>
            </a:lvl7pPr>
            <a:lvl8pPr marL="2902801" indent="0">
              <a:buNone/>
              <a:defRPr sz="1270"/>
            </a:lvl8pPr>
            <a:lvl9pPr marL="3317487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485ECD-F8A9-46AB-9841-4F7A9A4C5E5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8454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 Image - Light">
    <p:bg bwMode="gray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5" indent="-154505">
              <a:buNone/>
              <a:defRPr lang="en-US" sz="1200" b="0" cap="none" baseline="0" dirty="0" smtClean="0"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3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 Offc For MC Medium" panose="020B0604020101010102" pitchFamily="34" charset="0"/>
              </a:defRPr>
            </a:lvl1pPr>
          </a:lstStyle>
          <a:p>
            <a:r>
              <a:rPr dirty="0">
                <a:solidFill>
                  <a:srgbClr val="171717"/>
                </a:solidFill>
              </a:rPr>
              <a:t>November 13, 2018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8" y="3292557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1"/>
            </a:lvl3pPr>
            <a:lvl4pPr marL="1371496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219458" y="788040"/>
            <a:ext cx="5820833" cy="248683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0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2" y="1389888"/>
            <a:ext cx="7715251" cy="4376928"/>
          </a:xfrm>
        </p:spPr>
        <p:txBody>
          <a:bodyPr/>
          <a:lstStyle>
            <a:lvl1pPr marL="457178" indent="-457178">
              <a:buSzPct val="50000"/>
              <a:buFont typeface="+mj-lt"/>
              <a:buAutoNum type="arabicPeriod"/>
              <a:defRPr sz="2933"/>
            </a:lvl1pPr>
            <a:lvl2pPr marL="681534" indent="-184142">
              <a:buFont typeface="Mark Offc For MC" panose="020B0604020202020204" pitchFamily="34" charset="0"/>
              <a:buChar char="•"/>
              <a:defRPr/>
            </a:lvl2pPr>
            <a:lvl3pPr marL="685766" indent="0">
              <a:buNone/>
              <a:defRPr/>
            </a:lvl3pPr>
            <a:lvl4pPr marL="996902" indent="-175676">
              <a:defRPr/>
            </a:lvl4pPr>
            <a:lvl5pPr marL="1140826" indent="-152392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3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2" y="256119"/>
            <a:ext cx="7715251" cy="55009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129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2" y="256119"/>
            <a:ext cx="7715251" cy="55009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85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(no bullets)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2" y="256119"/>
            <a:ext cx="7715251" cy="5500989"/>
          </a:xfrm>
        </p:spPr>
        <p:txBody>
          <a:bodyPr/>
          <a:lstStyle>
            <a:lvl1pPr marL="0" indent="0">
              <a:buNone/>
              <a:defRPr/>
            </a:lvl1pPr>
            <a:lvl2pPr marL="196835" indent="0">
              <a:buNone/>
              <a:defRPr/>
            </a:lvl2pPr>
            <a:lvl3pPr marL="383088" indent="0">
              <a:buNone/>
              <a:defRPr/>
            </a:lvl3pPr>
            <a:lvl4pPr marL="579924" indent="0">
              <a:buNone/>
              <a:defRPr/>
            </a:lvl4pPr>
            <a:lvl5pPr marL="75771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8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9"/>
            <a:ext cx="3657600" cy="55009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8217408" y="256032"/>
            <a:ext cx="3657600" cy="5498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5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9"/>
            <a:ext cx="3657600" cy="55009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8217408" y="256117"/>
            <a:ext cx="3657600" cy="5498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6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 (no bullets)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9"/>
            <a:ext cx="3657600" cy="5500989"/>
          </a:xfrm>
        </p:spPr>
        <p:txBody>
          <a:bodyPr/>
          <a:lstStyle>
            <a:lvl1pPr marL="0" indent="0">
              <a:buNone/>
              <a:defRPr/>
            </a:lvl1pPr>
            <a:lvl2pPr marL="196835" indent="0">
              <a:buNone/>
              <a:defRPr/>
            </a:lvl2pPr>
            <a:lvl3pPr marL="383088" indent="0">
              <a:buNone/>
              <a:defRPr/>
            </a:lvl3pPr>
            <a:lvl4pPr marL="579924" indent="0">
              <a:buNone/>
              <a:defRPr/>
            </a:lvl4pPr>
            <a:lvl5pPr marL="75771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8217408" y="256117"/>
            <a:ext cx="3657600" cy="5498592"/>
          </a:xfrm>
        </p:spPr>
        <p:txBody>
          <a:bodyPr/>
          <a:lstStyle>
            <a:lvl1pPr marL="0" indent="0">
              <a:buNone/>
              <a:defRPr/>
            </a:lvl1pPr>
            <a:lvl2pPr marL="196835" indent="0">
              <a:buNone/>
              <a:defRPr/>
            </a:lvl2pPr>
            <a:lvl3pPr marL="383088" indent="0">
              <a:buNone/>
              <a:defRPr/>
            </a:lvl3pPr>
            <a:lvl4pPr marL="579924" indent="0">
              <a:buNone/>
              <a:defRPr/>
            </a:lvl4pPr>
            <a:lvl5pPr marL="75771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833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long)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6" y="256033"/>
            <a:ext cx="11423904" cy="3877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2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9D512-C477-4FA2-BEBF-311EF6A6611B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8094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5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4" name="Attribution Placeholder 2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6484" y="2579437"/>
            <a:ext cx="3750733" cy="823384"/>
          </a:xfrm>
        </p:spPr>
        <p:txBody>
          <a:bodyPr/>
          <a:lstStyle>
            <a:lvl1pPr marL="0" indent="0">
              <a:buNone/>
              <a:defRPr lang="en-US" sz="1867" b="0" kern="1200" dirty="0">
                <a:solidFill>
                  <a:schemeClr val="tx1"/>
                </a:solidFill>
                <a:latin typeface="MarkForMC Nrw O" panose="020B0506020201010104" pitchFamily="34" charset="0"/>
                <a:ea typeface="+mn-ea"/>
                <a:cs typeface="+mn-cs"/>
              </a:defRPr>
            </a:lvl1pPr>
            <a:lvl2pPr marL="196835" indent="0">
              <a:buNone/>
              <a:defRPr/>
            </a:lvl2pPr>
            <a:lvl3pPr marL="383088" indent="0">
              <a:buNone/>
              <a:defRPr/>
            </a:lvl3pPr>
            <a:lvl4pPr marL="579924" indent="0">
              <a:buNone/>
              <a:defRPr/>
            </a:lvl4pPr>
            <a:lvl5pPr marL="757710" indent="0">
              <a:buNone/>
              <a:defRPr/>
            </a:lvl5pPr>
          </a:lstStyle>
          <a:p>
            <a:pPr marL="0" lvl="0" indent="0" algn="l" defTabSz="914332" rtl="0" eaLnBrk="1" latinLnBrk="0" hangingPunct="1">
              <a:lnSpc>
                <a:spcPct val="90000"/>
              </a:lnSpc>
              <a:spcBef>
                <a:spcPts val="1600"/>
              </a:spcBef>
              <a:buFont typeface="Mark Offc For MC" panose="020B0604020202020204" pitchFamily="34" charset="0"/>
              <a:buNone/>
            </a:pPr>
            <a:r>
              <a:rPr lang="en-US" dirty="0" smtClean="0"/>
              <a:t>Click to add quote attribution</a:t>
            </a:r>
            <a:endParaRPr lang="en-US" dirty="0"/>
          </a:p>
        </p:txBody>
      </p:sp>
      <p:sp>
        <p:nvSpPr>
          <p:cNvPr id="12" name="Quote Placeholder 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26486" y="150109"/>
            <a:ext cx="5412316" cy="2429328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3467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96835" indent="0">
              <a:buNone/>
              <a:defRPr/>
            </a:lvl2pPr>
            <a:lvl3pPr marL="383088" indent="0">
              <a:buNone/>
              <a:defRPr/>
            </a:lvl3pPr>
            <a:lvl4pPr marL="579924" indent="0">
              <a:buNone/>
              <a:defRPr/>
            </a:lvl4pPr>
            <a:lvl5pPr marL="757710" indent="0">
              <a:buNone/>
              <a:defRPr/>
            </a:lvl5pPr>
          </a:lstStyle>
          <a:p>
            <a:pPr marL="0" lvl="0" indent="0" algn="l" defTabSz="914332" rtl="0" eaLnBrk="1" latinLnBrk="0" hangingPunct="1">
              <a:lnSpc>
                <a:spcPct val="114000"/>
              </a:lnSpc>
              <a:spcBef>
                <a:spcPts val="1600"/>
              </a:spcBef>
              <a:buFont typeface="Mark Offc For MC" panose="020B0604020202020204" pitchFamily="34" charset="0"/>
              <a:buNone/>
            </a:pPr>
            <a:r>
              <a:rPr lang="en-US" dirty="0" smtClean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1021588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28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7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idx="26"/>
          </p:nvPr>
        </p:nvSpPr>
        <p:spPr bwMode="gray">
          <a:xfrm>
            <a:off x="5493135" y="5174900"/>
            <a:ext cx="6381368" cy="563521"/>
          </a:xfrm>
        </p:spPr>
        <p:txBody>
          <a:bodyPr lIns="182880" anchor="t" anchorCtr="0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467" b="0">
                <a:latin typeface="+mn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8"/>
          </p:nvPr>
        </p:nvSpPr>
        <p:spPr bwMode="gray">
          <a:xfrm>
            <a:off x="5493135" y="4816312"/>
            <a:ext cx="6381368" cy="344709"/>
          </a:xfrm>
        </p:spPr>
        <p:txBody>
          <a:bodyPr lIns="182880" anchor="t" anchorCtr="0">
            <a:no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MarkForMC Nrw Medium" panose="020B0606020201010104" pitchFamily="34" charset="0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2"/>
          </p:nvPr>
        </p:nvSpPr>
        <p:spPr bwMode="gray">
          <a:xfrm>
            <a:off x="4273935" y="4816392"/>
            <a:ext cx="1219200" cy="1219200"/>
          </a:xfrm>
        </p:spPr>
        <p:txBody>
          <a:bodyPr/>
          <a:lstStyle>
            <a:lvl1pPr marL="0" indent="0" algn="l">
              <a:buFont typeface="Mark Offc For MC" panose="020B0604020202020204" pitchFamily="34" charset="0"/>
              <a:buNone/>
              <a:defRPr sz="1401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25"/>
          </p:nvPr>
        </p:nvSpPr>
        <p:spPr bwMode="gray">
          <a:xfrm>
            <a:off x="5493135" y="3649296"/>
            <a:ext cx="6381368" cy="563521"/>
          </a:xfrm>
        </p:spPr>
        <p:txBody>
          <a:bodyPr lIns="182880" anchor="t" anchorCtr="0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467" b="0">
                <a:latin typeface="+mn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idx="17"/>
          </p:nvPr>
        </p:nvSpPr>
        <p:spPr bwMode="gray">
          <a:xfrm>
            <a:off x="5493135" y="3290924"/>
            <a:ext cx="6381368" cy="344709"/>
          </a:xfrm>
        </p:spPr>
        <p:txBody>
          <a:bodyPr lIns="182880" anchor="t" anchorCtr="0">
            <a:no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MarkForMC Nrw Medium" panose="020B0606020201010104" pitchFamily="34" charset="0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21"/>
          </p:nvPr>
        </p:nvSpPr>
        <p:spPr bwMode="gray">
          <a:xfrm>
            <a:off x="4273935" y="3290923"/>
            <a:ext cx="1219200" cy="1219200"/>
          </a:xfrm>
        </p:spPr>
        <p:txBody>
          <a:bodyPr/>
          <a:lstStyle>
            <a:lvl1pPr marL="0" indent="0" algn="l">
              <a:buFont typeface="Mark Offc For MC" panose="020B0604020202020204" pitchFamily="34" charset="0"/>
              <a:buNone/>
              <a:defRPr sz="1401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4"/>
          </p:nvPr>
        </p:nvSpPr>
        <p:spPr bwMode="gray">
          <a:xfrm>
            <a:off x="5493135" y="2127002"/>
            <a:ext cx="6381368" cy="563521"/>
          </a:xfrm>
        </p:spPr>
        <p:txBody>
          <a:bodyPr lIns="182880" anchor="t" anchorCtr="0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467" b="0">
                <a:latin typeface="+mn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idx="14"/>
          </p:nvPr>
        </p:nvSpPr>
        <p:spPr bwMode="gray">
          <a:xfrm>
            <a:off x="5493135" y="1765456"/>
            <a:ext cx="6381368" cy="344709"/>
          </a:xfrm>
        </p:spPr>
        <p:txBody>
          <a:bodyPr lIns="182880" anchor="t" anchorCtr="0">
            <a:no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MarkForMC Nrw Medium" panose="020B0606020201010104" pitchFamily="34" charset="0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20"/>
          </p:nvPr>
        </p:nvSpPr>
        <p:spPr bwMode="gray">
          <a:xfrm>
            <a:off x="4273935" y="1765455"/>
            <a:ext cx="1219200" cy="1219200"/>
          </a:xfrm>
        </p:spPr>
        <p:txBody>
          <a:bodyPr/>
          <a:lstStyle>
            <a:lvl1pPr marL="0" indent="0" algn="l">
              <a:buFont typeface="Mark Offc For MC" panose="020B0604020202020204" pitchFamily="34" charset="0"/>
              <a:buNone/>
              <a:defRPr sz="1401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23"/>
          </p:nvPr>
        </p:nvSpPr>
        <p:spPr bwMode="gray">
          <a:xfrm>
            <a:off x="5493135" y="601532"/>
            <a:ext cx="6381368" cy="563521"/>
          </a:xfrm>
        </p:spPr>
        <p:txBody>
          <a:bodyPr lIns="182880" anchor="t" anchorCtr="0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467" b="0">
                <a:latin typeface="+mn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idx="13"/>
          </p:nvPr>
        </p:nvSpPr>
        <p:spPr bwMode="gray">
          <a:xfrm>
            <a:off x="5493135" y="239987"/>
            <a:ext cx="6381368" cy="344709"/>
          </a:xfrm>
        </p:spPr>
        <p:txBody>
          <a:bodyPr lIns="182880" anchor="t" anchorCtr="0">
            <a:no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MarkForMC Nrw Medium" panose="020B0606020201010104" pitchFamily="34" charset="0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1" b="1"/>
            </a:lvl3pPr>
            <a:lvl4pPr marL="1371496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 bwMode="gray">
          <a:xfrm>
            <a:off x="4273935" y="239987"/>
            <a:ext cx="1219200" cy="1219200"/>
          </a:xfrm>
        </p:spPr>
        <p:txBody>
          <a:bodyPr/>
          <a:lstStyle>
            <a:lvl1pPr marL="0" indent="0" algn="l">
              <a:buFont typeface="Mark Offc For MC" panose="020B0604020202020204" pitchFamily="34" charset="0"/>
              <a:buNone/>
              <a:defRPr sz="1401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5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9" y="255460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section number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61" y="808231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77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Graphic - Dark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9" y="255460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61" y="808231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20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Graphic - Light">
    <p:bg bwMode="gray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9" y="255460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61" y="808231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3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Custom Image - Dark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9" y="255460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61" y="808231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36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Custom Image - Light">
    <p:bg bwMode="gray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9" y="255460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61" y="808231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298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3" y="275072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686" indent="0">
              <a:buNone/>
              <a:defRPr sz="1814" b="1"/>
            </a:lvl2pPr>
            <a:lvl3pPr marL="829371" indent="0">
              <a:buNone/>
              <a:defRPr sz="1633" b="1"/>
            </a:lvl3pPr>
            <a:lvl4pPr marL="1244057" indent="0">
              <a:buNone/>
              <a:defRPr sz="1542" b="1"/>
            </a:lvl4pPr>
            <a:lvl5pPr marL="1658743" indent="0">
              <a:buNone/>
              <a:defRPr sz="1542" b="1"/>
            </a:lvl5pPr>
            <a:lvl6pPr marL="2073429" indent="0">
              <a:buNone/>
              <a:defRPr sz="1542" b="1"/>
            </a:lvl6pPr>
            <a:lvl7pPr marL="2488116" indent="0">
              <a:buNone/>
              <a:defRPr sz="1542" b="1"/>
            </a:lvl7pPr>
            <a:lvl8pPr marL="2902801" indent="0">
              <a:buNone/>
              <a:defRPr sz="1542" b="1"/>
            </a:lvl8pPr>
            <a:lvl9pPr marL="3317487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3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686" indent="0">
              <a:buNone/>
              <a:defRPr sz="1814" b="1"/>
            </a:lvl2pPr>
            <a:lvl3pPr marL="829371" indent="0">
              <a:buNone/>
              <a:defRPr sz="1633" b="1"/>
            </a:lvl3pPr>
            <a:lvl4pPr marL="1244057" indent="0">
              <a:buNone/>
              <a:defRPr sz="1542" b="1"/>
            </a:lvl4pPr>
            <a:lvl5pPr marL="1658743" indent="0">
              <a:buNone/>
              <a:defRPr sz="1542" b="1"/>
            </a:lvl5pPr>
            <a:lvl6pPr marL="2073429" indent="0">
              <a:buNone/>
              <a:defRPr sz="1542" b="1"/>
            </a:lvl6pPr>
            <a:lvl7pPr marL="2488116" indent="0">
              <a:buNone/>
              <a:defRPr sz="1542" b="1"/>
            </a:lvl7pPr>
            <a:lvl8pPr marL="2902801" indent="0">
              <a:buNone/>
              <a:defRPr sz="1542" b="1"/>
            </a:lvl8pPr>
            <a:lvl9pPr marL="3317487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3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C42E4-A793-4095-85F7-FC07129F2E8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1420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35820-E40D-4BF3-8D1C-A5B452EF625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8107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65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686" indent="0">
              <a:buNone/>
              <a:defRPr sz="1633"/>
            </a:lvl2pPr>
            <a:lvl3pPr marL="829371" indent="0">
              <a:buNone/>
              <a:defRPr sz="1542"/>
            </a:lvl3pPr>
            <a:lvl4pPr marL="1244057" indent="0">
              <a:buNone/>
              <a:defRPr sz="1270"/>
            </a:lvl4pPr>
            <a:lvl5pPr marL="1658743" indent="0">
              <a:buNone/>
              <a:defRPr sz="1270"/>
            </a:lvl5pPr>
            <a:lvl6pPr marL="2073429" indent="0">
              <a:buNone/>
              <a:defRPr sz="1270"/>
            </a:lvl6pPr>
            <a:lvl7pPr marL="2488116" indent="0">
              <a:buNone/>
              <a:defRPr sz="1270"/>
            </a:lvl7pPr>
            <a:lvl8pPr marL="2902801" indent="0">
              <a:buNone/>
              <a:defRPr sz="1270"/>
            </a:lvl8pPr>
            <a:lvl9pPr marL="3317487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328F6-5112-47BE-9C5F-E2E58874357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0942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4947B-93FD-4DB2-9B38-367FA085936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2139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3" y="275072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686" indent="0">
              <a:buNone/>
              <a:defRPr sz="1814" b="1"/>
            </a:lvl2pPr>
            <a:lvl3pPr marL="829371" indent="0">
              <a:buNone/>
              <a:defRPr sz="1633" b="1"/>
            </a:lvl3pPr>
            <a:lvl4pPr marL="1244057" indent="0">
              <a:buNone/>
              <a:defRPr sz="1542" b="1"/>
            </a:lvl4pPr>
            <a:lvl5pPr marL="1658743" indent="0">
              <a:buNone/>
              <a:defRPr sz="1542" b="1"/>
            </a:lvl5pPr>
            <a:lvl6pPr marL="2073429" indent="0">
              <a:buNone/>
              <a:defRPr sz="1542" b="1"/>
            </a:lvl6pPr>
            <a:lvl7pPr marL="2488116" indent="0">
              <a:buNone/>
              <a:defRPr sz="1542" b="1"/>
            </a:lvl7pPr>
            <a:lvl8pPr marL="2902801" indent="0">
              <a:buNone/>
              <a:defRPr sz="1542" b="1"/>
            </a:lvl8pPr>
            <a:lvl9pPr marL="3317487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3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686" indent="0">
              <a:buNone/>
              <a:defRPr sz="1814" b="1"/>
            </a:lvl2pPr>
            <a:lvl3pPr marL="829371" indent="0">
              <a:buNone/>
              <a:defRPr sz="1633" b="1"/>
            </a:lvl3pPr>
            <a:lvl4pPr marL="1244057" indent="0">
              <a:buNone/>
              <a:defRPr sz="1542" b="1"/>
            </a:lvl4pPr>
            <a:lvl5pPr marL="1658743" indent="0">
              <a:buNone/>
              <a:defRPr sz="1542" b="1"/>
            </a:lvl5pPr>
            <a:lvl6pPr marL="2073429" indent="0">
              <a:buNone/>
              <a:defRPr sz="1542" b="1"/>
            </a:lvl6pPr>
            <a:lvl7pPr marL="2488116" indent="0">
              <a:buNone/>
              <a:defRPr sz="1542" b="1"/>
            </a:lvl7pPr>
            <a:lvl8pPr marL="2902801" indent="0">
              <a:buNone/>
              <a:defRPr sz="1542" b="1"/>
            </a:lvl8pPr>
            <a:lvl9pPr marL="3317487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3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C023F-E3D3-4337-9F82-99E0641303B6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3092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925A2-A500-4DA2-9225-BC0150CC3209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1900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9ADB-2EF5-4922-B3E2-3B433076DB8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6995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4" y="273631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393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686" indent="0">
              <a:buNone/>
              <a:defRPr sz="1089"/>
            </a:lvl2pPr>
            <a:lvl3pPr marL="829371" indent="0">
              <a:buNone/>
              <a:defRPr sz="907"/>
            </a:lvl3pPr>
            <a:lvl4pPr marL="1244057" indent="0">
              <a:buNone/>
              <a:defRPr sz="816"/>
            </a:lvl4pPr>
            <a:lvl5pPr marL="1658743" indent="0">
              <a:buNone/>
              <a:defRPr sz="816"/>
            </a:lvl5pPr>
            <a:lvl6pPr marL="2073429" indent="0">
              <a:buNone/>
              <a:defRPr sz="816"/>
            </a:lvl6pPr>
            <a:lvl7pPr marL="2488116" indent="0">
              <a:buNone/>
              <a:defRPr sz="816"/>
            </a:lvl7pPr>
            <a:lvl8pPr marL="2902801" indent="0">
              <a:buNone/>
              <a:defRPr sz="816"/>
            </a:lvl8pPr>
            <a:lvl9pPr marL="3317487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4046E6-037B-4463-8B35-0AEA417AE2BB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6013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4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4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686" indent="0">
              <a:buNone/>
              <a:defRPr sz="2540"/>
            </a:lvl2pPr>
            <a:lvl3pPr marL="829371" indent="0">
              <a:buNone/>
              <a:defRPr sz="2177"/>
            </a:lvl3pPr>
            <a:lvl4pPr marL="1244057" indent="0">
              <a:buNone/>
              <a:defRPr sz="1814"/>
            </a:lvl4pPr>
            <a:lvl5pPr marL="1658743" indent="0">
              <a:buNone/>
              <a:defRPr sz="1814"/>
            </a:lvl5pPr>
            <a:lvl6pPr marL="2073429" indent="0">
              <a:buNone/>
              <a:defRPr sz="1814"/>
            </a:lvl6pPr>
            <a:lvl7pPr marL="2488116" indent="0">
              <a:buNone/>
              <a:defRPr sz="1814"/>
            </a:lvl7pPr>
            <a:lvl8pPr marL="2902801" indent="0">
              <a:buNone/>
              <a:defRPr sz="1814"/>
            </a:lvl8pPr>
            <a:lvl9pPr marL="3317487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4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686" indent="0">
              <a:buNone/>
              <a:defRPr sz="1089"/>
            </a:lvl2pPr>
            <a:lvl3pPr marL="829371" indent="0">
              <a:buNone/>
              <a:defRPr sz="907"/>
            </a:lvl3pPr>
            <a:lvl4pPr marL="1244057" indent="0">
              <a:buNone/>
              <a:defRPr sz="816"/>
            </a:lvl4pPr>
            <a:lvl5pPr marL="1658743" indent="0">
              <a:buNone/>
              <a:defRPr sz="816"/>
            </a:lvl5pPr>
            <a:lvl6pPr marL="2073429" indent="0">
              <a:buNone/>
              <a:defRPr sz="816"/>
            </a:lvl6pPr>
            <a:lvl7pPr marL="2488116" indent="0">
              <a:buNone/>
              <a:defRPr sz="816"/>
            </a:lvl7pPr>
            <a:lvl8pPr marL="2902801" indent="0">
              <a:buNone/>
              <a:defRPr sz="816"/>
            </a:lvl8pPr>
            <a:lvl9pPr marL="3317487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94A6E-0F88-4BD4-BFEC-8CC192AF0E5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785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F91C5-CCF3-4FFF-8EF4-4D870C512DC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56845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1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1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A9ED3-73AE-4720-B1DA-757EB7F7436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11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A1C46-BC36-4A19-95EB-AB4F5AE9E709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36105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1" y="3885528"/>
            <a:ext cx="8534399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7681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6278A3CE-578B-4E33-A752-B103198690F5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206774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63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4B41ED4F-FBCD-4C3C-B3B3-31AF9635CF8D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2216764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29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29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17F52511-7172-4CF2-AA42-B79F70283038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969220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5070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0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0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A44E1FB8-6011-4FCC-AF01-DF0313A5F04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591884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AAF21DF8-D23B-4B85-9FA0-AB4C882ED75B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143310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1729CE50-5700-4B47-99A3-B834E91537D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966540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1" y="273629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391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64C35FAC-DDAF-490D-A7D5-43FA4E775E9A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9965934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1" y="4800025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1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3B92BDF0-C4FE-4F17-8C48-D2D0F41537F9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184816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B1C0E1BB-CB78-449B-92DF-FCB51B6209EB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41994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7033B-CB26-45BE-B66C-21A1EDEE134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342140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29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6E20E7C2-26A1-448E-B1EF-7A844451CDAE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862155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fld id="{05B7F4EF-C5F2-4F70-AB9D-A0D1FD5D5429}" type="datetimeFigureOut">
              <a:rPr lang="en-US"/>
              <a:pPr>
                <a:defRPr/>
              </a:pPr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30D4C5ED-0881-45E3-BB89-B35A2A6FF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79059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67086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B38B3-D4CA-42D1-B7E4-467C53EF3867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4096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75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256" indent="0">
              <a:buNone/>
              <a:defRPr sz="1633"/>
            </a:lvl2pPr>
            <a:lvl3pPr marL="828511" indent="0">
              <a:buNone/>
              <a:defRPr sz="1542"/>
            </a:lvl3pPr>
            <a:lvl4pPr marL="1242767" indent="0">
              <a:buNone/>
              <a:defRPr sz="1270"/>
            </a:lvl4pPr>
            <a:lvl5pPr marL="1657023" indent="0">
              <a:buNone/>
              <a:defRPr sz="1270"/>
            </a:lvl5pPr>
            <a:lvl6pPr marL="2071282" indent="0">
              <a:buNone/>
              <a:defRPr sz="1270"/>
            </a:lvl6pPr>
            <a:lvl7pPr marL="2485537" indent="0">
              <a:buNone/>
              <a:defRPr sz="1270"/>
            </a:lvl7pPr>
            <a:lvl8pPr marL="2899793" indent="0">
              <a:buNone/>
              <a:defRPr sz="1270"/>
            </a:lvl8pPr>
            <a:lvl9pPr marL="3314050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C14406-C72B-4D5F-A46D-A93BF7F00CD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2431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4E3BB-86FC-4B89-8E95-283A51344566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52207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3" y="275082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256" indent="0">
              <a:buNone/>
              <a:defRPr sz="1814" b="1"/>
            </a:lvl2pPr>
            <a:lvl3pPr marL="828511" indent="0">
              <a:buNone/>
              <a:defRPr sz="1633" b="1"/>
            </a:lvl3pPr>
            <a:lvl4pPr marL="1242767" indent="0">
              <a:buNone/>
              <a:defRPr sz="1542" b="1"/>
            </a:lvl4pPr>
            <a:lvl5pPr marL="1657023" indent="0">
              <a:buNone/>
              <a:defRPr sz="1542" b="1"/>
            </a:lvl5pPr>
            <a:lvl6pPr marL="2071282" indent="0">
              <a:buNone/>
              <a:defRPr sz="1542" b="1"/>
            </a:lvl6pPr>
            <a:lvl7pPr marL="2485537" indent="0">
              <a:buNone/>
              <a:defRPr sz="1542" b="1"/>
            </a:lvl7pPr>
            <a:lvl8pPr marL="2899793" indent="0">
              <a:buNone/>
              <a:defRPr sz="1542" b="1"/>
            </a:lvl8pPr>
            <a:lvl9pPr marL="3314050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3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256" indent="0">
              <a:buNone/>
              <a:defRPr sz="1814" b="1"/>
            </a:lvl2pPr>
            <a:lvl3pPr marL="828511" indent="0">
              <a:buNone/>
              <a:defRPr sz="1633" b="1"/>
            </a:lvl3pPr>
            <a:lvl4pPr marL="1242767" indent="0">
              <a:buNone/>
              <a:defRPr sz="1542" b="1"/>
            </a:lvl4pPr>
            <a:lvl5pPr marL="1657023" indent="0">
              <a:buNone/>
              <a:defRPr sz="1542" b="1"/>
            </a:lvl5pPr>
            <a:lvl6pPr marL="2071282" indent="0">
              <a:buNone/>
              <a:defRPr sz="1542" b="1"/>
            </a:lvl6pPr>
            <a:lvl7pPr marL="2485537" indent="0">
              <a:buNone/>
              <a:defRPr sz="1542" b="1"/>
            </a:lvl7pPr>
            <a:lvl8pPr marL="2899793" indent="0">
              <a:buNone/>
              <a:defRPr sz="1542" b="1"/>
            </a:lvl8pPr>
            <a:lvl9pPr marL="3314050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3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9D654-737E-49F4-985E-F26EEE93639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99632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FA282-981D-4D35-83A9-F86B4DE7E9E9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62213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C58BC-3929-42CE-AAD4-F67F03E88B5E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61845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7" y="273633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403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256" indent="0">
              <a:buNone/>
              <a:defRPr sz="1089"/>
            </a:lvl2pPr>
            <a:lvl3pPr marL="828511" indent="0">
              <a:buNone/>
              <a:defRPr sz="907"/>
            </a:lvl3pPr>
            <a:lvl4pPr marL="1242767" indent="0">
              <a:buNone/>
              <a:defRPr sz="816"/>
            </a:lvl4pPr>
            <a:lvl5pPr marL="1657023" indent="0">
              <a:buNone/>
              <a:defRPr sz="816"/>
            </a:lvl5pPr>
            <a:lvl6pPr marL="2071282" indent="0">
              <a:buNone/>
              <a:defRPr sz="816"/>
            </a:lvl6pPr>
            <a:lvl7pPr marL="2485537" indent="0">
              <a:buNone/>
              <a:defRPr sz="816"/>
            </a:lvl7pPr>
            <a:lvl8pPr marL="2899793" indent="0">
              <a:buNone/>
              <a:defRPr sz="816"/>
            </a:lvl8pPr>
            <a:lvl9pPr marL="3314050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299640-06C9-44EC-80EC-F01EC5AE47C8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939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4" y="273631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393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686" indent="0">
              <a:buNone/>
              <a:defRPr sz="1089"/>
            </a:lvl2pPr>
            <a:lvl3pPr marL="829371" indent="0">
              <a:buNone/>
              <a:defRPr sz="907"/>
            </a:lvl3pPr>
            <a:lvl4pPr marL="1244057" indent="0">
              <a:buNone/>
              <a:defRPr sz="816"/>
            </a:lvl4pPr>
            <a:lvl5pPr marL="1658743" indent="0">
              <a:buNone/>
              <a:defRPr sz="816"/>
            </a:lvl5pPr>
            <a:lvl6pPr marL="2073429" indent="0">
              <a:buNone/>
              <a:defRPr sz="816"/>
            </a:lvl6pPr>
            <a:lvl7pPr marL="2488116" indent="0">
              <a:buNone/>
              <a:defRPr sz="816"/>
            </a:lvl7pPr>
            <a:lvl8pPr marL="2902801" indent="0">
              <a:buNone/>
              <a:defRPr sz="816"/>
            </a:lvl8pPr>
            <a:lvl9pPr marL="3317487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51CEB-C466-4465-B375-CCB02387FAFF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55791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7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7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256" indent="0">
              <a:buNone/>
              <a:defRPr sz="2540"/>
            </a:lvl2pPr>
            <a:lvl3pPr marL="828511" indent="0">
              <a:buNone/>
              <a:defRPr sz="2177"/>
            </a:lvl3pPr>
            <a:lvl4pPr marL="1242767" indent="0">
              <a:buNone/>
              <a:defRPr sz="1814"/>
            </a:lvl4pPr>
            <a:lvl5pPr marL="1657023" indent="0">
              <a:buNone/>
              <a:defRPr sz="1814"/>
            </a:lvl5pPr>
            <a:lvl6pPr marL="2071282" indent="0">
              <a:buNone/>
              <a:defRPr sz="1814"/>
            </a:lvl6pPr>
            <a:lvl7pPr marL="2485537" indent="0">
              <a:buNone/>
              <a:defRPr sz="1814"/>
            </a:lvl7pPr>
            <a:lvl8pPr marL="2899793" indent="0">
              <a:buNone/>
              <a:defRPr sz="1814"/>
            </a:lvl8pPr>
            <a:lvl9pPr marL="3314050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7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256" indent="0">
              <a:buNone/>
              <a:defRPr sz="1089"/>
            </a:lvl2pPr>
            <a:lvl3pPr marL="828511" indent="0">
              <a:buNone/>
              <a:defRPr sz="907"/>
            </a:lvl3pPr>
            <a:lvl4pPr marL="1242767" indent="0">
              <a:buNone/>
              <a:defRPr sz="816"/>
            </a:lvl4pPr>
            <a:lvl5pPr marL="1657023" indent="0">
              <a:buNone/>
              <a:defRPr sz="816"/>
            </a:lvl5pPr>
            <a:lvl6pPr marL="2071282" indent="0">
              <a:buNone/>
              <a:defRPr sz="816"/>
            </a:lvl6pPr>
            <a:lvl7pPr marL="2485537" indent="0">
              <a:buNone/>
              <a:defRPr sz="816"/>
            </a:lvl7pPr>
            <a:lvl8pPr marL="2899793" indent="0">
              <a:buNone/>
              <a:defRPr sz="816"/>
            </a:lvl8pPr>
            <a:lvl9pPr marL="3314050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3B1E2D-0EE3-4B5A-B738-7E5ECBA56E1E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6645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1E205-67C5-426A-890A-843104A1F360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668338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1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1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F899C-67CF-4975-AA1F-09D318F98A9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1137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2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 Offc For MC Medium" panose="020B0604020101010102" pitchFamily="34" charset="0"/>
              </a:defRPr>
            </a:lvl1pPr>
          </a:lstStyle>
          <a:p>
            <a:pPr defTabSz="914377"/>
            <a:r>
              <a:rPr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7" y="3292555"/>
            <a:ext cx="7732708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219457" y="1378971"/>
            <a:ext cx="7732708" cy="1895904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35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aphic - Dark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2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pPr defTabSz="914377"/>
            <a:r>
              <a:rPr dirty="0"/>
              <a:t>December 10, 2018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7" y="3292555"/>
            <a:ext cx="7732708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rgbClr val="FFFFFF"/>
                </a:solidFill>
                <a:latin typeface="+mj-lt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219457" y="1378971"/>
            <a:ext cx="7732708" cy="1895904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72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1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aphic - Light">
    <p:bg bwMode="gray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2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 Offc For MC Medium" panose="020B0604020101010102" pitchFamily="34" charset="0"/>
              </a:defRPr>
            </a:lvl1pPr>
          </a:lstStyle>
          <a:p>
            <a:pPr defTabSz="914377"/>
            <a:r>
              <a:rPr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7" y="3292555"/>
            <a:ext cx="7732708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219457" y="1378971"/>
            <a:ext cx="7732708" cy="1895904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00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- Dark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2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pPr defTabSz="914377"/>
            <a:r>
              <a:rPr dirty="0"/>
              <a:t>December 10, 2018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7" y="3292555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rgbClr val="FFFFFF"/>
                </a:solidFill>
                <a:latin typeface="+mj-lt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219457" y="788039"/>
            <a:ext cx="5820833" cy="248683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99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- Light">
    <p:bg bwMode="gray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2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 Offc For MC Medium" panose="020B0604020101010102" pitchFamily="34" charset="0"/>
              </a:defRPr>
            </a:lvl1pPr>
          </a:lstStyle>
          <a:p>
            <a:pPr defTabSz="914377"/>
            <a:r>
              <a:rPr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7" y="3292555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219457" y="788039"/>
            <a:ext cx="5820833" cy="248683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4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 Image - Dark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2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solidFill>
                  <a:srgbClr val="FFFFFF"/>
                </a:solidFill>
                <a:latin typeface="Mark Offc For MC Medium" panose="020B0604020101010102" pitchFamily="34" charset="0"/>
              </a:defRPr>
            </a:lvl1pPr>
          </a:lstStyle>
          <a:p>
            <a:pPr defTabSz="914377"/>
            <a:r>
              <a:rPr dirty="0"/>
              <a:t>December 10, 2018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7" y="3292555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rgbClr val="FFFFFF"/>
                </a:solidFill>
                <a:latin typeface="+mj-lt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219457" y="788039"/>
            <a:ext cx="5820833" cy="248683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423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ustom Image - Light">
    <p:bg bwMode="gray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219456" y="4290581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latin typeface="Mark Offc For MC Medium" panose="020B0604020101010102" pitchFamily="34" charset="0"/>
              </a:defRPr>
            </a:lvl1pPr>
          </a:lstStyle>
          <a:p>
            <a:pPr marL="0" lvl="0" indent="0"/>
            <a:r>
              <a:rPr lang="en-US" dirty="0" smtClean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3891282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 Offc For MC Medium" panose="020B0604020101010102" pitchFamily="34" charset="0"/>
              </a:defRPr>
            </a:lvl1pPr>
          </a:lstStyle>
          <a:p>
            <a:pPr defTabSz="914377"/>
            <a:r>
              <a:rPr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7" y="3292555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+mj-lt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219457" y="788039"/>
            <a:ext cx="5820833" cy="2486835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51ADA-F024-4202-B583-1C0AB2DE82C9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8209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4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4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686" indent="0">
              <a:buNone/>
              <a:defRPr sz="2540"/>
            </a:lvl2pPr>
            <a:lvl3pPr marL="829371" indent="0">
              <a:buNone/>
              <a:defRPr sz="2177"/>
            </a:lvl3pPr>
            <a:lvl4pPr marL="1244057" indent="0">
              <a:buNone/>
              <a:defRPr sz="1814"/>
            </a:lvl4pPr>
            <a:lvl5pPr marL="1658743" indent="0">
              <a:buNone/>
              <a:defRPr sz="1814"/>
            </a:lvl5pPr>
            <a:lvl6pPr marL="2073429" indent="0">
              <a:buNone/>
              <a:defRPr sz="1814"/>
            </a:lvl6pPr>
            <a:lvl7pPr marL="2488116" indent="0">
              <a:buNone/>
              <a:defRPr sz="1814"/>
            </a:lvl7pPr>
            <a:lvl8pPr marL="2902801" indent="0">
              <a:buNone/>
              <a:defRPr sz="1814"/>
            </a:lvl8pPr>
            <a:lvl9pPr marL="3317487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4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686" indent="0">
              <a:buNone/>
              <a:defRPr sz="1089"/>
            </a:lvl2pPr>
            <a:lvl3pPr marL="829371" indent="0">
              <a:buNone/>
              <a:defRPr sz="907"/>
            </a:lvl3pPr>
            <a:lvl4pPr marL="1244057" indent="0">
              <a:buNone/>
              <a:defRPr sz="816"/>
            </a:lvl4pPr>
            <a:lvl5pPr marL="1658743" indent="0">
              <a:buNone/>
              <a:defRPr sz="816"/>
            </a:lvl5pPr>
            <a:lvl6pPr marL="2073429" indent="0">
              <a:buNone/>
              <a:defRPr sz="816"/>
            </a:lvl6pPr>
            <a:lvl7pPr marL="2488116" indent="0">
              <a:buNone/>
              <a:defRPr sz="816"/>
            </a:lvl7pPr>
            <a:lvl8pPr marL="2902801" indent="0">
              <a:buNone/>
              <a:defRPr sz="816"/>
            </a:lvl8pPr>
            <a:lvl9pPr marL="3317487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04B89-6DC4-47A9-B374-DD47184B3DC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5997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1389888"/>
            <a:ext cx="7715251" cy="4376928"/>
          </a:xfrm>
        </p:spPr>
        <p:txBody>
          <a:bodyPr/>
          <a:lstStyle>
            <a:lvl1pPr marL="457189" indent="-457189">
              <a:buSzPct val="50000"/>
              <a:buFont typeface="+mj-lt"/>
              <a:buAutoNum type="arabicPeriod"/>
              <a:defRPr sz="2933"/>
            </a:lvl1pPr>
            <a:lvl2pPr marL="681550" indent="-184146">
              <a:buFont typeface="Mark Offc For MC" panose="020B0604020202020204" pitchFamily="34" charset="0"/>
              <a:buChar char="•"/>
              <a:defRPr/>
            </a:lvl2pPr>
            <a:lvl3pPr marL="685783" indent="0">
              <a:buNone/>
              <a:defRPr/>
            </a:lvl3pPr>
            <a:lvl4pPr marL="996926" indent="-175680">
              <a:defRPr/>
            </a:lvl4pPr>
            <a:lvl5pPr marL="1140855" indent="-152396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60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8"/>
            <a:ext cx="7715251" cy="55009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21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DD Services Methodology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8"/>
            <a:ext cx="7715251" cy="55009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45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(no bullets)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DD Services Methodology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8"/>
            <a:ext cx="7715251" cy="5500989"/>
          </a:xfrm>
        </p:spPr>
        <p:txBody>
          <a:bodyPr/>
          <a:lstStyle>
            <a:lvl1pPr marL="0" indent="0">
              <a:buNone/>
              <a:defRPr/>
            </a:lvl1pPr>
            <a:lvl2pPr marL="196840" indent="0">
              <a:buNone/>
              <a:defRPr/>
            </a:lvl2pPr>
            <a:lvl3pPr marL="383097" indent="0">
              <a:buNone/>
              <a:defRPr/>
            </a:lvl3pPr>
            <a:lvl4pPr marL="579938" indent="0">
              <a:buNone/>
              <a:defRPr/>
            </a:lvl4pPr>
            <a:lvl5pPr marL="757729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6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DD Services Methodology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8"/>
            <a:ext cx="3657600" cy="55009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8217408" y="256032"/>
            <a:ext cx="3657600" cy="5498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24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DD Services Methodology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8"/>
            <a:ext cx="3657600" cy="55009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8217408" y="256117"/>
            <a:ext cx="3657600" cy="5498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25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 (no bullets)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DD Services Methodology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8"/>
            <a:ext cx="3657600" cy="5500989"/>
          </a:xfrm>
        </p:spPr>
        <p:txBody>
          <a:bodyPr/>
          <a:lstStyle>
            <a:lvl1pPr marL="0" indent="0">
              <a:buNone/>
              <a:defRPr/>
            </a:lvl1pPr>
            <a:lvl2pPr marL="196840" indent="0">
              <a:buNone/>
              <a:defRPr/>
            </a:lvl2pPr>
            <a:lvl3pPr marL="383097" indent="0">
              <a:buNone/>
              <a:defRPr/>
            </a:lvl3pPr>
            <a:lvl4pPr marL="579938" indent="0">
              <a:buNone/>
              <a:defRPr/>
            </a:lvl4pPr>
            <a:lvl5pPr marL="757729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8217408" y="256117"/>
            <a:ext cx="3657600" cy="5498592"/>
          </a:xfrm>
        </p:spPr>
        <p:txBody>
          <a:bodyPr/>
          <a:lstStyle>
            <a:lvl1pPr marL="0" indent="0">
              <a:buNone/>
              <a:defRPr/>
            </a:lvl1pPr>
            <a:lvl2pPr marL="196840" indent="0">
              <a:buNone/>
              <a:defRPr/>
            </a:lvl2pPr>
            <a:lvl3pPr marL="383097" indent="0">
              <a:buNone/>
              <a:defRPr/>
            </a:lvl3pPr>
            <a:lvl4pPr marL="579938" indent="0">
              <a:buNone/>
              <a:defRPr/>
            </a:lvl4pPr>
            <a:lvl5pPr marL="757729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99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DD Services Methodology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102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long)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DD Services Methodology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6" y="256033"/>
            <a:ext cx="11423904" cy="3877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2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DD Services Methodology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</p:spTree>
    <p:extLst>
      <p:ext uri="{BB962C8B-B14F-4D97-AF65-F5344CB8AC3E}">
        <p14:creationId xmlns:p14="http://schemas.microsoft.com/office/powerpoint/2010/main" val="2236311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C10BA-2FCA-4F19-8875-25B11E0955E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81633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14" name="Attribution Placeholder 2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26484" y="2579437"/>
            <a:ext cx="3750733" cy="823384"/>
          </a:xfrm>
        </p:spPr>
        <p:txBody>
          <a:bodyPr/>
          <a:lstStyle>
            <a:lvl1pPr marL="0" indent="0">
              <a:buNone/>
              <a:defRPr lang="en-US" sz="1867" b="0" kern="1200" dirty="0">
                <a:solidFill>
                  <a:schemeClr val="tx1"/>
                </a:solidFill>
                <a:latin typeface="MarkForMC Nrw O" panose="020B0506020201010104" pitchFamily="34" charset="0"/>
                <a:ea typeface="+mn-ea"/>
                <a:cs typeface="+mn-cs"/>
              </a:defRPr>
            </a:lvl1pPr>
            <a:lvl2pPr marL="196840" indent="0">
              <a:buNone/>
              <a:defRPr/>
            </a:lvl2pPr>
            <a:lvl3pPr marL="383097" indent="0">
              <a:buNone/>
              <a:defRPr/>
            </a:lvl3pPr>
            <a:lvl4pPr marL="579938" indent="0">
              <a:buNone/>
              <a:defRPr/>
            </a:lvl4pPr>
            <a:lvl5pPr marL="757729" indent="0">
              <a:buNone/>
              <a:defRPr/>
            </a:lvl5pPr>
          </a:lstStyle>
          <a:p>
            <a:pPr marL="0" lvl="0" indent="0" algn="l" defTabSz="914354" rtl="0" eaLnBrk="1" latinLnBrk="0" hangingPunct="1">
              <a:lnSpc>
                <a:spcPct val="90000"/>
              </a:lnSpc>
              <a:spcBef>
                <a:spcPts val="1600"/>
              </a:spcBef>
              <a:buFont typeface="Mark Offc For MC" panose="020B0604020202020204" pitchFamily="34" charset="0"/>
              <a:buNone/>
            </a:pPr>
            <a:r>
              <a:rPr lang="en-US" dirty="0" smtClean="0"/>
              <a:t>Click to add quote attribution</a:t>
            </a:r>
            <a:endParaRPr lang="en-US" dirty="0"/>
          </a:p>
        </p:txBody>
      </p:sp>
      <p:sp>
        <p:nvSpPr>
          <p:cNvPr id="12" name="Quote Placeholder 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26485" y="150109"/>
            <a:ext cx="5412316" cy="2429328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3467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96840" indent="0">
              <a:buNone/>
              <a:defRPr/>
            </a:lvl2pPr>
            <a:lvl3pPr marL="383097" indent="0">
              <a:buNone/>
              <a:defRPr/>
            </a:lvl3pPr>
            <a:lvl4pPr marL="579938" indent="0">
              <a:buNone/>
              <a:defRPr/>
            </a:lvl4pPr>
            <a:lvl5pPr marL="757729" indent="0">
              <a:buNone/>
              <a:defRPr/>
            </a:lvl5pPr>
          </a:lstStyle>
          <a:p>
            <a:pPr marL="0" lvl="0" indent="0" algn="l" defTabSz="914354" rtl="0" eaLnBrk="1" latinLnBrk="0" hangingPunct="1">
              <a:lnSpc>
                <a:spcPct val="114000"/>
              </a:lnSpc>
              <a:spcBef>
                <a:spcPts val="1600"/>
              </a:spcBef>
              <a:buFont typeface="Mark Offc For MC" panose="020B0604020202020204" pitchFamily="34" charset="0"/>
              <a:buNone/>
            </a:pPr>
            <a:r>
              <a:rPr lang="en-US" dirty="0" smtClean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370289477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29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28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DD Services Methodology</a:t>
            </a: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7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6"/>
          </p:nvPr>
        </p:nvSpPr>
        <p:spPr bwMode="gray">
          <a:xfrm>
            <a:off x="5493135" y="5174898"/>
            <a:ext cx="6381368" cy="563521"/>
          </a:xfrm>
        </p:spPr>
        <p:txBody>
          <a:bodyPr lIns="182880" anchor="t" anchorCtr="0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467" b="0">
                <a:latin typeface="+mn-lt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"/>
          <p:cNvSpPr>
            <a:spLocks noGrp="1"/>
          </p:cNvSpPr>
          <p:nvPr>
            <p:ph type="body" idx="18"/>
          </p:nvPr>
        </p:nvSpPr>
        <p:spPr bwMode="gray">
          <a:xfrm>
            <a:off x="5493135" y="4816312"/>
            <a:ext cx="6381368" cy="344709"/>
          </a:xfrm>
        </p:spPr>
        <p:txBody>
          <a:bodyPr lIns="182880" anchor="t" anchorCtr="0">
            <a:no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MarkForMC Nrw Medium" panose="020B0606020201010104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2"/>
          </p:nvPr>
        </p:nvSpPr>
        <p:spPr bwMode="gray">
          <a:xfrm>
            <a:off x="4273935" y="4816392"/>
            <a:ext cx="1219200" cy="1219200"/>
          </a:xfrm>
        </p:spPr>
        <p:txBody>
          <a:bodyPr/>
          <a:lstStyle>
            <a:lvl1pPr marL="0" indent="0" algn="l">
              <a:buFont typeface="Mark Offc For MC" panose="020B0604020202020204" pitchFamily="34" charset="0"/>
              <a:buNone/>
              <a:defRPr sz="1401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idx="25"/>
          </p:nvPr>
        </p:nvSpPr>
        <p:spPr bwMode="gray">
          <a:xfrm>
            <a:off x="5493135" y="3649294"/>
            <a:ext cx="6381368" cy="563521"/>
          </a:xfrm>
        </p:spPr>
        <p:txBody>
          <a:bodyPr lIns="182880" anchor="t" anchorCtr="0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467" b="0">
                <a:latin typeface="+mn-lt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"/>
          <p:cNvSpPr>
            <a:spLocks noGrp="1"/>
          </p:cNvSpPr>
          <p:nvPr>
            <p:ph type="body" idx="17"/>
          </p:nvPr>
        </p:nvSpPr>
        <p:spPr bwMode="gray">
          <a:xfrm>
            <a:off x="5493135" y="3290924"/>
            <a:ext cx="6381368" cy="344709"/>
          </a:xfrm>
        </p:spPr>
        <p:txBody>
          <a:bodyPr lIns="182880" anchor="t" anchorCtr="0">
            <a:no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MarkForMC Nrw Medium" panose="020B0606020201010104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21"/>
          </p:nvPr>
        </p:nvSpPr>
        <p:spPr bwMode="gray">
          <a:xfrm>
            <a:off x="4273935" y="3290923"/>
            <a:ext cx="1219200" cy="1219200"/>
          </a:xfrm>
        </p:spPr>
        <p:txBody>
          <a:bodyPr/>
          <a:lstStyle>
            <a:lvl1pPr marL="0" indent="0" algn="l">
              <a:buFont typeface="Mark Offc For MC" panose="020B0604020202020204" pitchFamily="34" charset="0"/>
              <a:buNone/>
              <a:defRPr sz="1401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24"/>
          </p:nvPr>
        </p:nvSpPr>
        <p:spPr bwMode="gray">
          <a:xfrm>
            <a:off x="5493135" y="2127001"/>
            <a:ext cx="6381368" cy="563521"/>
          </a:xfrm>
        </p:spPr>
        <p:txBody>
          <a:bodyPr lIns="182880" anchor="t" anchorCtr="0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467" b="0">
                <a:latin typeface="+mn-lt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idx="14"/>
          </p:nvPr>
        </p:nvSpPr>
        <p:spPr bwMode="gray">
          <a:xfrm>
            <a:off x="5493135" y="1765456"/>
            <a:ext cx="6381368" cy="344709"/>
          </a:xfrm>
        </p:spPr>
        <p:txBody>
          <a:bodyPr lIns="182880" anchor="t" anchorCtr="0">
            <a:no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MarkForMC Nrw Medium" panose="020B0606020201010104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20"/>
          </p:nvPr>
        </p:nvSpPr>
        <p:spPr bwMode="gray">
          <a:xfrm>
            <a:off x="4273935" y="1765455"/>
            <a:ext cx="1219200" cy="1219200"/>
          </a:xfrm>
        </p:spPr>
        <p:txBody>
          <a:bodyPr/>
          <a:lstStyle>
            <a:lvl1pPr marL="0" indent="0" algn="l">
              <a:buFont typeface="Mark Offc For MC" panose="020B0604020202020204" pitchFamily="34" charset="0"/>
              <a:buNone/>
              <a:defRPr sz="1401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23"/>
          </p:nvPr>
        </p:nvSpPr>
        <p:spPr bwMode="gray">
          <a:xfrm>
            <a:off x="5493135" y="601530"/>
            <a:ext cx="6381368" cy="563521"/>
          </a:xfrm>
        </p:spPr>
        <p:txBody>
          <a:bodyPr lIns="182880" anchor="t" anchorCtr="0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467" b="0">
                <a:latin typeface="+mn-lt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idx="13"/>
          </p:nvPr>
        </p:nvSpPr>
        <p:spPr bwMode="gray">
          <a:xfrm>
            <a:off x="5493135" y="239986"/>
            <a:ext cx="6381368" cy="344709"/>
          </a:xfrm>
        </p:spPr>
        <p:txBody>
          <a:bodyPr lIns="182880" anchor="t" anchorCtr="0">
            <a:noAutofit/>
          </a:bodyPr>
          <a:lstStyle>
            <a:lvl1pPr marL="0" indent="0">
              <a:buNone/>
              <a:defRPr sz="1600" b="0">
                <a:solidFill>
                  <a:schemeClr val="accent1"/>
                </a:solidFill>
                <a:latin typeface="MarkForMC Nrw Medium" panose="020B0606020201010104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 bwMode="gray">
          <a:xfrm>
            <a:off x="4273935" y="239987"/>
            <a:ext cx="1219200" cy="1219200"/>
          </a:xfrm>
        </p:spPr>
        <p:txBody>
          <a:bodyPr/>
          <a:lstStyle>
            <a:lvl1pPr marL="0" indent="0" algn="l">
              <a:buFont typeface="Mark Offc For MC" panose="020B0604020202020204" pitchFamily="34" charset="0"/>
              <a:buNone/>
              <a:defRPr sz="1401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11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>
                <a:solidFill>
                  <a:srgbClr val="171717"/>
                </a:solidFill>
              </a:rPr>
              <a:pPr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DD Services Methodology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/>
          <a:lstStyle/>
          <a:p>
            <a:pPr defTabSz="914377"/>
            <a:r>
              <a:rPr lang="en-US" dirty="0">
                <a:solidFill>
                  <a:srgbClr val="171717"/>
                </a:solidFill>
              </a:rPr>
              <a:t>December 10,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6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8" y="255459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section number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59" y="808230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8" y="6460186"/>
            <a:ext cx="1097375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8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Graphic - Dark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8" y="255459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59" y="808230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977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Graphic - Light">
    <p:bg bwMode="gray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8" y="255459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59" y="808230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64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Custom Image - Dark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8" y="255459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59" y="808230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59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Custom Image - Light">
    <p:bg bwMode="gray"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8" y="255459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59" y="808230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14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45650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36E86-997C-4F00-81FD-47DF562AFCD0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99628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1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1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1574C7-A78B-4186-A083-844377A84C87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46339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77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169" indent="0">
              <a:buNone/>
              <a:defRPr sz="1633"/>
            </a:lvl2pPr>
            <a:lvl3pPr marL="828340" indent="0">
              <a:buNone/>
              <a:defRPr sz="1542"/>
            </a:lvl3pPr>
            <a:lvl4pPr marL="1242509" indent="0">
              <a:buNone/>
              <a:defRPr sz="1270"/>
            </a:lvl4pPr>
            <a:lvl5pPr marL="1656680" indent="0">
              <a:buNone/>
              <a:defRPr sz="1270"/>
            </a:lvl5pPr>
            <a:lvl6pPr marL="2070853" indent="0">
              <a:buNone/>
              <a:defRPr sz="1270"/>
            </a:lvl6pPr>
            <a:lvl7pPr marL="2485021" indent="0">
              <a:buNone/>
              <a:defRPr sz="1270"/>
            </a:lvl7pPr>
            <a:lvl8pPr marL="2899191" indent="0">
              <a:buNone/>
              <a:defRPr sz="1270"/>
            </a:lvl8pPr>
            <a:lvl9pPr marL="3313363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9DD4F-1D08-4CCD-9ADB-7184BF09C43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3553678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E5EB7-210E-448B-9E12-CFCE30C1AD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3525385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3" y="275084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169" indent="0">
              <a:buNone/>
              <a:defRPr sz="1814" b="1"/>
            </a:lvl2pPr>
            <a:lvl3pPr marL="828340" indent="0">
              <a:buNone/>
              <a:defRPr sz="1633" b="1"/>
            </a:lvl3pPr>
            <a:lvl4pPr marL="1242509" indent="0">
              <a:buNone/>
              <a:defRPr sz="1542" b="1"/>
            </a:lvl4pPr>
            <a:lvl5pPr marL="1656680" indent="0">
              <a:buNone/>
              <a:defRPr sz="1542" b="1"/>
            </a:lvl5pPr>
            <a:lvl6pPr marL="2070853" indent="0">
              <a:buNone/>
              <a:defRPr sz="1542" b="1"/>
            </a:lvl6pPr>
            <a:lvl7pPr marL="2485021" indent="0">
              <a:buNone/>
              <a:defRPr sz="1542" b="1"/>
            </a:lvl7pPr>
            <a:lvl8pPr marL="2899191" indent="0">
              <a:buNone/>
              <a:defRPr sz="1542" b="1"/>
            </a:lvl8pPr>
            <a:lvl9pPr marL="3313363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3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169" indent="0">
              <a:buNone/>
              <a:defRPr sz="1814" b="1"/>
            </a:lvl2pPr>
            <a:lvl3pPr marL="828340" indent="0">
              <a:buNone/>
              <a:defRPr sz="1633" b="1"/>
            </a:lvl3pPr>
            <a:lvl4pPr marL="1242509" indent="0">
              <a:buNone/>
              <a:defRPr sz="1542" b="1"/>
            </a:lvl4pPr>
            <a:lvl5pPr marL="1656680" indent="0">
              <a:buNone/>
              <a:defRPr sz="1542" b="1"/>
            </a:lvl5pPr>
            <a:lvl6pPr marL="2070853" indent="0">
              <a:buNone/>
              <a:defRPr sz="1542" b="1"/>
            </a:lvl6pPr>
            <a:lvl7pPr marL="2485021" indent="0">
              <a:buNone/>
              <a:defRPr sz="1542" b="1"/>
            </a:lvl7pPr>
            <a:lvl8pPr marL="2899191" indent="0">
              <a:buNone/>
              <a:defRPr sz="1542" b="1"/>
            </a:lvl8pPr>
            <a:lvl9pPr marL="3313363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3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0BEE1-6E46-46E2-8A38-81B264F5D8A4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5755567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14321-095C-4ECA-AF3B-6FE9176A096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3342506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7B236-CAC4-49C9-A280-B44D7E5DAA7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6669244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7" y="273633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405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169" indent="0">
              <a:buNone/>
              <a:defRPr sz="1089"/>
            </a:lvl2pPr>
            <a:lvl3pPr marL="828340" indent="0">
              <a:buNone/>
              <a:defRPr sz="907"/>
            </a:lvl3pPr>
            <a:lvl4pPr marL="1242509" indent="0">
              <a:buNone/>
              <a:defRPr sz="816"/>
            </a:lvl4pPr>
            <a:lvl5pPr marL="1656680" indent="0">
              <a:buNone/>
              <a:defRPr sz="816"/>
            </a:lvl5pPr>
            <a:lvl6pPr marL="2070853" indent="0">
              <a:buNone/>
              <a:defRPr sz="816"/>
            </a:lvl6pPr>
            <a:lvl7pPr marL="2485021" indent="0">
              <a:buNone/>
              <a:defRPr sz="816"/>
            </a:lvl7pPr>
            <a:lvl8pPr marL="2899191" indent="0">
              <a:buNone/>
              <a:defRPr sz="816"/>
            </a:lvl8pPr>
            <a:lvl9pPr marL="3313363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33335-2A3C-4020-971D-01C7A881085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4587435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7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7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169" indent="0">
              <a:buNone/>
              <a:defRPr sz="2540"/>
            </a:lvl2pPr>
            <a:lvl3pPr marL="828340" indent="0">
              <a:buNone/>
              <a:defRPr sz="2177"/>
            </a:lvl3pPr>
            <a:lvl4pPr marL="1242509" indent="0">
              <a:buNone/>
              <a:defRPr sz="1814"/>
            </a:lvl4pPr>
            <a:lvl5pPr marL="1656680" indent="0">
              <a:buNone/>
              <a:defRPr sz="1814"/>
            </a:lvl5pPr>
            <a:lvl6pPr marL="2070853" indent="0">
              <a:buNone/>
              <a:defRPr sz="1814"/>
            </a:lvl6pPr>
            <a:lvl7pPr marL="2485021" indent="0">
              <a:buNone/>
              <a:defRPr sz="1814"/>
            </a:lvl7pPr>
            <a:lvl8pPr marL="2899191" indent="0">
              <a:buNone/>
              <a:defRPr sz="1814"/>
            </a:lvl8pPr>
            <a:lvl9pPr marL="3313363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7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169" indent="0">
              <a:buNone/>
              <a:defRPr sz="1089"/>
            </a:lvl2pPr>
            <a:lvl3pPr marL="828340" indent="0">
              <a:buNone/>
              <a:defRPr sz="907"/>
            </a:lvl3pPr>
            <a:lvl4pPr marL="1242509" indent="0">
              <a:buNone/>
              <a:defRPr sz="816"/>
            </a:lvl4pPr>
            <a:lvl5pPr marL="1656680" indent="0">
              <a:buNone/>
              <a:defRPr sz="816"/>
            </a:lvl5pPr>
            <a:lvl6pPr marL="2070853" indent="0">
              <a:buNone/>
              <a:defRPr sz="816"/>
            </a:lvl6pPr>
            <a:lvl7pPr marL="2485021" indent="0">
              <a:buNone/>
              <a:defRPr sz="816"/>
            </a:lvl7pPr>
            <a:lvl8pPr marL="2899191" indent="0">
              <a:buNone/>
              <a:defRPr sz="816"/>
            </a:lvl8pPr>
            <a:lvl9pPr marL="3313363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A4826-B611-4A37-B4AD-5007E04B83A0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333316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988A1-B53F-438B-B350-7413D345DB4E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9300313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1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1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099AB-90B1-45CE-8B2E-70E023E73060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18276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2162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D5E93-9F68-406B-B853-687A19BBE3E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258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80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041" indent="0">
              <a:buNone/>
              <a:defRPr sz="1633"/>
            </a:lvl2pPr>
            <a:lvl3pPr marL="828082" indent="0">
              <a:buNone/>
              <a:defRPr sz="1542"/>
            </a:lvl3pPr>
            <a:lvl4pPr marL="1242124" indent="0">
              <a:buNone/>
              <a:defRPr sz="1270"/>
            </a:lvl4pPr>
            <a:lvl5pPr marL="1656165" indent="0">
              <a:buNone/>
              <a:defRPr sz="1270"/>
            </a:lvl5pPr>
            <a:lvl6pPr marL="2070209" indent="0">
              <a:buNone/>
              <a:defRPr sz="1270"/>
            </a:lvl6pPr>
            <a:lvl7pPr marL="2484248" indent="0">
              <a:buNone/>
              <a:defRPr sz="1270"/>
            </a:lvl7pPr>
            <a:lvl8pPr marL="2898290" indent="0">
              <a:buNone/>
              <a:defRPr sz="1270"/>
            </a:lvl8pPr>
            <a:lvl9pPr marL="3312334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07973-AFC4-4844-AB07-31EC9F98CC1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278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267E5-0DDA-4A9E-AFBE-66F652C6906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104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3" y="275087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041" indent="0">
              <a:buNone/>
              <a:defRPr sz="1814" b="1"/>
            </a:lvl2pPr>
            <a:lvl3pPr marL="828082" indent="0">
              <a:buNone/>
              <a:defRPr sz="1633" b="1"/>
            </a:lvl3pPr>
            <a:lvl4pPr marL="1242124" indent="0">
              <a:buNone/>
              <a:defRPr sz="1542" b="1"/>
            </a:lvl4pPr>
            <a:lvl5pPr marL="1656165" indent="0">
              <a:buNone/>
              <a:defRPr sz="1542" b="1"/>
            </a:lvl5pPr>
            <a:lvl6pPr marL="2070209" indent="0">
              <a:buNone/>
              <a:defRPr sz="1542" b="1"/>
            </a:lvl6pPr>
            <a:lvl7pPr marL="2484248" indent="0">
              <a:buNone/>
              <a:defRPr sz="1542" b="1"/>
            </a:lvl7pPr>
            <a:lvl8pPr marL="2898290" indent="0">
              <a:buNone/>
              <a:defRPr sz="1542" b="1"/>
            </a:lvl8pPr>
            <a:lvl9pPr marL="3312334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3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041" indent="0">
              <a:buNone/>
              <a:defRPr sz="1814" b="1"/>
            </a:lvl2pPr>
            <a:lvl3pPr marL="828082" indent="0">
              <a:buNone/>
              <a:defRPr sz="1633" b="1"/>
            </a:lvl3pPr>
            <a:lvl4pPr marL="1242124" indent="0">
              <a:buNone/>
              <a:defRPr sz="1542" b="1"/>
            </a:lvl4pPr>
            <a:lvl5pPr marL="1656165" indent="0">
              <a:buNone/>
              <a:defRPr sz="1542" b="1"/>
            </a:lvl5pPr>
            <a:lvl6pPr marL="2070209" indent="0">
              <a:buNone/>
              <a:defRPr sz="1542" b="1"/>
            </a:lvl6pPr>
            <a:lvl7pPr marL="2484248" indent="0">
              <a:buNone/>
              <a:defRPr sz="1542" b="1"/>
            </a:lvl7pPr>
            <a:lvl8pPr marL="2898290" indent="0">
              <a:buNone/>
              <a:defRPr sz="1542" b="1"/>
            </a:lvl8pPr>
            <a:lvl9pPr marL="3312334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3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F74F5-24EC-49F0-AE61-04A2083BD3F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851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8BE87-6126-48A9-81E4-E3683BC9B20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331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0549A-2AE3-4B27-8464-FC0ADBFA440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20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80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041" indent="0">
              <a:buNone/>
              <a:defRPr sz="1633"/>
            </a:lvl2pPr>
            <a:lvl3pPr marL="828082" indent="0">
              <a:buNone/>
              <a:defRPr sz="1542"/>
            </a:lvl3pPr>
            <a:lvl4pPr marL="1242124" indent="0">
              <a:buNone/>
              <a:defRPr sz="1270"/>
            </a:lvl4pPr>
            <a:lvl5pPr marL="1656165" indent="0">
              <a:buNone/>
              <a:defRPr sz="1270"/>
            </a:lvl5pPr>
            <a:lvl6pPr marL="2070209" indent="0">
              <a:buNone/>
              <a:defRPr sz="1270"/>
            </a:lvl6pPr>
            <a:lvl7pPr marL="2484248" indent="0">
              <a:buNone/>
              <a:defRPr sz="1270"/>
            </a:lvl7pPr>
            <a:lvl8pPr marL="2898290" indent="0">
              <a:buNone/>
              <a:defRPr sz="1270"/>
            </a:lvl8pPr>
            <a:lvl9pPr marL="3312334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499716-FDF2-42E8-859F-F0D42A5B4E4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31770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7" y="273633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408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041" indent="0">
              <a:buNone/>
              <a:defRPr sz="1089"/>
            </a:lvl2pPr>
            <a:lvl3pPr marL="828082" indent="0">
              <a:buNone/>
              <a:defRPr sz="907"/>
            </a:lvl3pPr>
            <a:lvl4pPr marL="1242124" indent="0">
              <a:buNone/>
              <a:defRPr sz="816"/>
            </a:lvl4pPr>
            <a:lvl5pPr marL="1656165" indent="0">
              <a:buNone/>
              <a:defRPr sz="816"/>
            </a:lvl5pPr>
            <a:lvl6pPr marL="2070209" indent="0">
              <a:buNone/>
              <a:defRPr sz="816"/>
            </a:lvl6pPr>
            <a:lvl7pPr marL="2484248" indent="0">
              <a:buNone/>
              <a:defRPr sz="816"/>
            </a:lvl7pPr>
            <a:lvl8pPr marL="2898290" indent="0">
              <a:buNone/>
              <a:defRPr sz="816"/>
            </a:lvl8pPr>
            <a:lvl9pPr marL="3312334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061B3-841B-40EF-B679-782A2C807A8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017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7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7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041" indent="0">
              <a:buNone/>
              <a:defRPr sz="2540"/>
            </a:lvl2pPr>
            <a:lvl3pPr marL="828082" indent="0">
              <a:buNone/>
              <a:defRPr sz="2177"/>
            </a:lvl3pPr>
            <a:lvl4pPr marL="1242124" indent="0">
              <a:buNone/>
              <a:defRPr sz="1814"/>
            </a:lvl4pPr>
            <a:lvl5pPr marL="1656165" indent="0">
              <a:buNone/>
              <a:defRPr sz="1814"/>
            </a:lvl5pPr>
            <a:lvl6pPr marL="2070209" indent="0">
              <a:buNone/>
              <a:defRPr sz="1814"/>
            </a:lvl6pPr>
            <a:lvl7pPr marL="2484248" indent="0">
              <a:buNone/>
              <a:defRPr sz="1814"/>
            </a:lvl7pPr>
            <a:lvl8pPr marL="2898290" indent="0">
              <a:buNone/>
              <a:defRPr sz="1814"/>
            </a:lvl8pPr>
            <a:lvl9pPr marL="3312334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7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041" indent="0">
              <a:buNone/>
              <a:defRPr sz="1089"/>
            </a:lvl2pPr>
            <a:lvl3pPr marL="828082" indent="0">
              <a:buNone/>
              <a:defRPr sz="907"/>
            </a:lvl3pPr>
            <a:lvl4pPr marL="1242124" indent="0">
              <a:buNone/>
              <a:defRPr sz="816"/>
            </a:lvl4pPr>
            <a:lvl5pPr marL="1656165" indent="0">
              <a:buNone/>
              <a:defRPr sz="816"/>
            </a:lvl5pPr>
            <a:lvl6pPr marL="2070209" indent="0">
              <a:buNone/>
              <a:defRPr sz="816"/>
            </a:lvl6pPr>
            <a:lvl7pPr marL="2484248" indent="0">
              <a:buNone/>
              <a:defRPr sz="816"/>
            </a:lvl7pPr>
            <a:lvl8pPr marL="2898290" indent="0">
              <a:buNone/>
              <a:defRPr sz="816"/>
            </a:lvl8pPr>
            <a:lvl9pPr marL="3312334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00751-A504-4739-A300-0840390B38C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556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EDBC7-E367-4F7C-947C-192D33084B0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976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1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1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A62DC-F249-477E-B378-00280B10AEB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947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1" y="3885528"/>
            <a:ext cx="8534399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750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6278A3CE-578B-4E33-A752-B103198690F5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8469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63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772" indent="0">
              <a:buNone/>
              <a:defRPr sz="1633"/>
            </a:lvl2pPr>
            <a:lvl3pPr marL="829544" indent="0">
              <a:buNone/>
              <a:defRPr sz="1452"/>
            </a:lvl3pPr>
            <a:lvl4pPr marL="1244316" indent="0">
              <a:buNone/>
              <a:defRPr sz="1270"/>
            </a:lvl4pPr>
            <a:lvl5pPr marL="1659087" indent="0">
              <a:buNone/>
              <a:defRPr sz="1270"/>
            </a:lvl5pPr>
            <a:lvl6pPr marL="2073859" indent="0">
              <a:buNone/>
              <a:defRPr sz="1270"/>
            </a:lvl6pPr>
            <a:lvl7pPr marL="2488631" indent="0">
              <a:buNone/>
              <a:defRPr sz="1270"/>
            </a:lvl7pPr>
            <a:lvl8pPr marL="2903403" indent="0">
              <a:buNone/>
              <a:defRPr sz="1270"/>
            </a:lvl8pPr>
            <a:lvl9pPr marL="3318175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4B41ED4F-FBCD-4C3C-B3B3-31AF9635CF8D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89847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29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29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17F52511-7172-4CF2-AA42-B79F70283038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47927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5070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0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72" indent="0">
              <a:buNone/>
              <a:defRPr sz="1814" b="1"/>
            </a:lvl2pPr>
            <a:lvl3pPr marL="829544" indent="0">
              <a:buNone/>
              <a:defRPr sz="1633" b="1"/>
            </a:lvl3pPr>
            <a:lvl4pPr marL="1244316" indent="0">
              <a:buNone/>
              <a:defRPr sz="1452" b="1"/>
            </a:lvl4pPr>
            <a:lvl5pPr marL="1659087" indent="0">
              <a:buNone/>
              <a:defRPr sz="1452" b="1"/>
            </a:lvl5pPr>
            <a:lvl6pPr marL="2073859" indent="0">
              <a:buNone/>
              <a:defRPr sz="1452" b="1"/>
            </a:lvl6pPr>
            <a:lvl7pPr marL="2488631" indent="0">
              <a:buNone/>
              <a:defRPr sz="1452" b="1"/>
            </a:lvl7pPr>
            <a:lvl8pPr marL="2903403" indent="0">
              <a:buNone/>
              <a:defRPr sz="1452" b="1"/>
            </a:lvl8pPr>
            <a:lvl9pPr marL="3318175" indent="0">
              <a:buNone/>
              <a:defRPr sz="145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0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A44E1FB8-6011-4FCC-AF01-DF0313A5F04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42359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AAF21DF8-D23B-4B85-9FA0-AB4C882ED75B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8893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7C68F-62FA-4683-BA19-4F1474710AEB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88432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1729CE50-5700-4B47-99A3-B834E91537D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972720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1" y="273629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391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64C35FAC-DDAF-490D-A7D5-43FA4E775E9A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2832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1" y="4800025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1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772" indent="0">
              <a:buNone/>
              <a:defRPr sz="2540"/>
            </a:lvl2pPr>
            <a:lvl3pPr marL="829544" indent="0">
              <a:buNone/>
              <a:defRPr sz="2177"/>
            </a:lvl3pPr>
            <a:lvl4pPr marL="1244316" indent="0">
              <a:buNone/>
              <a:defRPr sz="1814"/>
            </a:lvl4pPr>
            <a:lvl5pPr marL="1659087" indent="0">
              <a:buNone/>
              <a:defRPr sz="1814"/>
            </a:lvl5pPr>
            <a:lvl6pPr marL="2073859" indent="0">
              <a:buNone/>
              <a:defRPr sz="1814"/>
            </a:lvl6pPr>
            <a:lvl7pPr marL="2488631" indent="0">
              <a:buNone/>
              <a:defRPr sz="1814"/>
            </a:lvl7pPr>
            <a:lvl8pPr marL="2903403" indent="0">
              <a:buNone/>
              <a:defRPr sz="1814"/>
            </a:lvl8pPr>
            <a:lvl9pPr marL="3318175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1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772" indent="0">
              <a:buNone/>
              <a:defRPr sz="1089"/>
            </a:lvl2pPr>
            <a:lvl3pPr marL="829544" indent="0">
              <a:buNone/>
              <a:defRPr sz="907"/>
            </a:lvl3pPr>
            <a:lvl4pPr marL="1244316" indent="0">
              <a:buNone/>
              <a:defRPr sz="816"/>
            </a:lvl4pPr>
            <a:lvl5pPr marL="1659087" indent="0">
              <a:buNone/>
              <a:defRPr sz="816"/>
            </a:lvl5pPr>
            <a:lvl6pPr marL="2073859" indent="0">
              <a:buNone/>
              <a:defRPr sz="816"/>
            </a:lvl6pPr>
            <a:lvl7pPr marL="2488631" indent="0">
              <a:buNone/>
              <a:defRPr sz="816"/>
            </a:lvl7pPr>
            <a:lvl8pPr marL="2903403" indent="0">
              <a:buNone/>
              <a:defRPr sz="816"/>
            </a:lvl8pPr>
            <a:lvl9pPr marL="3318175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3B92BDF0-C4FE-4F17-8C48-D2D0F41537F9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45013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B1C0E1BB-CB78-449B-92DF-FCB51B6209EB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45397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29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29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411891"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411891">
              <a:defRPr/>
            </a:lvl1pPr>
          </a:lstStyle>
          <a:p>
            <a:fld id="{6E20E7C2-26A1-448E-B1EF-7A844451CDAE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19296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0579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02354A-B663-48E1-B1CD-FF8B48A2D6DC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919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67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599" indent="0">
              <a:buNone/>
              <a:defRPr sz="1633"/>
            </a:lvl2pPr>
            <a:lvl3pPr marL="829200" indent="0">
              <a:buNone/>
              <a:defRPr sz="1542"/>
            </a:lvl3pPr>
            <a:lvl4pPr marL="1243799" indent="0">
              <a:buNone/>
              <a:defRPr sz="1270"/>
            </a:lvl4pPr>
            <a:lvl5pPr marL="1658399" indent="0">
              <a:buNone/>
              <a:defRPr sz="1270"/>
            </a:lvl5pPr>
            <a:lvl6pPr marL="2072999" indent="0">
              <a:buNone/>
              <a:defRPr sz="1270"/>
            </a:lvl6pPr>
            <a:lvl7pPr marL="2487600" indent="0">
              <a:buNone/>
              <a:defRPr sz="1270"/>
            </a:lvl7pPr>
            <a:lvl8pPr marL="2902199" indent="0">
              <a:buNone/>
              <a:defRPr sz="1270"/>
            </a:lvl8pPr>
            <a:lvl9pPr marL="3316798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6BFD72-4E85-4322-94AA-2E44132FD1B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463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A8FA3-0F7C-46D2-85BC-1A5E347703B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371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3" y="275074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599" indent="0">
              <a:buNone/>
              <a:defRPr sz="1814" b="1"/>
            </a:lvl2pPr>
            <a:lvl3pPr marL="829200" indent="0">
              <a:buNone/>
              <a:defRPr sz="1633" b="1"/>
            </a:lvl3pPr>
            <a:lvl4pPr marL="1243799" indent="0">
              <a:buNone/>
              <a:defRPr sz="1542" b="1"/>
            </a:lvl4pPr>
            <a:lvl5pPr marL="1658399" indent="0">
              <a:buNone/>
              <a:defRPr sz="1542" b="1"/>
            </a:lvl5pPr>
            <a:lvl6pPr marL="2072999" indent="0">
              <a:buNone/>
              <a:defRPr sz="1542" b="1"/>
            </a:lvl6pPr>
            <a:lvl7pPr marL="2487600" indent="0">
              <a:buNone/>
              <a:defRPr sz="1542" b="1"/>
            </a:lvl7pPr>
            <a:lvl8pPr marL="2902199" indent="0">
              <a:buNone/>
              <a:defRPr sz="1542" b="1"/>
            </a:lvl8pPr>
            <a:lvl9pPr marL="3316798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3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599" indent="0">
              <a:buNone/>
              <a:defRPr sz="1814" b="1"/>
            </a:lvl2pPr>
            <a:lvl3pPr marL="829200" indent="0">
              <a:buNone/>
              <a:defRPr sz="1633" b="1"/>
            </a:lvl3pPr>
            <a:lvl4pPr marL="1243799" indent="0">
              <a:buNone/>
              <a:defRPr sz="1542" b="1"/>
            </a:lvl4pPr>
            <a:lvl5pPr marL="1658399" indent="0">
              <a:buNone/>
              <a:defRPr sz="1542" b="1"/>
            </a:lvl5pPr>
            <a:lvl6pPr marL="2072999" indent="0">
              <a:buNone/>
              <a:defRPr sz="1542" b="1"/>
            </a:lvl6pPr>
            <a:lvl7pPr marL="2487600" indent="0">
              <a:buNone/>
              <a:defRPr sz="1542" b="1"/>
            </a:lvl7pPr>
            <a:lvl8pPr marL="2902199" indent="0">
              <a:buNone/>
              <a:defRPr sz="1542" b="1"/>
            </a:lvl8pPr>
            <a:lvl9pPr marL="3316798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3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0410AA-8527-4E3C-BB9E-8E184C4DD80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3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3" y="275087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041" indent="0">
              <a:buNone/>
              <a:defRPr sz="1814" b="1"/>
            </a:lvl2pPr>
            <a:lvl3pPr marL="828082" indent="0">
              <a:buNone/>
              <a:defRPr sz="1633" b="1"/>
            </a:lvl3pPr>
            <a:lvl4pPr marL="1242124" indent="0">
              <a:buNone/>
              <a:defRPr sz="1542" b="1"/>
            </a:lvl4pPr>
            <a:lvl5pPr marL="1656165" indent="0">
              <a:buNone/>
              <a:defRPr sz="1542" b="1"/>
            </a:lvl5pPr>
            <a:lvl6pPr marL="2070209" indent="0">
              <a:buNone/>
              <a:defRPr sz="1542" b="1"/>
            </a:lvl6pPr>
            <a:lvl7pPr marL="2484248" indent="0">
              <a:buNone/>
              <a:defRPr sz="1542" b="1"/>
            </a:lvl7pPr>
            <a:lvl8pPr marL="2898290" indent="0">
              <a:buNone/>
              <a:defRPr sz="1542" b="1"/>
            </a:lvl8pPr>
            <a:lvl9pPr marL="3312334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3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041" indent="0">
              <a:buNone/>
              <a:defRPr sz="1814" b="1"/>
            </a:lvl2pPr>
            <a:lvl3pPr marL="828082" indent="0">
              <a:buNone/>
              <a:defRPr sz="1633" b="1"/>
            </a:lvl3pPr>
            <a:lvl4pPr marL="1242124" indent="0">
              <a:buNone/>
              <a:defRPr sz="1542" b="1"/>
            </a:lvl4pPr>
            <a:lvl5pPr marL="1656165" indent="0">
              <a:buNone/>
              <a:defRPr sz="1542" b="1"/>
            </a:lvl5pPr>
            <a:lvl6pPr marL="2070209" indent="0">
              <a:buNone/>
              <a:defRPr sz="1542" b="1"/>
            </a:lvl6pPr>
            <a:lvl7pPr marL="2484248" indent="0">
              <a:buNone/>
              <a:defRPr sz="1542" b="1"/>
            </a:lvl7pPr>
            <a:lvl8pPr marL="2898290" indent="0">
              <a:buNone/>
              <a:defRPr sz="1542" b="1"/>
            </a:lvl8pPr>
            <a:lvl9pPr marL="3312334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3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16E464-D236-4E50-9A2A-F4CC6D0ADE9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20545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6009F-54A6-4182-9751-9EE3D95B5C89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54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57F42E-CC8B-4306-ABEB-58FB9C568B9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889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6" y="273633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395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599" indent="0">
              <a:buNone/>
              <a:defRPr sz="1089"/>
            </a:lvl2pPr>
            <a:lvl3pPr marL="829200" indent="0">
              <a:buNone/>
              <a:defRPr sz="907"/>
            </a:lvl3pPr>
            <a:lvl4pPr marL="1243799" indent="0">
              <a:buNone/>
              <a:defRPr sz="816"/>
            </a:lvl4pPr>
            <a:lvl5pPr marL="1658399" indent="0">
              <a:buNone/>
              <a:defRPr sz="816"/>
            </a:lvl5pPr>
            <a:lvl6pPr marL="2072999" indent="0">
              <a:buNone/>
              <a:defRPr sz="816"/>
            </a:lvl6pPr>
            <a:lvl7pPr marL="2487600" indent="0">
              <a:buNone/>
              <a:defRPr sz="816"/>
            </a:lvl7pPr>
            <a:lvl8pPr marL="2902199" indent="0">
              <a:buNone/>
              <a:defRPr sz="816"/>
            </a:lvl8pPr>
            <a:lvl9pPr marL="3316798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761FA5-84E6-445F-88A2-75149181AE8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940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6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6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599" indent="0">
              <a:buNone/>
              <a:defRPr sz="2540"/>
            </a:lvl2pPr>
            <a:lvl3pPr marL="829200" indent="0">
              <a:buNone/>
              <a:defRPr sz="2177"/>
            </a:lvl3pPr>
            <a:lvl4pPr marL="1243799" indent="0">
              <a:buNone/>
              <a:defRPr sz="1814"/>
            </a:lvl4pPr>
            <a:lvl5pPr marL="1658399" indent="0">
              <a:buNone/>
              <a:defRPr sz="1814"/>
            </a:lvl5pPr>
            <a:lvl6pPr marL="2072999" indent="0">
              <a:buNone/>
              <a:defRPr sz="1814"/>
            </a:lvl6pPr>
            <a:lvl7pPr marL="2487600" indent="0">
              <a:buNone/>
              <a:defRPr sz="1814"/>
            </a:lvl7pPr>
            <a:lvl8pPr marL="2902199" indent="0">
              <a:buNone/>
              <a:defRPr sz="1814"/>
            </a:lvl8pPr>
            <a:lvl9pPr marL="3316798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6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599" indent="0">
              <a:buNone/>
              <a:defRPr sz="1089"/>
            </a:lvl2pPr>
            <a:lvl3pPr marL="829200" indent="0">
              <a:buNone/>
              <a:defRPr sz="907"/>
            </a:lvl3pPr>
            <a:lvl4pPr marL="1243799" indent="0">
              <a:buNone/>
              <a:defRPr sz="816"/>
            </a:lvl4pPr>
            <a:lvl5pPr marL="1658399" indent="0">
              <a:buNone/>
              <a:defRPr sz="816"/>
            </a:lvl5pPr>
            <a:lvl6pPr marL="2072999" indent="0">
              <a:buNone/>
              <a:defRPr sz="816"/>
            </a:lvl6pPr>
            <a:lvl7pPr marL="2487600" indent="0">
              <a:buNone/>
              <a:defRPr sz="816"/>
            </a:lvl7pPr>
            <a:lvl8pPr marL="2902199" indent="0">
              <a:buNone/>
              <a:defRPr sz="816"/>
            </a:lvl8pPr>
            <a:lvl9pPr marL="3316798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0476B-6BE5-4A23-B860-E3235F2B376E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582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4CE3D-77EC-4C76-9A9C-9A95BCEADF59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7730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1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1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C0AEB4-EE03-4701-80D6-983C60ED3393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12142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609600" y="563563"/>
            <a:ext cx="10998200" cy="6080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324" tIns="45662" rIns="91324" bIns="45662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gray">
          <a:xfrm flipH="1">
            <a:off x="345017" y="3441700"/>
            <a:ext cx="11514667" cy="0"/>
          </a:xfrm>
          <a:prstGeom prst="line">
            <a:avLst/>
          </a:prstGeom>
          <a:noFill/>
          <a:ln w="50800">
            <a:solidFill>
              <a:srgbClr val="0066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24" tIns="45662" rIns="91324" bIns="4566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230717" y="3482975"/>
            <a:ext cx="8100483" cy="541338"/>
          </a:xfrm>
          <a:prstGeom prst="rect">
            <a:avLst/>
          </a:prstGeom>
          <a:noFill/>
          <a:ln>
            <a:noFill/>
          </a:ln>
          <a:extLst/>
        </p:spPr>
        <p:txBody>
          <a:bodyPr lIns="91918" tIns="45961" rIns="91918" bIns="45961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30717" y="2286000"/>
            <a:ext cx="10363200" cy="1068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0725" y="3524265"/>
            <a:ext cx="8532283" cy="627063"/>
          </a:xfrm>
        </p:spPr>
        <p:txBody>
          <a:bodyPr/>
          <a:lstStyle>
            <a:lvl1pPr marL="0" indent="0" algn="l">
              <a:buFont typeface="WingDings" pitchFamily="2" charset="2"/>
              <a:buNone/>
              <a:defRPr sz="2400" i="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816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609600" y="563563"/>
            <a:ext cx="10998200" cy="6080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324" tIns="45662" rIns="91324" bIns="45662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gray">
          <a:xfrm flipH="1">
            <a:off x="345017" y="3441700"/>
            <a:ext cx="11514667" cy="0"/>
          </a:xfrm>
          <a:prstGeom prst="line">
            <a:avLst/>
          </a:prstGeom>
          <a:noFill/>
          <a:ln w="50800">
            <a:solidFill>
              <a:srgbClr val="0066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24" tIns="45662" rIns="91324" bIns="4566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230717" y="3482975"/>
            <a:ext cx="8100483" cy="541338"/>
          </a:xfrm>
          <a:prstGeom prst="rect">
            <a:avLst/>
          </a:prstGeom>
          <a:noFill/>
          <a:ln>
            <a:noFill/>
          </a:ln>
          <a:extLst/>
        </p:spPr>
        <p:txBody>
          <a:bodyPr lIns="91918" tIns="45961" rIns="91918" bIns="45961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30717" y="2286000"/>
            <a:ext cx="10363200" cy="10683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0725" y="3524265"/>
            <a:ext cx="8532283" cy="627063"/>
          </a:xfrm>
        </p:spPr>
        <p:txBody>
          <a:bodyPr/>
          <a:lstStyle>
            <a:lvl1pPr marL="0" indent="0" algn="l">
              <a:buFont typeface="WingDings" pitchFamily="2" charset="2"/>
              <a:buNone/>
              <a:defRPr sz="2400" i="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335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8" y="800245"/>
            <a:ext cx="11614151" cy="5275262"/>
          </a:xfrm>
        </p:spPr>
        <p:txBody>
          <a:bodyPr/>
          <a:lstStyle>
            <a:lvl1pPr marL="0" indent="0">
              <a:buNone/>
              <a:defRPr sz="2000" b="1"/>
            </a:lvl1pPr>
            <a:lvl2pPr marL="175993" indent="-175993">
              <a:defRPr sz="1400"/>
            </a:lvl2pPr>
            <a:lvl3pPr marL="396385" indent="-220389">
              <a:defRPr sz="1400"/>
            </a:lvl3pPr>
            <a:lvl4pPr marL="572374" indent="-175993">
              <a:defRPr sz="14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Box 3"/>
          <p:cNvSpPr txBox="1">
            <a:spLocks noChangeArrowheads="1"/>
          </p:cNvSpPr>
          <p:nvPr userDrawn="1"/>
        </p:nvSpPr>
        <p:spPr bwMode="auto">
          <a:xfrm>
            <a:off x="10433050" y="382652"/>
            <a:ext cx="16792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0" rIns="90000" bIns="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003399"/>
              </a:buClr>
              <a:buSzPct val="100000"/>
              <a:buFont typeface="Microsoft Sans Serif" panose="020B0604020202020204" pitchFamily="34" charset="0"/>
              <a:buNone/>
            </a:pPr>
            <a:r>
              <a:rPr lang="en-GB" altLang="en-US" sz="2200" b="1" dirty="0">
                <a:solidFill>
                  <a:srgbClr val="003399"/>
                </a:solidFill>
                <a:latin typeface="Microsoft Sans Serif" panose="020B0604020202020204" pitchFamily="34" charset="0"/>
              </a:rPr>
              <a:t>Agile</a:t>
            </a:r>
            <a:r>
              <a:rPr lang="en-GB" altLang="en-US" sz="2200" b="1" dirty="0">
                <a:solidFill>
                  <a:srgbClr val="12BABA"/>
                </a:solidFill>
                <a:latin typeface="Microsoft Sans Serif" panose="020B0604020202020204" pitchFamily="34" charset="0"/>
              </a:rPr>
              <a:t>Layer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 flipV="1">
            <a:off x="0" y="628315"/>
            <a:ext cx="10433050" cy="1385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12BAB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12986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28" indent="0">
              <a:buNone/>
              <a:defRPr sz="1800"/>
            </a:lvl2pPr>
            <a:lvl3pPr marL="913260" indent="0">
              <a:buNone/>
              <a:defRPr sz="1600"/>
            </a:lvl3pPr>
            <a:lvl4pPr marL="1369885" indent="0">
              <a:buNone/>
              <a:defRPr sz="1400"/>
            </a:lvl4pPr>
            <a:lvl5pPr marL="1826518" indent="0">
              <a:buNone/>
              <a:defRPr sz="1400"/>
            </a:lvl5pPr>
            <a:lvl6pPr marL="2283149" indent="0">
              <a:buNone/>
              <a:defRPr sz="1400"/>
            </a:lvl6pPr>
            <a:lvl7pPr marL="2739779" indent="0">
              <a:buNone/>
              <a:defRPr sz="1400"/>
            </a:lvl7pPr>
            <a:lvl8pPr marL="3196410" indent="0">
              <a:buNone/>
              <a:defRPr sz="1400"/>
            </a:lvl8pPr>
            <a:lvl9pPr marL="365304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0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3D551A-288D-43B3-9EA6-E9F0980BC266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3087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5551" y="957263"/>
            <a:ext cx="5704417" cy="5275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3151" y="957263"/>
            <a:ext cx="5706533" cy="5275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42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8" indent="0">
              <a:buNone/>
              <a:defRPr sz="2000" b="1"/>
            </a:lvl2pPr>
            <a:lvl3pPr marL="913260" indent="0">
              <a:buNone/>
              <a:defRPr sz="1800" b="1"/>
            </a:lvl3pPr>
            <a:lvl4pPr marL="1369885" indent="0">
              <a:buNone/>
              <a:defRPr sz="1600" b="1"/>
            </a:lvl4pPr>
            <a:lvl5pPr marL="1826518" indent="0">
              <a:buNone/>
              <a:defRPr sz="1600" b="1"/>
            </a:lvl5pPr>
            <a:lvl6pPr marL="2283149" indent="0">
              <a:buNone/>
              <a:defRPr sz="1600" b="1"/>
            </a:lvl6pPr>
            <a:lvl7pPr marL="2739779" indent="0">
              <a:buNone/>
              <a:defRPr sz="1600" b="1"/>
            </a:lvl7pPr>
            <a:lvl8pPr marL="3196410" indent="0">
              <a:buNone/>
              <a:defRPr sz="1600" b="1"/>
            </a:lvl8pPr>
            <a:lvl9pPr marL="36530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8" indent="0">
              <a:buNone/>
              <a:defRPr sz="2000" b="1"/>
            </a:lvl2pPr>
            <a:lvl3pPr marL="913260" indent="0">
              <a:buNone/>
              <a:defRPr sz="1800" b="1"/>
            </a:lvl3pPr>
            <a:lvl4pPr marL="1369885" indent="0">
              <a:buNone/>
              <a:defRPr sz="1600" b="1"/>
            </a:lvl4pPr>
            <a:lvl5pPr marL="1826518" indent="0">
              <a:buNone/>
              <a:defRPr sz="1600" b="1"/>
            </a:lvl5pPr>
            <a:lvl6pPr marL="2283149" indent="0">
              <a:buNone/>
              <a:defRPr sz="1600" b="1"/>
            </a:lvl6pPr>
            <a:lvl7pPr marL="2739779" indent="0">
              <a:buNone/>
              <a:defRPr sz="1600" b="1"/>
            </a:lvl7pPr>
            <a:lvl8pPr marL="3196410" indent="0">
              <a:buNone/>
              <a:defRPr sz="1600" b="1"/>
            </a:lvl8pPr>
            <a:lvl9pPr marL="36530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5398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7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153" y="234808"/>
            <a:ext cx="1502078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845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270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28" indent="0">
              <a:buNone/>
              <a:defRPr sz="1200"/>
            </a:lvl2pPr>
            <a:lvl3pPr marL="913260" indent="0">
              <a:buNone/>
              <a:defRPr sz="1000"/>
            </a:lvl3pPr>
            <a:lvl4pPr marL="1369885" indent="0">
              <a:buNone/>
              <a:defRPr sz="900"/>
            </a:lvl4pPr>
            <a:lvl5pPr marL="1826518" indent="0">
              <a:buNone/>
              <a:defRPr sz="900"/>
            </a:lvl5pPr>
            <a:lvl6pPr marL="2283149" indent="0">
              <a:buNone/>
              <a:defRPr sz="900"/>
            </a:lvl6pPr>
            <a:lvl7pPr marL="2739779" indent="0">
              <a:buNone/>
              <a:defRPr sz="900"/>
            </a:lvl7pPr>
            <a:lvl8pPr marL="3196410" indent="0">
              <a:buNone/>
              <a:defRPr sz="900"/>
            </a:lvl8pPr>
            <a:lvl9pPr marL="36530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90437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28" indent="0">
              <a:buNone/>
              <a:defRPr sz="2800"/>
            </a:lvl2pPr>
            <a:lvl3pPr marL="913260" indent="0">
              <a:buNone/>
              <a:defRPr sz="2400"/>
            </a:lvl3pPr>
            <a:lvl4pPr marL="1369885" indent="0">
              <a:buNone/>
              <a:defRPr sz="2000"/>
            </a:lvl4pPr>
            <a:lvl5pPr marL="1826518" indent="0">
              <a:buNone/>
              <a:defRPr sz="2000"/>
            </a:lvl5pPr>
            <a:lvl6pPr marL="2283149" indent="0">
              <a:buNone/>
              <a:defRPr sz="2000"/>
            </a:lvl6pPr>
            <a:lvl7pPr marL="2739779" indent="0">
              <a:buNone/>
              <a:defRPr sz="2000"/>
            </a:lvl7pPr>
            <a:lvl8pPr marL="3196410" indent="0">
              <a:buNone/>
              <a:defRPr sz="2000"/>
            </a:lvl8pPr>
            <a:lvl9pPr marL="365304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28" indent="0">
              <a:buNone/>
              <a:defRPr sz="1200"/>
            </a:lvl2pPr>
            <a:lvl3pPr marL="913260" indent="0">
              <a:buNone/>
              <a:defRPr sz="1000"/>
            </a:lvl3pPr>
            <a:lvl4pPr marL="1369885" indent="0">
              <a:buNone/>
              <a:defRPr sz="900"/>
            </a:lvl4pPr>
            <a:lvl5pPr marL="1826518" indent="0">
              <a:buNone/>
              <a:defRPr sz="900"/>
            </a:lvl5pPr>
            <a:lvl6pPr marL="2283149" indent="0">
              <a:buNone/>
              <a:defRPr sz="900"/>
            </a:lvl6pPr>
            <a:lvl7pPr marL="2739779" indent="0">
              <a:buNone/>
              <a:defRPr sz="900"/>
            </a:lvl7pPr>
            <a:lvl8pPr marL="3196410" indent="0">
              <a:buNone/>
              <a:defRPr sz="900"/>
            </a:lvl8pPr>
            <a:lvl9pPr marL="36530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413767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0014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273" y="114315"/>
            <a:ext cx="2910417" cy="6118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5" y="114315"/>
            <a:ext cx="8530167" cy="6118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2527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114315"/>
            <a:ext cx="9550400" cy="51752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45538" y="957263"/>
            <a:ext cx="11614151" cy="5275262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375987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gray">
          <a:xfrm>
            <a:off x="609600" y="563563"/>
            <a:ext cx="10998200" cy="6080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6362" tIns="43180" rIns="86362" bIns="4318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dirty="0" smtClean="0">
              <a:solidFill>
                <a:srgbClr val="FFFFFF"/>
              </a:solidFill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gray">
          <a:xfrm>
            <a:off x="-6351" y="636588"/>
            <a:ext cx="10282768" cy="0"/>
          </a:xfrm>
          <a:prstGeom prst="line">
            <a:avLst/>
          </a:prstGeom>
          <a:noFill/>
          <a:ln w="25400">
            <a:solidFill>
              <a:srgbClr val="0066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384" tIns="43192" rIns="86384" bIns="43192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 userDrawn="1"/>
        </p:nvSpPr>
        <p:spPr bwMode="gray">
          <a:xfrm>
            <a:off x="11474451" y="6669089"/>
            <a:ext cx="560042" cy="210776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6813" tIns="43409" rIns="86813" bIns="43409">
            <a:spAutoFit/>
          </a:bodyPr>
          <a:lstStyle>
            <a:lvl1pPr defTabSz="8604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8604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8604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8604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8604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808080"/>
                </a:solidFill>
              </a:rPr>
              <a:t>page </a:t>
            </a:r>
            <a:fld id="{A9F5F0FB-48C3-429D-B486-980DC433CAAE}" type="slidenum">
              <a:rPr lang="en-US" sz="800">
                <a:solidFill>
                  <a:srgbClr val="80808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808080"/>
              </a:solidFill>
            </a:endParaRPr>
          </a:p>
        </p:txBody>
      </p:sp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4216401" y="6704013"/>
            <a:ext cx="3754967" cy="177800"/>
          </a:xfrm>
          <a:prstGeom prst="rect">
            <a:avLst/>
          </a:prstGeom>
          <a:noFill/>
          <a:ln>
            <a:noFill/>
          </a:ln>
          <a:extLst/>
        </p:spPr>
        <p:txBody>
          <a:bodyPr lIns="81558" tIns="40780" rIns="81558" bIns="40780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D923C"/>
              </a:buClr>
              <a:defRPr/>
            </a:pPr>
            <a:r>
              <a:rPr lang="en-US" sz="900" dirty="0" smtClean="0">
                <a:solidFill>
                  <a:srgbClr val="CC3300"/>
                </a:solidFill>
              </a:rPr>
              <a:t>Confidential (not for distribution or duplication)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368"/>
            <a:ext cx="10291483" cy="5358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9608" y="1269086"/>
            <a:ext cx="5596491" cy="48788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021" y="1269086"/>
            <a:ext cx="5598468" cy="48788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11381317" y="6523038"/>
            <a:ext cx="709083" cy="292100"/>
          </a:xfrm>
          <a:prstGeom prst="rect">
            <a:avLst/>
          </a:prstGeom>
          <a:extLst/>
        </p:spPr>
        <p:txBody>
          <a:bodyPr vert="horz" wrap="square" lIns="84530" tIns="42266" rIns="84530" bIns="4226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9625DE-048F-42DA-8FC6-09A780A017F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4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F949D7-23A0-4850-A6EE-689C7B2AF74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08059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105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674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686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29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119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gray">
          <a:xfrm>
            <a:off x="609600" y="563563"/>
            <a:ext cx="10998200" cy="6080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332" tIns="45666" rIns="91332" bIns="45666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gray">
          <a:xfrm>
            <a:off x="-6351" y="636588"/>
            <a:ext cx="10282768" cy="0"/>
          </a:xfrm>
          <a:prstGeom prst="line">
            <a:avLst/>
          </a:prstGeom>
          <a:noFill/>
          <a:ln w="25400">
            <a:solidFill>
              <a:srgbClr val="0066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32" tIns="45666" rIns="91332" bIns="4566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gray">
          <a:xfrm>
            <a:off x="11705333" y="6669088"/>
            <a:ext cx="533234" cy="21580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795" tIns="45899" rIns="91795" bIns="45899">
            <a:spAutoFit/>
          </a:bodyPr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80808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page </a:t>
            </a:r>
            <a:fld id="{DEEE884B-5897-409F-B115-703C23A37BE1}" type="slidenum">
              <a:rPr lang="en-US" sz="800">
                <a:solidFill>
                  <a:srgbClr val="80808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80808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398000" y="65659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1591A4-0E3F-4DAF-83D0-98784E0122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364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gray">
          <a:xfrm>
            <a:off x="609600" y="563563"/>
            <a:ext cx="10998200" cy="6080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332" tIns="45666" rIns="91332" bIns="45666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gray">
          <a:xfrm>
            <a:off x="-6351" y="636588"/>
            <a:ext cx="10282768" cy="0"/>
          </a:xfrm>
          <a:prstGeom prst="line">
            <a:avLst/>
          </a:prstGeom>
          <a:noFill/>
          <a:ln w="25400">
            <a:solidFill>
              <a:srgbClr val="0066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32" tIns="45666" rIns="91332" bIns="4566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gray">
          <a:xfrm>
            <a:off x="11705333" y="6669088"/>
            <a:ext cx="533234" cy="21580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795" tIns="45899" rIns="91795" bIns="45899">
            <a:spAutoFit/>
          </a:bodyPr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80808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page </a:t>
            </a:r>
            <a:fld id="{FB026314-D0BB-4FD2-A51D-748899EB6645}" type="slidenum">
              <a:rPr lang="en-US" sz="800">
                <a:solidFill>
                  <a:srgbClr val="80808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80808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398000" y="65659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057B42-F975-44AD-9B7D-EA378999A4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72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gray">
          <a:xfrm>
            <a:off x="609600" y="563563"/>
            <a:ext cx="10998200" cy="6080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332" tIns="45666" rIns="91332" bIns="45666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gray">
          <a:xfrm>
            <a:off x="-6351" y="636588"/>
            <a:ext cx="10282768" cy="0"/>
          </a:xfrm>
          <a:prstGeom prst="line">
            <a:avLst/>
          </a:prstGeom>
          <a:noFill/>
          <a:ln w="25400">
            <a:solidFill>
              <a:srgbClr val="0066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32" tIns="45666" rIns="91332" bIns="4566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gray">
          <a:xfrm>
            <a:off x="11705333" y="6669088"/>
            <a:ext cx="533234" cy="21580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795" tIns="45899" rIns="91795" bIns="45899">
            <a:spAutoFit/>
          </a:bodyPr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80808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page </a:t>
            </a:r>
            <a:fld id="{77045B09-F506-4218-84F8-F1E5991E29E2}" type="slidenum">
              <a:rPr lang="en-US" sz="800">
                <a:solidFill>
                  <a:srgbClr val="80808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800" dirty="0">
              <a:solidFill>
                <a:srgbClr val="80808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3934884" y="6683376"/>
            <a:ext cx="4343400" cy="201613"/>
          </a:xfrm>
          <a:prstGeom prst="rect">
            <a:avLst/>
          </a:prstGeom>
          <a:noFill/>
          <a:ln>
            <a:noFill/>
          </a:ln>
          <a:extLst/>
        </p:spPr>
        <p:txBody>
          <a:bodyPr lIns="86237" tIns="43118" rIns="86237" bIns="43118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D923C"/>
              </a:buClr>
              <a:defRPr/>
            </a:pPr>
            <a:r>
              <a:rPr lang="en-US" sz="800" dirty="0" smtClean="0">
                <a:solidFill>
                  <a:srgbClr val="CC33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Confidential, not for distribution or duplication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398000" y="65659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B6BEDA-5009-47E5-BB97-4C79A7B3ECA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746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69520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A77E6-3C72-4D6C-995A-BC895EA7DCCE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50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7" y="273633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408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041" indent="0">
              <a:buNone/>
              <a:defRPr sz="1089"/>
            </a:lvl2pPr>
            <a:lvl3pPr marL="828082" indent="0">
              <a:buNone/>
              <a:defRPr sz="907"/>
            </a:lvl3pPr>
            <a:lvl4pPr marL="1242124" indent="0">
              <a:buNone/>
              <a:defRPr sz="816"/>
            </a:lvl4pPr>
            <a:lvl5pPr marL="1656165" indent="0">
              <a:buNone/>
              <a:defRPr sz="816"/>
            </a:lvl5pPr>
            <a:lvl6pPr marL="2070209" indent="0">
              <a:buNone/>
              <a:defRPr sz="816"/>
            </a:lvl6pPr>
            <a:lvl7pPr marL="2484248" indent="0">
              <a:buNone/>
              <a:defRPr sz="816"/>
            </a:lvl7pPr>
            <a:lvl8pPr marL="2898290" indent="0">
              <a:buNone/>
              <a:defRPr sz="816"/>
            </a:lvl8pPr>
            <a:lvl9pPr marL="3312334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AF97F-6B61-490A-982E-71057919F655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446456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74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298" indent="0">
              <a:buNone/>
              <a:defRPr sz="1633"/>
            </a:lvl2pPr>
            <a:lvl3pPr marL="828597" indent="0">
              <a:buNone/>
              <a:defRPr sz="1542"/>
            </a:lvl3pPr>
            <a:lvl4pPr marL="1242896" indent="0">
              <a:buNone/>
              <a:defRPr sz="1270"/>
            </a:lvl4pPr>
            <a:lvl5pPr marL="1657196" indent="0">
              <a:buNone/>
              <a:defRPr sz="1270"/>
            </a:lvl5pPr>
            <a:lvl6pPr marL="2071496" indent="0">
              <a:buNone/>
              <a:defRPr sz="1270"/>
            </a:lvl6pPr>
            <a:lvl7pPr marL="2485794" indent="0">
              <a:buNone/>
              <a:defRPr sz="1270"/>
            </a:lvl7pPr>
            <a:lvl8pPr marL="2900093" indent="0">
              <a:buNone/>
              <a:defRPr sz="1270"/>
            </a:lvl8pPr>
            <a:lvl9pPr marL="3314394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0BFC9-D44E-4FFC-85FF-0A36DE040F75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3259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B36F9-1534-4D84-B2FB-6D60613AFCBF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5327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3" y="275081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298" indent="0">
              <a:buNone/>
              <a:defRPr sz="1814" b="1"/>
            </a:lvl2pPr>
            <a:lvl3pPr marL="828597" indent="0">
              <a:buNone/>
              <a:defRPr sz="1633" b="1"/>
            </a:lvl3pPr>
            <a:lvl4pPr marL="1242896" indent="0">
              <a:buNone/>
              <a:defRPr sz="1542" b="1"/>
            </a:lvl4pPr>
            <a:lvl5pPr marL="1657196" indent="0">
              <a:buNone/>
              <a:defRPr sz="1542" b="1"/>
            </a:lvl5pPr>
            <a:lvl6pPr marL="2071496" indent="0">
              <a:buNone/>
              <a:defRPr sz="1542" b="1"/>
            </a:lvl6pPr>
            <a:lvl7pPr marL="2485794" indent="0">
              <a:buNone/>
              <a:defRPr sz="1542" b="1"/>
            </a:lvl7pPr>
            <a:lvl8pPr marL="2900093" indent="0">
              <a:buNone/>
              <a:defRPr sz="1542" b="1"/>
            </a:lvl8pPr>
            <a:lvl9pPr marL="3314394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3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298" indent="0">
              <a:buNone/>
              <a:defRPr sz="1814" b="1"/>
            </a:lvl2pPr>
            <a:lvl3pPr marL="828597" indent="0">
              <a:buNone/>
              <a:defRPr sz="1633" b="1"/>
            </a:lvl3pPr>
            <a:lvl4pPr marL="1242896" indent="0">
              <a:buNone/>
              <a:defRPr sz="1542" b="1"/>
            </a:lvl4pPr>
            <a:lvl5pPr marL="1657196" indent="0">
              <a:buNone/>
              <a:defRPr sz="1542" b="1"/>
            </a:lvl5pPr>
            <a:lvl6pPr marL="2071496" indent="0">
              <a:buNone/>
              <a:defRPr sz="1542" b="1"/>
            </a:lvl6pPr>
            <a:lvl7pPr marL="2485794" indent="0">
              <a:buNone/>
              <a:defRPr sz="1542" b="1"/>
            </a:lvl7pPr>
            <a:lvl8pPr marL="2900093" indent="0">
              <a:buNone/>
              <a:defRPr sz="1542" b="1"/>
            </a:lvl8pPr>
            <a:lvl9pPr marL="3314394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3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00AB9-6A77-46B1-A3BB-55CD58DAC39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5061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13D55-481D-4491-A7E8-4331126B0DAC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2815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83696-4397-40C1-8C74-1AC1E998E75D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7841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7" y="273633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402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298" indent="0">
              <a:buNone/>
              <a:defRPr sz="1089"/>
            </a:lvl2pPr>
            <a:lvl3pPr marL="828597" indent="0">
              <a:buNone/>
              <a:defRPr sz="907"/>
            </a:lvl3pPr>
            <a:lvl4pPr marL="1242896" indent="0">
              <a:buNone/>
              <a:defRPr sz="816"/>
            </a:lvl4pPr>
            <a:lvl5pPr marL="1657196" indent="0">
              <a:buNone/>
              <a:defRPr sz="816"/>
            </a:lvl5pPr>
            <a:lvl6pPr marL="2071496" indent="0">
              <a:buNone/>
              <a:defRPr sz="816"/>
            </a:lvl6pPr>
            <a:lvl7pPr marL="2485794" indent="0">
              <a:buNone/>
              <a:defRPr sz="816"/>
            </a:lvl7pPr>
            <a:lvl8pPr marL="2900093" indent="0">
              <a:buNone/>
              <a:defRPr sz="816"/>
            </a:lvl8pPr>
            <a:lvl9pPr marL="3314394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CDF444-EB75-4F2D-87AD-CCCECBF227B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2142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7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7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298" indent="0">
              <a:buNone/>
              <a:defRPr sz="2540"/>
            </a:lvl2pPr>
            <a:lvl3pPr marL="828597" indent="0">
              <a:buNone/>
              <a:defRPr sz="2177"/>
            </a:lvl3pPr>
            <a:lvl4pPr marL="1242896" indent="0">
              <a:buNone/>
              <a:defRPr sz="1814"/>
            </a:lvl4pPr>
            <a:lvl5pPr marL="1657196" indent="0">
              <a:buNone/>
              <a:defRPr sz="1814"/>
            </a:lvl5pPr>
            <a:lvl6pPr marL="2071496" indent="0">
              <a:buNone/>
              <a:defRPr sz="1814"/>
            </a:lvl6pPr>
            <a:lvl7pPr marL="2485794" indent="0">
              <a:buNone/>
              <a:defRPr sz="1814"/>
            </a:lvl7pPr>
            <a:lvl8pPr marL="2900093" indent="0">
              <a:buNone/>
              <a:defRPr sz="1814"/>
            </a:lvl8pPr>
            <a:lvl9pPr marL="3314394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7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298" indent="0">
              <a:buNone/>
              <a:defRPr sz="1089"/>
            </a:lvl2pPr>
            <a:lvl3pPr marL="828597" indent="0">
              <a:buNone/>
              <a:defRPr sz="907"/>
            </a:lvl3pPr>
            <a:lvl4pPr marL="1242896" indent="0">
              <a:buNone/>
              <a:defRPr sz="816"/>
            </a:lvl4pPr>
            <a:lvl5pPr marL="1657196" indent="0">
              <a:buNone/>
              <a:defRPr sz="816"/>
            </a:lvl5pPr>
            <a:lvl6pPr marL="2071496" indent="0">
              <a:buNone/>
              <a:defRPr sz="816"/>
            </a:lvl6pPr>
            <a:lvl7pPr marL="2485794" indent="0">
              <a:buNone/>
              <a:defRPr sz="816"/>
            </a:lvl7pPr>
            <a:lvl8pPr marL="2900093" indent="0">
              <a:buNone/>
              <a:defRPr sz="816"/>
            </a:lvl8pPr>
            <a:lvl9pPr marL="3314394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3CE43-EF7F-42BE-97E7-0D1FE60864B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32697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153C47-94EE-4DAC-A20A-14FD0E76F33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2688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1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1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C0EFFD-27BC-4FEF-8750-C675C2CFE6C4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2076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9760" y="3885528"/>
            <a:ext cx="8534401" cy="175266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3921" y="2129984"/>
            <a:ext cx="10364160" cy="1470394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221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7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7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041" indent="0">
              <a:buNone/>
              <a:defRPr sz="2540"/>
            </a:lvl2pPr>
            <a:lvl3pPr marL="828082" indent="0">
              <a:buNone/>
              <a:defRPr sz="2177"/>
            </a:lvl3pPr>
            <a:lvl4pPr marL="1242124" indent="0">
              <a:buNone/>
              <a:defRPr sz="1814"/>
            </a:lvl4pPr>
            <a:lvl5pPr marL="1656165" indent="0">
              <a:buNone/>
              <a:defRPr sz="1814"/>
            </a:lvl5pPr>
            <a:lvl6pPr marL="2070209" indent="0">
              <a:buNone/>
              <a:defRPr sz="1814"/>
            </a:lvl6pPr>
            <a:lvl7pPr marL="2484248" indent="0">
              <a:buNone/>
              <a:defRPr sz="1814"/>
            </a:lvl7pPr>
            <a:lvl8pPr marL="2898290" indent="0">
              <a:buNone/>
              <a:defRPr sz="1814"/>
            </a:lvl8pPr>
            <a:lvl9pPr marL="3312334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7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041" indent="0">
              <a:buNone/>
              <a:defRPr sz="1089"/>
            </a:lvl2pPr>
            <a:lvl3pPr marL="828082" indent="0">
              <a:buNone/>
              <a:defRPr sz="907"/>
            </a:lvl3pPr>
            <a:lvl4pPr marL="1242124" indent="0">
              <a:buNone/>
              <a:defRPr sz="816"/>
            </a:lvl4pPr>
            <a:lvl5pPr marL="1656165" indent="0">
              <a:buNone/>
              <a:defRPr sz="816"/>
            </a:lvl5pPr>
            <a:lvl6pPr marL="2070209" indent="0">
              <a:buNone/>
              <a:defRPr sz="816"/>
            </a:lvl6pPr>
            <a:lvl7pPr marL="2484248" indent="0">
              <a:buNone/>
              <a:defRPr sz="816"/>
            </a:lvl7pPr>
            <a:lvl8pPr marL="2898290" indent="0">
              <a:buNone/>
              <a:defRPr sz="816"/>
            </a:lvl8pPr>
            <a:lvl9pPr marL="3312334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8F805-7E7F-4CAD-BB49-DD4C1BE757FE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734254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AD430-C0FF-4E6A-88F7-A8687AB5539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005867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4406867"/>
            <a:ext cx="10362241" cy="1362383"/>
          </a:xfrm>
        </p:spPr>
        <p:txBody>
          <a:bodyPr anchor="t"/>
          <a:lstStyle>
            <a:lvl1pPr algn="l">
              <a:defRPr sz="362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906225"/>
            <a:ext cx="10362241" cy="1500638"/>
          </a:xfrm>
        </p:spPr>
        <p:txBody>
          <a:bodyPr anchor="b"/>
          <a:lstStyle>
            <a:lvl1pPr marL="0" indent="0">
              <a:buNone/>
              <a:defRPr sz="1814"/>
            </a:lvl1pPr>
            <a:lvl2pPr marL="414599" indent="0">
              <a:buNone/>
              <a:defRPr sz="1633"/>
            </a:lvl2pPr>
            <a:lvl3pPr marL="829200" indent="0">
              <a:buNone/>
              <a:defRPr sz="1542"/>
            </a:lvl3pPr>
            <a:lvl4pPr marL="1243799" indent="0">
              <a:buNone/>
              <a:defRPr sz="1270"/>
            </a:lvl4pPr>
            <a:lvl5pPr marL="1658399" indent="0">
              <a:buNone/>
              <a:defRPr sz="1270"/>
            </a:lvl5pPr>
            <a:lvl6pPr marL="2072999" indent="0">
              <a:buNone/>
              <a:defRPr sz="1270"/>
            </a:lvl6pPr>
            <a:lvl7pPr marL="2487600" indent="0">
              <a:buNone/>
              <a:defRPr sz="1270"/>
            </a:lvl7pPr>
            <a:lvl8pPr marL="2902199" indent="0">
              <a:buNone/>
              <a:defRPr sz="1270"/>
            </a:lvl8pPr>
            <a:lvl9pPr marL="3316798" indent="0">
              <a:buNone/>
              <a:defRPr sz="127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F83FC-38AB-47C1-991A-2B00002A7DED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533727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64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30"/>
            <a:ext cx="5391360" cy="4523515"/>
          </a:xfrm>
        </p:spPr>
        <p:txBody>
          <a:bodyPr/>
          <a:lstStyle>
            <a:lvl1pPr>
              <a:defRPr sz="2540"/>
            </a:lvl1pPr>
            <a:lvl2pPr>
              <a:defRPr sz="2177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EF241-ECD9-4BA6-B14E-2E0DBF075EEE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694418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3" y="275074"/>
            <a:ext cx="10972801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60" y="1535201"/>
            <a:ext cx="538560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599" indent="0">
              <a:buNone/>
              <a:defRPr sz="1814" b="1"/>
            </a:lvl2pPr>
            <a:lvl3pPr marL="829200" indent="0">
              <a:buNone/>
              <a:defRPr sz="1633" b="1"/>
            </a:lvl3pPr>
            <a:lvl4pPr marL="1243799" indent="0">
              <a:buNone/>
              <a:defRPr sz="1542" b="1"/>
            </a:lvl4pPr>
            <a:lvl5pPr marL="1658399" indent="0">
              <a:buNone/>
              <a:defRPr sz="1542" b="1"/>
            </a:lvl5pPr>
            <a:lvl6pPr marL="2072999" indent="0">
              <a:buNone/>
              <a:defRPr sz="1542" b="1"/>
            </a:lvl6pPr>
            <a:lvl7pPr marL="2487600" indent="0">
              <a:buNone/>
              <a:defRPr sz="1542" b="1"/>
            </a:lvl7pPr>
            <a:lvl8pPr marL="2902199" indent="0">
              <a:buNone/>
              <a:defRPr sz="1542" b="1"/>
            </a:lvl8pPr>
            <a:lvl9pPr marL="3316798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60" y="2174628"/>
            <a:ext cx="538560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923" y="1535201"/>
            <a:ext cx="5389441" cy="639427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599" indent="0">
              <a:buNone/>
              <a:defRPr sz="1814" b="1"/>
            </a:lvl2pPr>
            <a:lvl3pPr marL="829200" indent="0">
              <a:buNone/>
              <a:defRPr sz="1633" b="1"/>
            </a:lvl3pPr>
            <a:lvl4pPr marL="1243799" indent="0">
              <a:buNone/>
              <a:defRPr sz="1542" b="1"/>
            </a:lvl4pPr>
            <a:lvl5pPr marL="1658399" indent="0">
              <a:buNone/>
              <a:defRPr sz="1542" b="1"/>
            </a:lvl5pPr>
            <a:lvl6pPr marL="2072999" indent="0">
              <a:buNone/>
              <a:defRPr sz="1542" b="1"/>
            </a:lvl6pPr>
            <a:lvl7pPr marL="2487600" indent="0">
              <a:buNone/>
              <a:defRPr sz="1542" b="1"/>
            </a:lvl7pPr>
            <a:lvl8pPr marL="2902199" indent="0">
              <a:buNone/>
              <a:defRPr sz="1542" b="1"/>
            </a:lvl8pPr>
            <a:lvl9pPr marL="3316798" indent="0">
              <a:buNone/>
              <a:defRPr sz="154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923" y="2174628"/>
            <a:ext cx="5389441" cy="3951775"/>
          </a:xfrm>
        </p:spPr>
        <p:txBody>
          <a:bodyPr/>
          <a:lstStyle>
            <a:lvl1pPr>
              <a:defRPr sz="2177"/>
            </a:lvl1pPr>
            <a:lvl2pPr>
              <a:defRPr sz="1814"/>
            </a:lvl2pPr>
            <a:lvl3pPr>
              <a:defRPr sz="1633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86F1C-266B-42F4-89E8-9AEDFEED044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134148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92771C-9333-41A3-B61F-B151BF2CC9D8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969027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77478-B16B-4FAC-8517-FA82915985F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981140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60" y="273629"/>
            <a:ext cx="4010881" cy="1160762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66" y="273633"/>
            <a:ext cx="6816000" cy="5852774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560" y="1434395"/>
            <a:ext cx="4010881" cy="4692013"/>
          </a:xfrm>
        </p:spPr>
        <p:txBody>
          <a:bodyPr/>
          <a:lstStyle>
            <a:lvl1pPr marL="0" indent="0">
              <a:buNone/>
              <a:defRPr sz="1270"/>
            </a:lvl1pPr>
            <a:lvl2pPr marL="414599" indent="0">
              <a:buNone/>
              <a:defRPr sz="1089"/>
            </a:lvl2pPr>
            <a:lvl3pPr marL="829200" indent="0">
              <a:buNone/>
              <a:defRPr sz="907"/>
            </a:lvl3pPr>
            <a:lvl4pPr marL="1243799" indent="0">
              <a:buNone/>
              <a:defRPr sz="816"/>
            </a:lvl4pPr>
            <a:lvl5pPr marL="1658399" indent="0">
              <a:buNone/>
              <a:defRPr sz="816"/>
            </a:lvl5pPr>
            <a:lvl6pPr marL="2072999" indent="0">
              <a:buNone/>
              <a:defRPr sz="816"/>
            </a:lvl6pPr>
            <a:lvl7pPr marL="2487600" indent="0">
              <a:buNone/>
              <a:defRPr sz="816"/>
            </a:lvl7pPr>
            <a:lvl8pPr marL="2902199" indent="0">
              <a:buNone/>
              <a:defRPr sz="816"/>
            </a:lvl8pPr>
            <a:lvl9pPr marL="3316798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C3B91B-A851-4632-9571-C9C91FFDD123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898931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06" y="4800026"/>
            <a:ext cx="7315200" cy="567420"/>
          </a:xfrm>
        </p:spPr>
        <p:txBody>
          <a:bodyPr anchor="b"/>
          <a:lstStyle>
            <a:lvl1pPr algn="l">
              <a:defRPr sz="181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06" y="612065"/>
            <a:ext cx="7315200" cy="4115952"/>
          </a:xfrm>
        </p:spPr>
        <p:txBody>
          <a:bodyPr/>
          <a:lstStyle>
            <a:lvl1pPr marL="0" indent="0">
              <a:buNone/>
              <a:defRPr sz="2903"/>
            </a:lvl1pPr>
            <a:lvl2pPr marL="414599" indent="0">
              <a:buNone/>
              <a:defRPr sz="2540"/>
            </a:lvl2pPr>
            <a:lvl3pPr marL="829200" indent="0">
              <a:buNone/>
              <a:defRPr sz="2177"/>
            </a:lvl3pPr>
            <a:lvl4pPr marL="1243799" indent="0">
              <a:buNone/>
              <a:defRPr sz="1814"/>
            </a:lvl4pPr>
            <a:lvl5pPr marL="1658399" indent="0">
              <a:buNone/>
              <a:defRPr sz="1814"/>
            </a:lvl5pPr>
            <a:lvl6pPr marL="2072999" indent="0">
              <a:buNone/>
              <a:defRPr sz="1814"/>
            </a:lvl6pPr>
            <a:lvl7pPr marL="2487600" indent="0">
              <a:buNone/>
              <a:defRPr sz="1814"/>
            </a:lvl7pPr>
            <a:lvl8pPr marL="2902199" indent="0">
              <a:buNone/>
              <a:defRPr sz="1814"/>
            </a:lvl8pPr>
            <a:lvl9pPr marL="3316798" indent="0">
              <a:buNone/>
              <a:defRPr sz="1814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06" y="5367444"/>
            <a:ext cx="7315200" cy="805044"/>
          </a:xfrm>
        </p:spPr>
        <p:txBody>
          <a:bodyPr/>
          <a:lstStyle>
            <a:lvl1pPr marL="0" indent="0">
              <a:buNone/>
              <a:defRPr sz="1270"/>
            </a:lvl1pPr>
            <a:lvl2pPr marL="414599" indent="0">
              <a:buNone/>
              <a:defRPr sz="1089"/>
            </a:lvl2pPr>
            <a:lvl3pPr marL="829200" indent="0">
              <a:buNone/>
              <a:defRPr sz="907"/>
            </a:lvl3pPr>
            <a:lvl4pPr marL="1243799" indent="0">
              <a:buNone/>
              <a:defRPr sz="816"/>
            </a:lvl4pPr>
            <a:lvl5pPr marL="1658399" indent="0">
              <a:buNone/>
              <a:defRPr sz="816"/>
            </a:lvl5pPr>
            <a:lvl6pPr marL="2072999" indent="0">
              <a:buNone/>
              <a:defRPr sz="816"/>
            </a:lvl6pPr>
            <a:lvl7pPr marL="2487600" indent="0">
              <a:buNone/>
              <a:defRPr sz="816"/>
            </a:lvl7pPr>
            <a:lvl8pPr marL="2902199" indent="0">
              <a:buNone/>
              <a:defRPr sz="816"/>
            </a:lvl8pPr>
            <a:lvl9pPr marL="3316798" indent="0">
              <a:buNone/>
              <a:defRPr sz="81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38B51-6588-40C8-97A6-DEBB578A16DC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641524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6C295-1C66-40EF-82BB-C8D862D69CBF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19884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21" y="273631"/>
            <a:ext cx="2741760" cy="58542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641" y="273631"/>
            <a:ext cx="8040960" cy="585421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C9FB25-93C8-41E1-BF1D-5072B3102195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024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image" Target="../media/image1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10.xml"/><Relationship Id="rId26" Type="http://schemas.openxmlformats.org/officeDocument/2006/relationships/theme" Target="../theme/theme16.xml"/><Relationship Id="rId3" Type="http://schemas.openxmlformats.org/officeDocument/2006/relationships/slideLayout" Target="../slideLayouts/slideLayout195.xml"/><Relationship Id="rId21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9.xml"/><Relationship Id="rId25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20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24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23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02.xml"/><Relationship Id="rId19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Relationship Id="rId22" Type="http://schemas.openxmlformats.org/officeDocument/2006/relationships/slideLayout" Target="../slideLayouts/slideLayout21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04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041" algn="l"/>
                <a:tab pos="828082" algn="l"/>
                <a:tab pos="1242124" algn="l"/>
                <a:tab pos="1656165" algn="l"/>
                <a:tab pos="2070209" algn="l"/>
                <a:tab pos="2484248" algn="l"/>
                <a:tab pos="2898290" algn="l"/>
                <a:tab pos="3312334" algn="l"/>
                <a:tab pos="3726375" algn="l"/>
                <a:tab pos="4140411" algn="l"/>
                <a:tab pos="4554456" algn="l"/>
                <a:tab pos="4968497" algn="l"/>
                <a:tab pos="5382539" algn="l"/>
                <a:tab pos="5796581" algn="l"/>
                <a:tab pos="6210616" algn="l"/>
                <a:tab pos="6624664" algn="l"/>
                <a:tab pos="7038704" algn="l"/>
                <a:tab pos="7452745" algn="l"/>
                <a:tab pos="7866787" algn="l"/>
                <a:tab pos="8280829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04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041" algn="l"/>
                <a:tab pos="828082" algn="l"/>
                <a:tab pos="1242124" algn="l"/>
                <a:tab pos="1656165" algn="l"/>
                <a:tab pos="2070209" algn="l"/>
                <a:tab pos="2484248" algn="l"/>
                <a:tab pos="2898290" algn="l"/>
                <a:tab pos="3312334" algn="l"/>
                <a:tab pos="3726375" algn="l"/>
                <a:tab pos="4140411" algn="l"/>
                <a:tab pos="4554456" algn="l"/>
                <a:tab pos="4968497" algn="l"/>
                <a:tab pos="5382539" algn="l"/>
                <a:tab pos="5796581" algn="l"/>
                <a:tab pos="6210616" algn="l"/>
                <a:tab pos="6624664" algn="l"/>
                <a:tab pos="7038704" algn="l"/>
                <a:tab pos="7452745" algn="l"/>
                <a:tab pos="7866787" algn="l"/>
                <a:tab pos="8280829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3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32" algn="l"/>
                <a:tab pos="826663" algn="l"/>
                <a:tab pos="1241435" algn="l"/>
                <a:tab pos="1654767" algn="l"/>
                <a:tab pos="2069539" algn="l"/>
                <a:tab pos="2482870" algn="l"/>
                <a:tab pos="2897642" algn="l"/>
                <a:tab pos="3310974" algn="l"/>
                <a:tab pos="3725746" algn="l"/>
                <a:tab pos="4139077" algn="l"/>
                <a:tab pos="4553849" algn="l"/>
                <a:tab pos="4967181" algn="l"/>
                <a:tab pos="5381953" algn="l"/>
                <a:tab pos="5795284" algn="l"/>
                <a:tab pos="6210056" algn="l"/>
                <a:tab pos="6623388" algn="l"/>
                <a:tab pos="7038160" algn="l"/>
                <a:tab pos="7451491" algn="l"/>
                <a:tab pos="7866263" algn="l"/>
                <a:tab pos="8279595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/>
            <a:fld id="{B0F31128-D6D3-475F-910C-F048E6C7BA30}" type="slidenum">
              <a:rPr lang="en-GB" altLang="en-US" smtClean="0">
                <a:sym typeface="Verdana" panose="020B0604030504040204" pitchFamily="34" charset="0"/>
              </a:rPr>
              <a:pPr fontAlgn="base" hangingPunct="0"/>
              <a:t>‹#›</a:t>
            </a:fld>
            <a:endParaRPr lang="en-GB" altLang="en-US" dirty="0" smtClean="0">
              <a:sym typeface="Verdana" panose="020B0604030504040204" pitchFamily="34" charset="0"/>
            </a:endParaRPr>
          </a:p>
        </p:txBody>
      </p:sp>
      <p:pic>
        <p:nvPicPr>
          <p:cNvPr id="31751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2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806" tIns="41403" rIns="82806" bIns="41403"/>
          <a:lstStyle/>
          <a:p>
            <a:pPr defTabSz="409011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54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500" tIns="40751" rIns="81500" bIns="40751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041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19935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041" algn="ctr" defTabSz="414041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8082" algn="ctr" defTabSz="414041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2124" algn="ctr" defTabSz="414041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6165" algn="ctr" defTabSz="414041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4529" indent="-288036" algn="l" defTabSz="409011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76257" indent="-253472" algn="l" defTabSz="409011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67986" indent="-190104" algn="l" defTabSz="409011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59715" indent="-188664" algn="l" defTabSz="409011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0004" indent="-190104" algn="l" defTabSz="409011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67802" indent="-195522" algn="l" defTabSz="414041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1843" indent="-195522" algn="l" defTabSz="414041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195879" indent="-195522" algn="l" defTabSz="414041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09925" indent="-195522" algn="l" defTabSz="414041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041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8082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2124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6165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0209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4248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898290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2334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256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256" algn="l"/>
                <a:tab pos="828511" algn="l"/>
                <a:tab pos="1242767" algn="l"/>
                <a:tab pos="1657023" algn="l"/>
                <a:tab pos="2071282" algn="l"/>
                <a:tab pos="2485537" algn="l"/>
                <a:tab pos="2899793" algn="l"/>
                <a:tab pos="3314050" algn="l"/>
                <a:tab pos="3728305" algn="l"/>
                <a:tab pos="4142559" algn="l"/>
                <a:tab pos="4556818" algn="l"/>
                <a:tab pos="4971072" algn="l"/>
                <a:tab pos="5385331" algn="l"/>
                <a:tab pos="5799586" algn="l"/>
                <a:tab pos="6213837" algn="l"/>
                <a:tab pos="6628098" algn="l"/>
                <a:tab pos="7042353" algn="l"/>
                <a:tab pos="7456610" algn="l"/>
                <a:tab pos="7870866" algn="l"/>
                <a:tab pos="8285125" algn="l"/>
              </a:tabLst>
              <a:defRPr sz="1270" dirty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r>
              <a:rPr lang="en-US" dirty="0" smtClean="0">
                <a:sym typeface="Verdana" panose="020B0604030504040204" pitchFamily="34" charset="0"/>
              </a:rPr>
              <a:t>November 13, 2018</a:t>
            </a: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256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256" algn="l"/>
                <a:tab pos="828511" algn="l"/>
                <a:tab pos="1242767" algn="l"/>
                <a:tab pos="1657023" algn="l"/>
                <a:tab pos="2071282" algn="l"/>
                <a:tab pos="2485537" algn="l"/>
                <a:tab pos="2899793" algn="l"/>
                <a:tab pos="3314050" algn="l"/>
                <a:tab pos="3728305" algn="l"/>
                <a:tab pos="4142559" algn="l"/>
                <a:tab pos="4556818" algn="l"/>
                <a:tab pos="4971072" algn="l"/>
                <a:tab pos="5385331" algn="l"/>
                <a:tab pos="5799586" algn="l"/>
                <a:tab pos="6213837" algn="l"/>
                <a:tab pos="6628098" algn="l"/>
                <a:tab pos="7042353" algn="l"/>
                <a:tab pos="7456610" algn="l"/>
                <a:tab pos="7870866" algn="l"/>
                <a:tab pos="8285125" algn="l"/>
              </a:tabLst>
              <a:defRPr sz="1270" dirty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3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32" algn="l"/>
                <a:tab pos="828104" algn="l"/>
                <a:tab pos="1241435" algn="l"/>
                <a:tab pos="1656207" algn="l"/>
                <a:tab pos="2070979" algn="l"/>
                <a:tab pos="2484311" algn="l"/>
                <a:tab pos="2899083" algn="l"/>
                <a:tab pos="3313855" algn="l"/>
                <a:tab pos="3727186" algn="l"/>
                <a:tab pos="4141958" algn="l"/>
                <a:tab pos="4556730" algn="l"/>
                <a:tab pos="4970062" algn="l"/>
                <a:tab pos="5384833" algn="l"/>
                <a:tab pos="5798165" algn="l"/>
                <a:tab pos="6212937" algn="l"/>
                <a:tab pos="6627708" algn="l"/>
                <a:tab pos="7041040" algn="l"/>
                <a:tab pos="7455812" algn="l"/>
                <a:tab pos="7870584" algn="l"/>
                <a:tab pos="8283915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/>
            <a:fld id="{C843205D-F56A-47EF-B8F0-5E87B4486D2C}" type="slidenum">
              <a:rPr lang="en-GB">
                <a:sym typeface="Verdana" panose="020B0604030504040204" pitchFamily="34" charset="0"/>
              </a:rPr>
              <a:pPr fontAlgn="base" hangingPunct="0"/>
              <a:t>‹#›</a:t>
            </a:fld>
            <a:endParaRPr lang="en-GB" dirty="0">
              <a:sym typeface="Verdana" panose="020B0604030504040204" pitchFamily="34" charset="0"/>
            </a:endParaRPr>
          </a:p>
        </p:txBody>
      </p:sp>
      <p:pic>
        <p:nvPicPr>
          <p:cNvPr id="55303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4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847" tIns="41425" rIns="82847" bIns="41425"/>
          <a:lstStyle/>
          <a:p>
            <a:pPr defTabSz="410452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54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545" tIns="40771" rIns="81545" bIns="40771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256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154301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1045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045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1045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1045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1045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256" algn="ctr" defTabSz="41425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8511" algn="ctr" defTabSz="41425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2767" algn="ctr" defTabSz="41425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7023" algn="ctr" defTabSz="41425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5968" indent="-289477" algn="l" defTabSz="410452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77697" indent="-254912" algn="l" defTabSz="410452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69426" indent="-191544" algn="l" defTabSz="410452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59715" indent="-190104" algn="l" defTabSz="410452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1444" indent="-191544" algn="l" defTabSz="410452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69027" indent="-195622" algn="l" defTabSz="41425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3284" indent="-195622" algn="l" defTabSz="41425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197539" indent="-195622" algn="l" defTabSz="41425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1796" indent="-195622" algn="l" defTabSz="41425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256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8511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2767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7023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1282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5537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899793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4050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3" y="6247378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578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578" algn="l"/>
                <a:tab pos="829158" algn="l"/>
                <a:tab pos="1243737" algn="l"/>
                <a:tab pos="1658316" algn="l"/>
                <a:tab pos="2072895" algn="l"/>
                <a:tab pos="2487476" algn="l"/>
                <a:tab pos="2902054" algn="l"/>
                <a:tab pos="3316633" algn="l"/>
                <a:tab pos="3731212" algn="l"/>
                <a:tab pos="4145791" algn="l"/>
                <a:tab pos="4560371" algn="l"/>
                <a:tab pos="4974949" algn="l"/>
                <a:tab pos="5389529" algn="l"/>
                <a:tab pos="5804110" algn="l"/>
                <a:tab pos="6218687" algn="l"/>
                <a:tab pos="6633267" algn="l"/>
                <a:tab pos="7047846" algn="l"/>
                <a:tab pos="7462424" algn="l"/>
                <a:tab pos="7877003" algn="l"/>
                <a:tab pos="8291583" algn="l"/>
              </a:tabLst>
              <a:defRPr sz="1271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2" y="6247378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578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578" algn="l"/>
                <a:tab pos="829158" algn="l"/>
                <a:tab pos="1243737" algn="l"/>
                <a:tab pos="1658316" algn="l"/>
                <a:tab pos="2072895" algn="l"/>
                <a:tab pos="2487476" algn="l"/>
                <a:tab pos="2902054" algn="l"/>
                <a:tab pos="3316633" algn="l"/>
                <a:tab pos="3731212" algn="l"/>
                <a:tab pos="4145791" algn="l"/>
                <a:tab pos="4560371" algn="l"/>
                <a:tab pos="4974949" algn="l"/>
                <a:tab pos="5389529" algn="l"/>
                <a:tab pos="5804110" algn="l"/>
                <a:tab pos="6218687" algn="l"/>
                <a:tab pos="6633267" algn="l"/>
                <a:tab pos="7047846" algn="l"/>
                <a:tab pos="7462424" algn="l"/>
                <a:tab pos="7877003" algn="l"/>
                <a:tab pos="8291583" algn="l"/>
              </a:tabLst>
              <a:defRPr sz="1271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3" y="6247378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1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12" algn="l"/>
                <a:tab pos="828062" algn="l"/>
                <a:tab pos="1242814" algn="l"/>
                <a:tab pos="1657565" algn="l"/>
                <a:tab pos="2072315" algn="l"/>
                <a:tab pos="2487066" algn="l"/>
                <a:tab pos="2901818" algn="l"/>
                <a:tab pos="3316569" algn="l"/>
                <a:tab pos="3729880" algn="l"/>
                <a:tab pos="4144631" algn="l"/>
                <a:tab pos="4559383" algn="l"/>
                <a:tab pos="4974134" algn="l"/>
                <a:tab pos="5388885" algn="l"/>
                <a:tab pos="5803635" algn="l"/>
                <a:tab pos="6218387" algn="l"/>
                <a:tab pos="6633137" algn="l"/>
                <a:tab pos="7046449" algn="l"/>
                <a:tab pos="7461200" algn="l"/>
                <a:tab pos="7875951" algn="l"/>
                <a:tab pos="8290703" algn="l"/>
              </a:tabLst>
              <a:defRPr sz="1271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/>
            <a:fld id="{54497C77-634E-4602-8F17-10DD98FCDC11}" type="slidenum">
              <a:rPr lang="en-GB" altLang="en-US" smtClean="0">
                <a:sym typeface="Verdana" panose="020B0604030504040204" pitchFamily="34" charset="0"/>
              </a:rPr>
              <a:pPr fontAlgn="base" hangingPunct="0"/>
              <a:t>‹#›</a:t>
            </a:fld>
            <a:endParaRPr lang="en-GB" altLang="en-US" dirty="0" smtClean="0">
              <a:sym typeface="Verdana" panose="020B0604030504040204" pitchFamily="34" charset="0"/>
            </a:endParaRPr>
          </a:p>
        </p:txBody>
      </p:sp>
      <p:pic>
        <p:nvPicPr>
          <p:cNvPr id="69639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40" name="Line 9"/>
          <p:cNvSpPr>
            <a:spLocks noChangeShapeType="1"/>
          </p:cNvSpPr>
          <p:nvPr userDrawn="1"/>
        </p:nvSpPr>
        <p:spPr bwMode="auto">
          <a:xfrm flipH="1">
            <a:off x="1933441" y="829530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17" tIns="41459" rIns="82917" bIns="41459"/>
          <a:lstStyle/>
          <a:p>
            <a:pPr defTabSz="40899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543" dirty="0" smtClean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3" y="6156648"/>
            <a:ext cx="2006399" cy="40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15" tIns="40807" rIns="81615" bIns="40807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578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280405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ctr" defTabSz="41331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331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1331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1331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1331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578" algn="ctr" defTabSz="414578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9158" algn="ctr" defTabSz="414578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3737" algn="ctr" defTabSz="414578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8316" algn="ctr" defTabSz="414578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8830" indent="-292343" algn="l" defTabSz="413312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80539" indent="-257780" algn="l" defTabSz="413312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72248" indent="-194415" algn="l" defTabSz="413312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63957" indent="-192974" algn="l" defTabSz="413312" rtl="0" eaLnBrk="0" fontAlgn="base" hangingPunct="0">
        <a:lnSpc>
          <a:spcPct val="87000"/>
        </a:lnSpc>
        <a:spcBef>
          <a:spcPct val="0"/>
        </a:spcBef>
        <a:spcAft>
          <a:spcPts val="523"/>
        </a:spcAft>
        <a:buClr>
          <a:srgbClr val="000000"/>
        </a:buClr>
        <a:buSzPct val="75000"/>
        <a:buFont typeface="Symbol" pitchFamily="18" charset="2"/>
        <a:buChar char=""/>
        <a:defRPr sz="1815">
          <a:solidFill>
            <a:srgbClr val="000000"/>
          </a:solidFill>
          <a:latin typeface="+mn-lt"/>
          <a:ea typeface="+mn-ea"/>
          <a:cs typeface="+mn-cs"/>
        </a:defRPr>
      </a:lvl4pPr>
      <a:lvl5pPr marL="1955666" indent="-194415" algn="l" defTabSz="413312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5">
          <a:solidFill>
            <a:srgbClr val="000000"/>
          </a:solidFill>
          <a:latin typeface="+mn-lt"/>
          <a:ea typeface="+mn-ea"/>
          <a:cs typeface="+mn-cs"/>
        </a:defRPr>
      </a:lvl5pPr>
      <a:lvl6pPr marL="2370875" indent="-195775" algn="l" defTabSz="414578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5">
          <a:solidFill>
            <a:srgbClr val="000000"/>
          </a:solidFill>
          <a:latin typeface="+mn-lt"/>
          <a:ea typeface="+mn-ea"/>
          <a:cs typeface="+mn-cs"/>
        </a:defRPr>
      </a:lvl6pPr>
      <a:lvl7pPr marL="2785454" indent="-195775" algn="l" defTabSz="414578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5">
          <a:solidFill>
            <a:srgbClr val="000000"/>
          </a:solidFill>
          <a:latin typeface="+mn-lt"/>
          <a:ea typeface="+mn-ea"/>
          <a:cs typeface="+mn-cs"/>
        </a:defRPr>
      </a:lvl7pPr>
      <a:lvl8pPr marL="3200035" indent="-195775" algn="l" defTabSz="414578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5">
          <a:solidFill>
            <a:srgbClr val="000000"/>
          </a:solidFill>
          <a:latin typeface="+mn-lt"/>
          <a:ea typeface="+mn-ea"/>
          <a:cs typeface="+mn-cs"/>
        </a:defRPr>
      </a:lvl8pPr>
      <a:lvl9pPr marL="3614614" indent="-195775" algn="l" defTabSz="414578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5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158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578" algn="l" defTabSz="829158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158" algn="l" defTabSz="829158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3737" algn="l" defTabSz="829158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316" algn="l" defTabSz="829158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2895" algn="l" defTabSz="829158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7476" algn="l" defTabSz="829158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054" algn="l" defTabSz="829158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6633" algn="l" defTabSz="829158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93737" y="6423940"/>
            <a:ext cx="58076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pPr defTabSz="914354"/>
            <a:fld id="{3AB2DB24-5BB4-4F1B-973E-A10FA63DFB9A}" type="slidenum">
              <a:rPr lang="en-US" smtClean="0">
                <a:solidFill>
                  <a:srgbClr val="171717"/>
                </a:solidFill>
              </a:rPr>
              <a:pPr defTabSz="914354"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6294684" y="6423940"/>
            <a:ext cx="4800368" cy="365125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r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pPr defTabSz="914354"/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4158787" y="6423940"/>
            <a:ext cx="1937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pPr defTabSz="914354"/>
            <a:r>
              <a:rPr lang="en-US" dirty="0" smtClean="0">
                <a:solidFill>
                  <a:srgbClr val="171717"/>
                </a:solidFill>
              </a:rPr>
              <a:t>November 13, 2018</a:t>
            </a:r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158787" y="256033"/>
            <a:ext cx="7715716" cy="5501075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19460" y="256036"/>
            <a:ext cx="3634529" cy="38773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3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9" r:id="rId1"/>
    <p:sldLayoutId id="2147485110" r:id="rId2"/>
    <p:sldLayoutId id="2147485111" r:id="rId3"/>
    <p:sldLayoutId id="2147485112" r:id="rId4"/>
    <p:sldLayoutId id="2147485113" r:id="rId5"/>
    <p:sldLayoutId id="2147485114" r:id="rId6"/>
    <p:sldLayoutId id="2147485115" r:id="rId7"/>
    <p:sldLayoutId id="2147485116" r:id="rId8"/>
    <p:sldLayoutId id="2147485117" r:id="rId9"/>
    <p:sldLayoutId id="2147485118" r:id="rId10"/>
    <p:sldLayoutId id="2147485119" r:id="rId11"/>
    <p:sldLayoutId id="2147485120" r:id="rId12"/>
    <p:sldLayoutId id="2147485121" r:id="rId13"/>
    <p:sldLayoutId id="2147485122" r:id="rId14"/>
    <p:sldLayoutId id="2147485123" r:id="rId15"/>
    <p:sldLayoutId id="2147485124" r:id="rId16"/>
    <p:sldLayoutId id="2147485125" r:id="rId17"/>
    <p:sldLayoutId id="2147485126" r:id="rId18"/>
    <p:sldLayoutId id="2147485127" r:id="rId19"/>
    <p:sldLayoutId id="2147485128" r:id="rId20"/>
    <p:sldLayoutId id="2147485129" r:id="rId21"/>
    <p:sldLayoutId id="2147485130" r:id="rId22"/>
    <p:sldLayoutId id="2147485131" r:id="rId23"/>
    <p:sldLayoutId id="2147485132" r:id="rId24"/>
    <p:sldLayoutId id="2147485133" r:id="rId25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2133" b="1" kern="1200">
          <a:solidFill>
            <a:schemeClr val="tx1"/>
          </a:solidFill>
          <a:latin typeface="Mark Offc For MC" panose="020B0504020101010102" pitchFamily="34" charset="0"/>
          <a:ea typeface="+mj-ea"/>
          <a:cs typeface="+mj-cs"/>
        </a:defRPr>
      </a:lvl1pPr>
    </p:titleStyle>
    <p:bodyStyle>
      <a:lvl1pPr marL="154505" indent="-154505" algn="l" defTabSz="914332" rtl="0" eaLnBrk="1" latinLnBrk="0" hangingPunct="1">
        <a:lnSpc>
          <a:spcPct val="90000"/>
        </a:lnSpc>
        <a:spcBef>
          <a:spcPts val="1600"/>
        </a:spcBef>
        <a:buFont typeface="Mark Offc For MC" panose="020B0504020101010102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383089" indent="-186254" algn="l" defTabSz="914332" rtl="0" eaLnBrk="1" latinLnBrk="0" hangingPunct="1">
        <a:lnSpc>
          <a:spcPct val="90000"/>
        </a:lnSpc>
        <a:spcBef>
          <a:spcPts val="267"/>
        </a:spcBef>
        <a:buFont typeface="Mark Offc For MC" panose="020B0504020101010102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37593" indent="-154505" algn="l" defTabSz="914332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757710" indent="-177788" algn="l" defTabSz="914332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912216" indent="-154505" algn="l" defTabSz="914332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3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919">
          <p15:clr>
            <a:srgbClr val="F26B43"/>
          </p15:clr>
        </p15:guide>
        <p15:guide id="4" pos="3843">
          <p15:clr>
            <a:srgbClr val="F26B43"/>
          </p15:clr>
        </p15:guide>
        <p15:guide id="5" orient="horz" pos="2903">
          <p15:clr>
            <a:srgbClr val="F26B43"/>
          </p15:clr>
        </p15:guide>
        <p15:guide id="6" orient="horz" pos="309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686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686" algn="l"/>
                <a:tab pos="829371" algn="l"/>
                <a:tab pos="1244057" algn="l"/>
                <a:tab pos="1658743" algn="l"/>
                <a:tab pos="2073429" algn="l"/>
                <a:tab pos="2488116" algn="l"/>
                <a:tab pos="2902801" algn="l"/>
                <a:tab pos="3317487" algn="l"/>
                <a:tab pos="3732173" algn="l"/>
                <a:tab pos="4146858" algn="l"/>
                <a:tab pos="4561544" algn="l"/>
                <a:tab pos="4976230" algn="l"/>
                <a:tab pos="5390916" algn="l"/>
                <a:tab pos="5805602" algn="l"/>
                <a:tab pos="6220288" algn="l"/>
                <a:tab pos="6634973" algn="l"/>
                <a:tab pos="7049659" algn="l"/>
                <a:tab pos="7464345" algn="l"/>
                <a:tab pos="7879031" algn="l"/>
                <a:tab pos="8293717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686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686" algn="l"/>
                <a:tab pos="829371" algn="l"/>
                <a:tab pos="1244057" algn="l"/>
                <a:tab pos="1658743" algn="l"/>
                <a:tab pos="2073429" algn="l"/>
                <a:tab pos="2488116" algn="l"/>
                <a:tab pos="2902801" algn="l"/>
                <a:tab pos="3317487" algn="l"/>
                <a:tab pos="3732173" algn="l"/>
                <a:tab pos="4146858" algn="l"/>
                <a:tab pos="4561544" algn="l"/>
                <a:tab pos="4976230" algn="l"/>
                <a:tab pos="5390916" algn="l"/>
                <a:tab pos="5805602" algn="l"/>
                <a:tab pos="6220288" algn="l"/>
                <a:tab pos="6634973" algn="l"/>
                <a:tab pos="7049659" algn="l"/>
                <a:tab pos="7464345" algn="l"/>
                <a:tab pos="7879031" algn="l"/>
                <a:tab pos="8293717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3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8241" algn="l"/>
                <a:tab pos="7463013" algn="l"/>
                <a:tab pos="7877785" algn="l"/>
                <a:tab pos="8292556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/>
            <a:fld id="{C5294D0C-C203-4176-B905-319E6CC1A9AC}" type="slidenum">
              <a:rPr lang="en-GB" smtClean="0">
                <a:sym typeface="Verdana" panose="020B0604030504040204" pitchFamily="34" charset="0"/>
              </a:rPr>
              <a:pPr fontAlgn="base" hangingPunct="0"/>
              <a:t>‹#›</a:t>
            </a:fld>
            <a:endParaRPr lang="en-GB" dirty="0" smtClean="0">
              <a:sym typeface="Verdana" panose="020B0604030504040204" pitchFamily="34" charset="0"/>
            </a:endParaRPr>
          </a:p>
        </p:txBody>
      </p:sp>
      <p:pic>
        <p:nvPicPr>
          <p:cNvPr id="25607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8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5" tIns="41468" rIns="82935" bIns="41468"/>
          <a:lstStyle/>
          <a:p>
            <a:pPr defTabSz="411891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542" dirty="0" smtClean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0" tIns="40815" rIns="81630" bIns="40815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686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165841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5" r:id="rId1"/>
    <p:sldLayoutId id="2147485136" r:id="rId2"/>
    <p:sldLayoutId id="2147485137" r:id="rId3"/>
    <p:sldLayoutId id="2147485138" r:id="rId4"/>
    <p:sldLayoutId id="2147485139" r:id="rId5"/>
    <p:sldLayoutId id="2147485140" r:id="rId6"/>
    <p:sldLayoutId id="2147485141" r:id="rId7"/>
    <p:sldLayoutId id="2147485142" r:id="rId8"/>
    <p:sldLayoutId id="2147485143" r:id="rId9"/>
    <p:sldLayoutId id="2147485144" r:id="rId10"/>
    <p:sldLayoutId id="2147485145" r:id="rId11"/>
  </p:sldLayoutIdLst>
  <p:txStyles>
    <p:titleStyle>
      <a:lvl1pPr algn="ctr" defTabSz="41189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189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1189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1189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1189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686" algn="ctr" defTabSz="41468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9371" algn="ctr" defTabSz="41468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4057" algn="ctr" defTabSz="41468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8743" algn="ctr" defTabSz="41468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7409" indent="-290916" algn="l" defTabSz="411891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79138" indent="-256352" algn="l" defTabSz="411891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70867" indent="-192984" algn="l" defTabSz="411891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62596" indent="-191544" algn="l" defTabSz="411891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4325" indent="-192984" algn="l" defTabSz="411891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71484" indent="-195825" algn="l" defTabSz="41468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6171" indent="-195825" algn="l" defTabSz="41468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200857" indent="-195825" algn="l" defTabSz="41468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5543" indent="-195825" algn="l" defTabSz="41468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686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371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057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743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429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116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801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487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77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77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14772" fontAlgn="base" hangingPunct="0"/>
            <a:fld id="{7F86FD11-1D11-4A80-B063-DDFFD0248732}" type="slidenum">
              <a:rPr lang="en-GB" altLang="en-US" smtClean="0">
                <a:sym typeface="Verdana" panose="020B0604030504040204" pitchFamily="34" charset="0"/>
              </a:rPr>
              <a:pPr defTabSz="414772" fontAlgn="base" hangingPunct="0"/>
              <a:t>‹#›</a:t>
            </a:fld>
            <a:endParaRPr lang="en-GB" altLang="en-US" dirty="0" smtClean="0">
              <a:sym typeface="Verdana" panose="020B0604030504040204" pitchFamily="34" charset="0"/>
            </a:endParaRPr>
          </a:p>
        </p:txBody>
      </p:sp>
      <p:pic>
        <p:nvPicPr>
          <p:cNvPr id="36871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2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14772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45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772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42055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  <p:sldLayoutId id="2147485234" r:id="rId2"/>
    <p:sldLayoutId id="2147485235" r:id="rId3"/>
    <p:sldLayoutId id="2147485236" r:id="rId4"/>
    <p:sldLayoutId id="2147485237" r:id="rId5"/>
    <p:sldLayoutId id="2147485238" r:id="rId6"/>
    <p:sldLayoutId id="2147485239" r:id="rId7"/>
    <p:sldLayoutId id="2147485240" r:id="rId8"/>
    <p:sldLayoutId id="2147485241" r:id="rId9"/>
    <p:sldLayoutId id="2147485242" r:id="rId10"/>
    <p:sldLayoutId id="2147485243" r:id="rId11"/>
    <p:sldLayoutId id="2147485244" r:id="rId12"/>
  </p:sldLayoutIdLst>
  <p:txStyles>
    <p:titleStyle>
      <a:lvl1pPr algn="ctr" defTabSz="41477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7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1477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1477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1477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772" algn="ctr" defTabSz="414772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9544" algn="ctr" defTabSz="414772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4316" algn="ctr" defTabSz="414772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9087" algn="ctr" defTabSz="414772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90289" indent="-293797" algn="l" defTabSz="414772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82018" indent="-259232" algn="l" defTabSz="414772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73747" indent="-195864" algn="l" defTabSz="414772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65476" indent="-194425" algn="l" defTabSz="414772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7205" indent="-195864" algn="l" defTabSz="414772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71977" indent="-195864" algn="l" defTabSz="414772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6749" indent="-195864" algn="l" defTabSz="414772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201521" indent="-195864" algn="l" defTabSz="414772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6292" indent="-195864" algn="l" defTabSz="414772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256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256" algn="l"/>
                <a:tab pos="828511" algn="l"/>
                <a:tab pos="1242767" algn="l"/>
                <a:tab pos="1657023" algn="l"/>
                <a:tab pos="2071282" algn="l"/>
                <a:tab pos="2485537" algn="l"/>
                <a:tab pos="2899793" algn="l"/>
                <a:tab pos="3314050" algn="l"/>
                <a:tab pos="3728305" algn="l"/>
                <a:tab pos="4142559" algn="l"/>
                <a:tab pos="4556818" algn="l"/>
                <a:tab pos="4971072" algn="l"/>
                <a:tab pos="5385331" algn="l"/>
                <a:tab pos="5799586" algn="l"/>
                <a:tab pos="6213837" algn="l"/>
                <a:tab pos="6628098" algn="l"/>
                <a:tab pos="7042353" algn="l"/>
                <a:tab pos="7456610" algn="l"/>
                <a:tab pos="7870866" algn="l"/>
                <a:tab pos="8285125" algn="l"/>
              </a:tabLst>
              <a:defRPr sz="1270" dirty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256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256" algn="l"/>
                <a:tab pos="828511" algn="l"/>
                <a:tab pos="1242767" algn="l"/>
                <a:tab pos="1657023" algn="l"/>
                <a:tab pos="2071282" algn="l"/>
                <a:tab pos="2485537" algn="l"/>
                <a:tab pos="2899793" algn="l"/>
                <a:tab pos="3314050" algn="l"/>
                <a:tab pos="3728305" algn="l"/>
                <a:tab pos="4142559" algn="l"/>
                <a:tab pos="4556818" algn="l"/>
                <a:tab pos="4971072" algn="l"/>
                <a:tab pos="5385331" algn="l"/>
                <a:tab pos="5799586" algn="l"/>
                <a:tab pos="6213837" algn="l"/>
                <a:tab pos="6628098" algn="l"/>
                <a:tab pos="7042353" algn="l"/>
                <a:tab pos="7456610" algn="l"/>
                <a:tab pos="7870866" algn="l"/>
                <a:tab pos="8285125" algn="l"/>
              </a:tabLst>
              <a:defRPr sz="1270" dirty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3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32" algn="l"/>
                <a:tab pos="828104" algn="l"/>
                <a:tab pos="1241435" algn="l"/>
                <a:tab pos="1656207" algn="l"/>
                <a:tab pos="2070979" algn="l"/>
                <a:tab pos="2484311" algn="l"/>
                <a:tab pos="2899083" algn="l"/>
                <a:tab pos="3313855" algn="l"/>
                <a:tab pos="3727186" algn="l"/>
                <a:tab pos="4141958" algn="l"/>
                <a:tab pos="4556730" algn="l"/>
                <a:tab pos="4970062" algn="l"/>
                <a:tab pos="5384833" algn="l"/>
                <a:tab pos="5798165" algn="l"/>
                <a:tab pos="6212937" algn="l"/>
                <a:tab pos="6627708" algn="l"/>
                <a:tab pos="7041040" algn="l"/>
                <a:tab pos="7455812" algn="l"/>
                <a:tab pos="7870584" algn="l"/>
                <a:tab pos="8283915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/>
            <a:fld id="{C843205D-F56A-47EF-B8F0-5E87B4486D2C}" type="slidenum">
              <a:rPr lang="en-GB">
                <a:sym typeface="Verdana" panose="020B0604030504040204" pitchFamily="34" charset="0"/>
              </a:rPr>
              <a:pPr fontAlgn="base" hangingPunct="0"/>
              <a:t>‹#›</a:t>
            </a:fld>
            <a:endParaRPr lang="en-GB" dirty="0">
              <a:sym typeface="Verdana" panose="020B0604030504040204" pitchFamily="34" charset="0"/>
            </a:endParaRPr>
          </a:p>
        </p:txBody>
      </p:sp>
      <p:pic>
        <p:nvPicPr>
          <p:cNvPr id="55303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4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847" tIns="41425" rIns="82847" bIns="41425"/>
          <a:lstStyle/>
          <a:p>
            <a:pPr defTabSz="410452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54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545" tIns="40771" rIns="81545" bIns="40771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256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78487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41045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045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1045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1045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1045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256" algn="ctr" defTabSz="41425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8511" algn="ctr" defTabSz="41425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2767" algn="ctr" defTabSz="41425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7023" algn="ctr" defTabSz="41425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5968" indent="-289477" algn="l" defTabSz="410452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77697" indent="-254912" algn="l" defTabSz="410452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69426" indent="-191544" algn="l" defTabSz="410452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59715" indent="-190104" algn="l" defTabSz="410452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1444" indent="-191544" algn="l" defTabSz="410452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69027" indent="-195622" algn="l" defTabSz="41425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3284" indent="-195622" algn="l" defTabSz="41425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197539" indent="-195622" algn="l" defTabSz="41425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1796" indent="-195622" algn="l" defTabSz="41425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256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8511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2767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7023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1282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5537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899793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4050" algn="l" defTabSz="82851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93736" y="6423940"/>
            <a:ext cx="580769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pPr defTabSz="914377"/>
            <a:fld id="{3AB2DB24-5BB4-4F1B-973E-A10FA63DFB9A}" type="slidenum">
              <a:rPr lang="en-US" smtClean="0">
                <a:solidFill>
                  <a:srgbClr val="171717"/>
                </a:solidFill>
              </a:rPr>
              <a:pPr defTabSz="914377"/>
              <a:t>‹#›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158786" y="256032"/>
            <a:ext cx="7715716" cy="5501075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19458" y="256034"/>
            <a:ext cx="3634529" cy="38773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6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5" r:id="rId1"/>
    <p:sldLayoutId id="2147485356" r:id="rId2"/>
    <p:sldLayoutId id="2147485357" r:id="rId3"/>
    <p:sldLayoutId id="2147485358" r:id="rId4"/>
    <p:sldLayoutId id="2147485359" r:id="rId5"/>
    <p:sldLayoutId id="2147485360" r:id="rId6"/>
    <p:sldLayoutId id="2147485361" r:id="rId7"/>
    <p:sldLayoutId id="2147485362" r:id="rId8"/>
    <p:sldLayoutId id="2147485363" r:id="rId9"/>
    <p:sldLayoutId id="2147485364" r:id="rId10"/>
    <p:sldLayoutId id="2147485365" r:id="rId11"/>
    <p:sldLayoutId id="2147485366" r:id="rId12"/>
    <p:sldLayoutId id="2147485367" r:id="rId13"/>
    <p:sldLayoutId id="2147485368" r:id="rId14"/>
    <p:sldLayoutId id="2147485369" r:id="rId15"/>
    <p:sldLayoutId id="2147485370" r:id="rId16"/>
    <p:sldLayoutId id="2147485371" r:id="rId17"/>
    <p:sldLayoutId id="2147485372" r:id="rId18"/>
    <p:sldLayoutId id="2147485373" r:id="rId19"/>
    <p:sldLayoutId id="2147485374" r:id="rId20"/>
    <p:sldLayoutId id="2147485375" r:id="rId21"/>
    <p:sldLayoutId id="2147485376" r:id="rId22"/>
    <p:sldLayoutId id="2147485377" r:id="rId23"/>
    <p:sldLayoutId id="2147485378" r:id="rId24"/>
    <p:sldLayoutId id="2147485379" r:id="rId25"/>
  </p:sldLayoutIdLst>
  <p:timing>
    <p:tnLst>
      <p:par>
        <p:cTn id="1" dur="indefinite" restart="never" nodeType="tmRoot"/>
      </p:par>
    </p:tnLst>
  </p:timing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133" b="1" kern="1200">
          <a:solidFill>
            <a:schemeClr val="tx1"/>
          </a:solidFill>
          <a:latin typeface="Mark Offc For MC" panose="020B0504020101010102" pitchFamily="34" charset="0"/>
          <a:ea typeface="+mj-ea"/>
          <a:cs typeface="+mj-cs"/>
        </a:defRPr>
      </a:lvl1pPr>
    </p:titleStyle>
    <p:bodyStyle>
      <a:lvl1pPr marL="154509" indent="-154509" algn="l" defTabSz="914354" rtl="0" eaLnBrk="1" latinLnBrk="0" hangingPunct="1">
        <a:lnSpc>
          <a:spcPct val="90000"/>
        </a:lnSpc>
        <a:spcBef>
          <a:spcPts val="1600"/>
        </a:spcBef>
        <a:buFont typeface="Mark Offc For MC" panose="020B0504020101010102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383098" indent="-186258" algn="l" defTabSz="914354" rtl="0" eaLnBrk="1" latinLnBrk="0" hangingPunct="1">
        <a:lnSpc>
          <a:spcPct val="90000"/>
        </a:lnSpc>
        <a:spcBef>
          <a:spcPts val="267"/>
        </a:spcBef>
        <a:buFont typeface="Mark Offc For MC" panose="020B0504020101010102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37607" indent="-154509" algn="l" defTabSz="914354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757729" indent="-177792" algn="l" defTabSz="914354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912239" indent="-154509" algn="l" defTabSz="914354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6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919">
          <p15:clr>
            <a:srgbClr val="F26B43"/>
          </p15:clr>
        </p15:guide>
        <p15:guide id="4" pos="3843">
          <p15:clr>
            <a:srgbClr val="F26B43"/>
          </p15:clr>
        </p15:guide>
        <p15:guide id="5" orient="horz" pos="2903">
          <p15:clr>
            <a:srgbClr val="F26B43"/>
          </p15:clr>
        </p15:guide>
        <p15:guide id="6" orient="horz" pos="3096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169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169" algn="l"/>
                <a:tab pos="828340" algn="l"/>
                <a:tab pos="1242509" algn="l"/>
                <a:tab pos="1656680" algn="l"/>
                <a:tab pos="2070853" algn="l"/>
                <a:tab pos="2485021" algn="l"/>
                <a:tab pos="2899191" algn="l"/>
                <a:tab pos="3313363" algn="l"/>
                <a:tab pos="3727532" algn="l"/>
                <a:tab pos="4141700" algn="l"/>
                <a:tab pos="4555873" algn="l"/>
                <a:tab pos="4970042" algn="l"/>
                <a:tab pos="5384215" algn="l"/>
                <a:tab pos="5798384" algn="l"/>
                <a:tab pos="6212547" algn="l"/>
                <a:tab pos="6626724" algn="l"/>
                <a:tab pos="7040894" algn="l"/>
                <a:tab pos="7455064" algn="l"/>
                <a:tab pos="7869234" algn="l"/>
                <a:tab pos="8283406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169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169" algn="l"/>
                <a:tab pos="828340" algn="l"/>
                <a:tab pos="1242509" algn="l"/>
                <a:tab pos="1656680" algn="l"/>
                <a:tab pos="2070853" algn="l"/>
                <a:tab pos="2485021" algn="l"/>
                <a:tab pos="2899191" algn="l"/>
                <a:tab pos="3313363" algn="l"/>
                <a:tab pos="3727532" algn="l"/>
                <a:tab pos="4141700" algn="l"/>
                <a:tab pos="4555873" algn="l"/>
                <a:tab pos="4970042" algn="l"/>
                <a:tab pos="5384215" algn="l"/>
                <a:tab pos="5798384" algn="l"/>
                <a:tab pos="6212547" algn="l"/>
                <a:tab pos="6626724" algn="l"/>
                <a:tab pos="7040894" algn="l"/>
                <a:tab pos="7455064" algn="l"/>
                <a:tab pos="7869234" algn="l"/>
                <a:tab pos="8283406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32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32" algn="l"/>
                <a:tab pos="828104" algn="l"/>
                <a:tab pos="1241435" algn="l"/>
                <a:tab pos="1656207" algn="l"/>
                <a:tab pos="2069539" algn="l"/>
                <a:tab pos="2484311" algn="l"/>
                <a:tab pos="2899083" algn="l"/>
                <a:tab pos="3312414" algn="l"/>
                <a:tab pos="3727186" algn="l"/>
                <a:tab pos="4140518" algn="l"/>
                <a:tab pos="4555290" algn="l"/>
                <a:tab pos="4968621" algn="l"/>
                <a:tab pos="5383393" algn="l"/>
                <a:tab pos="5798165" algn="l"/>
                <a:tab pos="6211497" algn="l"/>
                <a:tab pos="6626269" algn="l"/>
                <a:tab pos="7039600" algn="l"/>
                <a:tab pos="7454372" algn="l"/>
                <a:tab pos="7869144" algn="l"/>
                <a:tab pos="8282476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>
              <a:defRPr/>
            </a:pPr>
            <a:fld id="{94B9C17A-7496-4D39-A34B-2A1576B72629}" type="slidenum">
              <a:rPr lang="en-GB" altLang="en-US">
                <a:sym typeface="Verdana" panose="020B0604030504040204" pitchFamily="34" charset="0"/>
              </a:rPr>
              <a:pPr fontAlgn="base" hangingPunct="0">
                <a:defRPr/>
              </a:pPr>
              <a:t>‹#›</a:t>
            </a:fld>
            <a:endParaRPr lang="en-GB" altLang="en-US" dirty="0">
              <a:sym typeface="Verdana" panose="020B0604030504040204" pitchFamily="34" charset="0"/>
            </a:endParaRPr>
          </a:p>
        </p:txBody>
      </p:sp>
      <p:pic>
        <p:nvPicPr>
          <p:cNvPr id="54279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80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831" tIns="41416" rIns="82831" bIns="41416"/>
          <a:lstStyle/>
          <a:p>
            <a:pPr defTabSz="40901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42" dirty="0" smtClean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527" tIns="40763" rIns="81527" bIns="40763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169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188438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7" r:id="rId1"/>
    <p:sldLayoutId id="2147485408" r:id="rId2"/>
    <p:sldLayoutId id="2147485409" r:id="rId3"/>
    <p:sldLayoutId id="2147485410" r:id="rId4"/>
    <p:sldLayoutId id="2147485411" r:id="rId5"/>
    <p:sldLayoutId id="2147485412" r:id="rId6"/>
    <p:sldLayoutId id="2147485413" r:id="rId7"/>
    <p:sldLayoutId id="2147485414" r:id="rId8"/>
    <p:sldLayoutId id="2147485415" r:id="rId9"/>
    <p:sldLayoutId id="2147485416" r:id="rId10"/>
    <p:sldLayoutId id="2147485417" r:id="rId11"/>
  </p:sldLayoutIdLst>
  <p:txStyles>
    <p:titleStyle>
      <a:lvl1pPr algn="ctr" defTabSz="40757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7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0757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0757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0757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169" algn="ctr" defTabSz="41416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8340" algn="ctr" defTabSz="41416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2509" algn="ctr" defTabSz="41416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6680" algn="ctr" defTabSz="41416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3088" indent="-286596" algn="l" defTabSz="407571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74817" indent="-252032" algn="l" defTabSz="407571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66546" indent="-188664" algn="l" defTabSz="407571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58275" indent="-187223" algn="l" defTabSz="407571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0004" indent="-188664" algn="l" defTabSz="407571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68537" indent="-195582" algn="l" defTabSz="41416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2707" indent="-195582" algn="l" defTabSz="41416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196875" indent="-195582" algn="l" defTabSz="41416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1048" indent="-195582" algn="l" defTabSz="41416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34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169" algn="l" defTabSz="82834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8340" algn="l" defTabSz="82834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2509" algn="l" defTabSz="82834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6680" algn="l" defTabSz="82834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0853" algn="l" defTabSz="82834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5021" algn="l" defTabSz="82834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899191" algn="l" defTabSz="82834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3363" algn="l" defTabSz="82834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686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686" algn="l"/>
                <a:tab pos="829371" algn="l"/>
                <a:tab pos="1244057" algn="l"/>
                <a:tab pos="1658743" algn="l"/>
                <a:tab pos="2073429" algn="l"/>
                <a:tab pos="2488116" algn="l"/>
                <a:tab pos="2902801" algn="l"/>
                <a:tab pos="3317487" algn="l"/>
                <a:tab pos="3732173" algn="l"/>
                <a:tab pos="4146858" algn="l"/>
                <a:tab pos="4561544" algn="l"/>
                <a:tab pos="4976230" algn="l"/>
                <a:tab pos="5390916" algn="l"/>
                <a:tab pos="5805602" algn="l"/>
                <a:tab pos="6220288" algn="l"/>
                <a:tab pos="6634973" algn="l"/>
                <a:tab pos="7049659" algn="l"/>
                <a:tab pos="7464345" algn="l"/>
                <a:tab pos="7879031" algn="l"/>
                <a:tab pos="8293717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686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686" algn="l"/>
                <a:tab pos="829371" algn="l"/>
                <a:tab pos="1244057" algn="l"/>
                <a:tab pos="1658743" algn="l"/>
                <a:tab pos="2073429" algn="l"/>
                <a:tab pos="2488116" algn="l"/>
                <a:tab pos="2902801" algn="l"/>
                <a:tab pos="3317487" algn="l"/>
                <a:tab pos="3732173" algn="l"/>
                <a:tab pos="4146858" algn="l"/>
                <a:tab pos="4561544" algn="l"/>
                <a:tab pos="4976230" algn="l"/>
                <a:tab pos="5390916" algn="l"/>
                <a:tab pos="5805602" algn="l"/>
                <a:tab pos="6220288" algn="l"/>
                <a:tab pos="6634973" algn="l"/>
                <a:tab pos="7049659" algn="l"/>
                <a:tab pos="7464345" algn="l"/>
                <a:tab pos="7879031" algn="l"/>
                <a:tab pos="8293717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3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1507" algn="l"/>
                <a:tab pos="4146279" algn="l"/>
                <a:tab pos="4561051" algn="l"/>
                <a:tab pos="4975822" algn="l"/>
                <a:tab pos="5390594" algn="l"/>
                <a:tab pos="5805366" algn="l"/>
                <a:tab pos="6220138" algn="l"/>
                <a:tab pos="6634910" algn="l"/>
                <a:tab pos="7048241" algn="l"/>
                <a:tab pos="7463013" algn="l"/>
                <a:tab pos="7877785" algn="l"/>
                <a:tab pos="8292556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/>
            <a:fld id="{36FC94C3-5099-4880-A83A-82F64510C452}" type="slidenum">
              <a:rPr lang="en-GB" smtClean="0">
                <a:sym typeface="Verdana" panose="020B0604030504040204" pitchFamily="34" charset="0"/>
              </a:rPr>
              <a:pPr fontAlgn="base" hangingPunct="0"/>
              <a:t>‹#›</a:t>
            </a:fld>
            <a:endParaRPr lang="en-GB" dirty="0" smtClean="0">
              <a:sym typeface="Verdana" panose="020B0604030504040204" pitchFamily="34" charset="0"/>
            </a:endParaRPr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2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5" tIns="41468" rIns="82935" bIns="41468"/>
          <a:lstStyle/>
          <a:p>
            <a:pPr defTabSz="411891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542" dirty="0" smtClean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0" tIns="40815" rIns="81630" bIns="40815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686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3549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1189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189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1189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1189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1189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686" algn="ctr" defTabSz="41468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9371" algn="ctr" defTabSz="41468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4057" algn="ctr" defTabSz="41468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8743" algn="ctr" defTabSz="414686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7409" indent="-290916" algn="l" defTabSz="411891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79138" indent="-256352" algn="l" defTabSz="411891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70867" indent="-192984" algn="l" defTabSz="411891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62596" indent="-191544" algn="l" defTabSz="411891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4325" indent="-192984" algn="l" defTabSz="411891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71484" indent="-195825" algn="l" defTabSz="41468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6171" indent="-195825" algn="l" defTabSz="41468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200857" indent="-195825" algn="l" defTabSz="41468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5543" indent="-195825" algn="l" defTabSz="414686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686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371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057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743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429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116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801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487" algn="l" defTabSz="829371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041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041" algn="l"/>
                <a:tab pos="828082" algn="l"/>
                <a:tab pos="1242124" algn="l"/>
                <a:tab pos="1656165" algn="l"/>
                <a:tab pos="2070209" algn="l"/>
                <a:tab pos="2484248" algn="l"/>
                <a:tab pos="2898290" algn="l"/>
                <a:tab pos="3312334" algn="l"/>
                <a:tab pos="3726375" algn="l"/>
                <a:tab pos="4140411" algn="l"/>
                <a:tab pos="4554456" algn="l"/>
                <a:tab pos="4968497" algn="l"/>
                <a:tab pos="5382539" algn="l"/>
                <a:tab pos="5796581" algn="l"/>
                <a:tab pos="6210616" algn="l"/>
                <a:tab pos="6624664" algn="l"/>
                <a:tab pos="7038704" algn="l"/>
                <a:tab pos="7452745" algn="l"/>
                <a:tab pos="7866787" algn="l"/>
                <a:tab pos="8280829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041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041" algn="l"/>
                <a:tab pos="828082" algn="l"/>
                <a:tab pos="1242124" algn="l"/>
                <a:tab pos="1656165" algn="l"/>
                <a:tab pos="2070209" algn="l"/>
                <a:tab pos="2484248" algn="l"/>
                <a:tab pos="2898290" algn="l"/>
                <a:tab pos="3312334" algn="l"/>
                <a:tab pos="3726375" algn="l"/>
                <a:tab pos="4140411" algn="l"/>
                <a:tab pos="4554456" algn="l"/>
                <a:tab pos="4968497" algn="l"/>
                <a:tab pos="5382539" algn="l"/>
                <a:tab pos="5796581" algn="l"/>
                <a:tab pos="6210616" algn="l"/>
                <a:tab pos="6624664" algn="l"/>
                <a:tab pos="7038704" algn="l"/>
                <a:tab pos="7452745" algn="l"/>
                <a:tab pos="7866787" algn="l"/>
                <a:tab pos="8280829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32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32" algn="l"/>
                <a:tab pos="826663" algn="l"/>
                <a:tab pos="1241435" algn="l"/>
                <a:tab pos="1654767" algn="l"/>
                <a:tab pos="2069539" algn="l"/>
                <a:tab pos="2482870" algn="l"/>
                <a:tab pos="2897642" algn="l"/>
                <a:tab pos="3310974" algn="l"/>
                <a:tab pos="3725746" algn="l"/>
                <a:tab pos="4139077" algn="l"/>
                <a:tab pos="4553849" algn="l"/>
                <a:tab pos="4967181" algn="l"/>
                <a:tab pos="5381953" algn="l"/>
                <a:tab pos="5795284" algn="l"/>
                <a:tab pos="6210056" algn="l"/>
                <a:tab pos="6623388" algn="l"/>
                <a:tab pos="7038160" algn="l"/>
                <a:tab pos="7451491" algn="l"/>
                <a:tab pos="7866263" algn="l"/>
                <a:tab pos="8279595" algn="l"/>
              </a:tabLst>
              <a:defRPr sz="127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>
              <a:defRPr/>
            </a:pPr>
            <a:fld id="{05F8F7A7-3565-466C-86C3-2EF6F271FBA4}" type="slidenum">
              <a:rPr lang="en-GB">
                <a:sym typeface="Verdana" panose="020B0604030504040204" pitchFamily="34" charset="0"/>
              </a:rPr>
              <a:pPr fontAlgn="base" hangingPunct="0">
                <a:defRPr/>
              </a:pPr>
              <a:t>‹#›</a:t>
            </a:fld>
            <a:endParaRPr lang="en-GB" dirty="0">
              <a:sym typeface="Verdana" panose="020B0604030504040204" pitchFamily="34" charset="0"/>
            </a:endParaRPr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2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806" tIns="41403" rIns="82806" bIns="41403"/>
          <a:lstStyle/>
          <a:p>
            <a:pPr defTabSz="40901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4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500" tIns="40751" rIns="81500" bIns="40751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041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39123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041" algn="ctr" defTabSz="414041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8082" algn="ctr" defTabSz="414041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2124" algn="ctr" defTabSz="414041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6165" algn="ctr" defTabSz="414041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4529" indent="-288036" algn="l" defTabSz="409011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76257" indent="-253472" algn="l" defTabSz="409011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67986" indent="-190104" algn="l" defTabSz="409011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59715" indent="-188664" algn="l" defTabSz="409011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0004" indent="-190104" algn="l" defTabSz="409011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67802" indent="-195522" algn="l" defTabSz="414041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1843" indent="-195522" algn="l" defTabSz="414041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195879" indent="-195522" algn="l" defTabSz="414041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09925" indent="-195522" algn="l" defTabSz="414041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041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8082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2124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6165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0209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4248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898290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2334" algn="l" defTabSz="82808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77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77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4772" algn="l"/>
                <a:tab pos="829544" algn="l"/>
                <a:tab pos="1244316" algn="l"/>
                <a:tab pos="1659087" algn="l"/>
                <a:tab pos="2073859" algn="l"/>
                <a:tab pos="2488631" algn="l"/>
                <a:tab pos="2903403" algn="l"/>
                <a:tab pos="3318175" algn="l"/>
                <a:tab pos="3732947" algn="l"/>
                <a:tab pos="4147718" algn="l"/>
                <a:tab pos="4562490" algn="l"/>
                <a:tab pos="4977262" algn="l"/>
                <a:tab pos="5392034" algn="l"/>
                <a:tab pos="5806806" algn="l"/>
                <a:tab pos="6221578" algn="l"/>
                <a:tab pos="6636349" algn="l"/>
                <a:tab pos="7051121" algn="l"/>
                <a:tab pos="7465893" algn="l"/>
                <a:tab pos="7880665" algn="l"/>
                <a:tab pos="8295437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414772" fontAlgn="base" hangingPunct="0"/>
            <a:fld id="{7F86FD11-1D11-4A80-B063-DDFFD0248732}" type="slidenum">
              <a:rPr lang="en-GB" altLang="en-US" smtClean="0">
                <a:sym typeface="Verdana" panose="020B0604030504040204" pitchFamily="34" charset="0"/>
              </a:rPr>
              <a:pPr defTabSz="414772" fontAlgn="base" hangingPunct="0"/>
              <a:t>‹#›</a:t>
            </a:fld>
            <a:endParaRPr lang="en-GB" altLang="en-US" dirty="0" smtClean="0">
              <a:sym typeface="Verdana" panose="020B0604030504040204" pitchFamily="34" charset="0"/>
            </a:endParaRPr>
          </a:p>
        </p:txBody>
      </p:sp>
      <p:pic>
        <p:nvPicPr>
          <p:cNvPr id="36871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72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14772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45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772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49620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41477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77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1477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1477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1477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772" algn="ctr" defTabSz="414772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9544" algn="ctr" defTabSz="414772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4316" algn="ctr" defTabSz="414772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9087" algn="ctr" defTabSz="414772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90289" indent="-293797" algn="l" defTabSz="414772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82018" indent="-259232" algn="l" defTabSz="414772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73747" indent="-195864" algn="l" defTabSz="414772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65476" indent="-194425" algn="l" defTabSz="414772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7205" indent="-195864" algn="l" defTabSz="414772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71977" indent="-195864" algn="l" defTabSz="414772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6749" indent="-195864" algn="l" defTabSz="414772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201521" indent="-195864" algn="l" defTabSz="414772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6292" indent="-195864" algn="l" defTabSz="414772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599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599" algn="l"/>
                <a:tab pos="829200" algn="l"/>
                <a:tab pos="1243799" algn="l"/>
                <a:tab pos="1658399" algn="l"/>
                <a:tab pos="2072999" algn="l"/>
                <a:tab pos="2487600" algn="l"/>
                <a:tab pos="2902199" algn="l"/>
                <a:tab pos="3316798" algn="l"/>
                <a:tab pos="3731399" algn="l"/>
                <a:tab pos="4145998" algn="l"/>
                <a:tab pos="4560598" algn="l"/>
                <a:tab pos="4975197" algn="l"/>
                <a:tab pos="5389799" algn="l"/>
                <a:tab pos="5804399" algn="l"/>
                <a:tab pos="6218998" algn="l"/>
                <a:tab pos="6633598" algn="l"/>
                <a:tab pos="7048198" algn="l"/>
                <a:tab pos="7462797" algn="l"/>
                <a:tab pos="7877397" algn="l"/>
                <a:tab pos="8291999" algn="l"/>
              </a:tabLst>
              <a:defRPr sz="1270" dirty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599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599" algn="l"/>
                <a:tab pos="829200" algn="l"/>
                <a:tab pos="1243799" algn="l"/>
                <a:tab pos="1658399" algn="l"/>
                <a:tab pos="2072999" algn="l"/>
                <a:tab pos="2487600" algn="l"/>
                <a:tab pos="2902199" algn="l"/>
                <a:tab pos="3316798" algn="l"/>
                <a:tab pos="3731399" algn="l"/>
                <a:tab pos="4145998" algn="l"/>
                <a:tab pos="4560598" algn="l"/>
                <a:tab pos="4975197" algn="l"/>
                <a:tab pos="5389799" algn="l"/>
                <a:tab pos="5804399" algn="l"/>
                <a:tab pos="6218998" algn="l"/>
                <a:tab pos="6633598" algn="l"/>
                <a:tab pos="7048198" algn="l"/>
                <a:tab pos="7462797" algn="l"/>
                <a:tab pos="7877397" algn="l"/>
                <a:tab pos="8291999" algn="l"/>
              </a:tabLst>
              <a:defRPr sz="1270" dirty="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3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0066" algn="l"/>
                <a:tab pos="4144838" algn="l"/>
                <a:tab pos="4559610" algn="l"/>
                <a:tab pos="4974382" algn="l"/>
                <a:tab pos="5389154" algn="l"/>
                <a:tab pos="5803925" algn="l"/>
                <a:tab pos="6218697" algn="l"/>
                <a:tab pos="6633469" algn="l"/>
                <a:tab pos="7046801" algn="l"/>
                <a:tab pos="7461573" algn="l"/>
                <a:tab pos="7876345" algn="l"/>
                <a:tab pos="8291117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/>
            <a:fld id="{069F03A4-DBDA-4545-8F15-C8DDCF75B05D}" type="slidenum">
              <a:rPr lang="en-GB">
                <a:sym typeface="Verdana" panose="020B0604030504040204" pitchFamily="34" charset="0"/>
              </a:rPr>
              <a:pPr fontAlgn="base" hangingPunct="0"/>
              <a:t>‹#›</a:t>
            </a:fld>
            <a:endParaRPr lang="en-GB" dirty="0">
              <a:sym typeface="Verdana" panose="020B0604030504040204" pitchFamily="34" charset="0"/>
            </a:endParaRPr>
          </a:p>
        </p:txBody>
      </p:sp>
      <p:pic>
        <p:nvPicPr>
          <p:cNvPr id="56327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8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17" tIns="41459" rIns="82917" bIns="41459"/>
          <a:lstStyle/>
          <a:p>
            <a:pPr defTabSz="410452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54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14" tIns="40807" rIns="81614" bIns="40807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599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150912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41333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333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1333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1333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1333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599" algn="ctr" defTabSz="41459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9200" algn="ctr" defTabSz="41459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3799" algn="ctr" defTabSz="41459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8399" algn="ctr" defTabSz="41459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8849" indent="-292357" algn="l" defTabSz="413332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80578" indent="-257793" algn="l" defTabSz="413332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72307" indent="-194425" algn="l" defTabSz="413332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64035" indent="-192984" algn="l" defTabSz="413332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5764" indent="-194425" algn="l" defTabSz="413332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70993" indent="-195785" algn="l" defTabSz="41459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5593" indent="-195785" algn="l" defTabSz="41459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200195" indent="-195785" algn="l" defTabSz="41459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4794" indent="-195785" algn="l" defTabSz="41459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599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200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9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399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2999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7600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199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6798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609600" y="563563"/>
            <a:ext cx="10998200" cy="60801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332" tIns="45666" rIns="91332" bIns="45666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17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215900" y="114301"/>
            <a:ext cx="1010073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172" tIns="42793" rIns="87172" bIns="427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245534" y="838201"/>
            <a:ext cx="11614151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172" tIns="42793" rIns="87172" bIns="427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9" name="Line 6"/>
          <p:cNvSpPr>
            <a:spLocks noChangeShapeType="1"/>
          </p:cNvSpPr>
          <p:nvPr/>
        </p:nvSpPr>
        <p:spPr bwMode="gray">
          <a:xfrm>
            <a:off x="-6351" y="636588"/>
            <a:ext cx="10282768" cy="0"/>
          </a:xfrm>
          <a:prstGeom prst="line">
            <a:avLst/>
          </a:prstGeom>
          <a:noFill/>
          <a:ln w="25400">
            <a:solidFill>
              <a:srgbClr val="0066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32" tIns="45666" rIns="91332" bIns="45666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gray">
          <a:xfrm>
            <a:off x="11620373" y="6669089"/>
            <a:ext cx="618194" cy="246583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795" tIns="45899" rIns="91795" bIns="45899">
            <a:spAutoFit/>
          </a:bodyPr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80808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page </a:t>
            </a:r>
            <a:fld id="{F2F6F522-1871-49C7-B50F-449E09CA2AFB}" type="slidenum">
              <a:rPr lang="en-US" sz="1000">
                <a:solidFill>
                  <a:srgbClr val="80808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80808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2" name="Rectangle 26"/>
          <p:cNvSpPr>
            <a:spLocks noChangeArrowheads="1"/>
          </p:cNvSpPr>
          <p:nvPr/>
        </p:nvSpPr>
        <p:spPr bwMode="auto">
          <a:xfrm>
            <a:off x="3934884" y="6683376"/>
            <a:ext cx="4343400" cy="201613"/>
          </a:xfrm>
          <a:prstGeom prst="rect">
            <a:avLst/>
          </a:prstGeom>
          <a:noFill/>
          <a:ln>
            <a:noFill/>
          </a:ln>
          <a:extLst/>
        </p:spPr>
        <p:txBody>
          <a:bodyPr lIns="86237" tIns="43118" rIns="86237" bIns="43118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D923C"/>
              </a:buClr>
              <a:defRPr/>
            </a:pPr>
            <a:r>
              <a:rPr lang="en-US" sz="1000" dirty="0" smtClean="0">
                <a:solidFill>
                  <a:srgbClr val="CC33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Confidential, not for distribution or duplication</a:t>
            </a:r>
          </a:p>
        </p:txBody>
      </p:sp>
    </p:spTree>
    <p:extLst>
      <p:ext uri="{BB962C8B-B14F-4D97-AF65-F5344CB8AC3E}">
        <p14:creationId xmlns:p14="http://schemas.microsoft.com/office/powerpoint/2010/main" val="114705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Calibri" pitchFamily="34" charset="0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666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3341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000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6681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0"/>
        </a:spcBef>
        <a:spcAft>
          <a:spcPts val="600"/>
        </a:spcAft>
        <a:buClr>
          <a:srgbClr val="006699"/>
        </a:buClr>
        <a:buFont typeface="Wingdings" pitchFamily="2" charset="2"/>
        <a:defRPr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1pPr>
      <a:lvl2pPr marL="227013" indent="-227013" algn="l" rtl="0" eaLnBrk="0" fontAlgn="base" hangingPunct="0">
        <a:spcBef>
          <a:spcPct val="0"/>
        </a:spcBef>
        <a:spcAft>
          <a:spcPts val="600"/>
        </a:spcAft>
        <a:buClr>
          <a:srgbClr val="006699"/>
        </a:buClr>
        <a:buFont typeface="Wingdings" pitchFamily="2" charset="2"/>
        <a:buChar char="§"/>
        <a:defRPr sz="1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marL="512763" indent="-284163" algn="l" rtl="0" eaLnBrk="0" fontAlgn="base" hangingPunct="0">
        <a:spcBef>
          <a:spcPct val="0"/>
        </a:spcBef>
        <a:spcAft>
          <a:spcPts val="600"/>
        </a:spcAft>
        <a:buClr>
          <a:srgbClr val="006699"/>
        </a:buClr>
        <a:buFont typeface="Arial" charset="0"/>
        <a:buChar char="–"/>
        <a:defRPr sz="1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marL="739775" indent="-227013" algn="l" rtl="0" eaLnBrk="0" fontAlgn="base" hangingPunct="0">
        <a:spcBef>
          <a:spcPct val="0"/>
        </a:spcBef>
        <a:spcAft>
          <a:spcPts val="600"/>
        </a:spcAft>
        <a:buClr>
          <a:srgbClr val="006699"/>
        </a:buClr>
        <a:buChar char="•"/>
        <a:defRPr sz="1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MS PGothic" pitchFamily="34" charset="-128"/>
        </a:defRPr>
      </a:lvl5pPr>
      <a:lvl6pPr marL="2511689" indent="-22833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68362" indent="-22833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5029" indent="-22833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1700" indent="-22833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3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9" algn="l" defTabSz="913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1" algn="l" defTabSz="913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08" algn="l" defTabSz="913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81" algn="l" defTabSz="913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53" algn="l" defTabSz="913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24" algn="l" defTabSz="913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95" algn="l" defTabSz="913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66" algn="l" defTabSz="913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298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298" algn="l"/>
                <a:tab pos="828597" algn="l"/>
                <a:tab pos="1242896" algn="l"/>
                <a:tab pos="1657196" algn="l"/>
                <a:tab pos="2071496" algn="l"/>
                <a:tab pos="2485794" algn="l"/>
                <a:tab pos="2900093" algn="l"/>
                <a:tab pos="3314394" algn="l"/>
                <a:tab pos="3728692" algn="l"/>
                <a:tab pos="4142989" algn="l"/>
                <a:tab pos="4557290" algn="l"/>
                <a:tab pos="4971588" algn="l"/>
                <a:tab pos="5385889" algn="l"/>
                <a:tab pos="5800188" algn="l"/>
                <a:tab pos="6214482" algn="l"/>
                <a:tab pos="6628786" algn="l"/>
                <a:tab pos="7043083" algn="l"/>
                <a:tab pos="7457383" algn="l"/>
                <a:tab pos="7871683" algn="l"/>
                <a:tab pos="8285984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298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298" algn="l"/>
                <a:tab pos="828597" algn="l"/>
                <a:tab pos="1242896" algn="l"/>
                <a:tab pos="1657196" algn="l"/>
                <a:tab pos="2071496" algn="l"/>
                <a:tab pos="2485794" algn="l"/>
                <a:tab pos="2900093" algn="l"/>
                <a:tab pos="3314394" algn="l"/>
                <a:tab pos="3728692" algn="l"/>
                <a:tab pos="4142989" algn="l"/>
                <a:tab pos="4557290" algn="l"/>
                <a:tab pos="4971588" algn="l"/>
                <a:tab pos="5385889" algn="l"/>
                <a:tab pos="5800188" algn="l"/>
                <a:tab pos="6214482" algn="l"/>
                <a:tab pos="6628786" algn="l"/>
                <a:tab pos="7043083" algn="l"/>
                <a:tab pos="7457383" algn="l"/>
                <a:tab pos="7871683" algn="l"/>
                <a:tab pos="8285984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3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32" algn="l"/>
                <a:tab pos="828104" algn="l"/>
                <a:tab pos="1242876" algn="l"/>
                <a:tab pos="1656207" algn="l"/>
                <a:tab pos="2070979" algn="l"/>
                <a:tab pos="2485751" algn="l"/>
                <a:tab pos="2899083" algn="l"/>
                <a:tab pos="3313855" algn="l"/>
                <a:tab pos="3728626" algn="l"/>
                <a:tab pos="4141958" algn="l"/>
                <a:tab pos="4556730" algn="l"/>
                <a:tab pos="4971501" algn="l"/>
                <a:tab pos="5384833" algn="l"/>
                <a:tab pos="5799605" algn="l"/>
                <a:tab pos="6214377" algn="l"/>
                <a:tab pos="6627708" algn="l"/>
                <a:tab pos="7042480" algn="l"/>
                <a:tab pos="7457252" algn="l"/>
                <a:tab pos="7870584" algn="l"/>
                <a:tab pos="8285356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/>
            <a:fld id="{528B10A8-5E68-42F8-9104-827A72738888}" type="slidenum">
              <a:rPr lang="en-GB" smtClean="0">
                <a:sym typeface="Verdana" panose="020B0604030504040204" pitchFamily="34" charset="0"/>
              </a:rPr>
              <a:pPr fontAlgn="base" hangingPunct="0"/>
              <a:t>‹#›</a:t>
            </a:fld>
            <a:endParaRPr lang="en-GB" dirty="0" smtClean="0">
              <a:sym typeface="Verdana" panose="020B0604030504040204" pitchFamily="34" charset="0"/>
            </a:endParaRPr>
          </a:p>
        </p:txBody>
      </p:sp>
      <p:pic>
        <p:nvPicPr>
          <p:cNvPr id="44039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40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857" tIns="41429" rIns="82857" bIns="41429"/>
          <a:lstStyle/>
          <a:p>
            <a:pPr defTabSz="411891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54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554" tIns="40776" rIns="81554" bIns="40776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298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34164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0901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298" algn="ctr" defTabSz="414298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8597" algn="ctr" defTabSz="414298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2896" algn="ctr" defTabSz="414298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7196" algn="ctr" defTabSz="414298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4529" indent="-288036" algn="l" defTabSz="409011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76257" indent="-253472" algn="l" defTabSz="409011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67986" indent="-190104" algn="l" defTabSz="409011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59715" indent="-188664" algn="l" defTabSz="409011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1444" indent="-190104" algn="l" defTabSz="409011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69273" indent="-195642" algn="l" defTabSz="414298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3573" indent="-195642" algn="l" defTabSz="414298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197871" indent="-195642" algn="l" defTabSz="414298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2171" indent="-195642" algn="l" defTabSz="414298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59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298" algn="l" defTabSz="82859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8597" algn="l" defTabSz="82859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2896" algn="l" defTabSz="82859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7196" algn="l" defTabSz="82859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1496" algn="l" defTabSz="82859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5794" algn="l" defTabSz="82859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0093" algn="l" defTabSz="82859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4394" algn="l" defTabSz="828597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641" y="273629"/>
            <a:ext cx="1096704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641" y="1604329"/>
            <a:ext cx="1096704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864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599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599" algn="l"/>
                <a:tab pos="829200" algn="l"/>
                <a:tab pos="1243799" algn="l"/>
                <a:tab pos="1658399" algn="l"/>
                <a:tab pos="2072999" algn="l"/>
                <a:tab pos="2487600" algn="l"/>
                <a:tab pos="2902199" algn="l"/>
                <a:tab pos="3316798" algn="l"/>
                <a:tab pos="3731399" algn="l"/>
                <a:tab pos="4145998" algn="l"/>
                <a:tab pos="4560598" algn="l"/>
                <a:tab pos="4975197" algn="l"/>
                <a:tab pos="5389799" algn="l"/>
                <a:tab pos="5804399" algn="l"/>
                <a:tab pos="6218998" algn="l"/>
                <a:tab pos="6633598" algn="l"/>
                <a:tab pos="7048198" algn="l"/>
                <a:tab pos="7462797" algn="l"/>
                <a:tab pos="7877397" algn="l"/>
                <a:tab pos="8291999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70240" y="6247376"/>
            <a:ext cx="3861121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4599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599" algn="l"/>
                <a:tab pos="829200" algn="l"/>
                <a:tab pos="1243799" algn="l"/>
                <a:tab pos="1658399" algn="l"/>
                <a:tab pos="2072999" algn="l"/>
                <a:tab pos="2487600" algn="l"/>
                <a:tab pos="2902199" algn="l"/>
                <a:tab pos="3316798" algn="l"/>
                <a:tab pos="3731399" algn="l"/>
                <a:tab pos="4145998" algn="l"/>
                <a:tab pos="4560598" algn="l"/>
                <a:tab pos="4975197" algn="l"/>
                <a:tab pos="5389799" algn="l"/>
                <a:tab pos="5804399" algn="l"/>
                <a:tab pos="6218998" algn="l"/>
                <a:tab pos="6633598" algn="l"/>
                <a:tab pos="7048198" algn="l"/>
                <a:tab pos="7462797" algn="l"/>
                <a:tab pos="7877397" algn="l"/>
                <a:tab pos="8291999" algn="l"/>
              </a:tabLst>
              <a:defRPr sz="1270">
                <a:solidFill>
                  <a:srgbClr val="0000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 hangingPunct="0">
              <a:defRPr/>
            </a:pPr>
            <a:endParaRPr lang="en-GB" dirty="0">
              <a:sym typeface="Verdana" panose="020B060403050404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41761" y="6247376"/>
            <a:ext cx="2835839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3332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13332" algn="l"/>
                <a:tab pos="828104" algn="l"/>
                <a:tab pos="1242876" algn="l"/>
                <a:tab pos="1657648" algn="l"/>
                <a:tab pos="2072419" algn="l"/>
                <a:tab pos="2487191" algn="l"/>
                <a:tab pos="2901963" algn="l"/>
                <a:tab pos="3316735" algn="l"/>
                <a:tab pos="3730066" algn="l"/>
                <a:tab pos="4144838" algn="l"/>
                <a:tab pos="4559610" algn="l"/>
                <a:tab pos="4974382" algn="l"/>
                <a:tab pos="5389154" algn="l"/>
                <a:tab pos="5803925" algn="l"/>
                <a:tab pos="6218697" algn="l"/>
                <a:tab pos="6633469" algn="l"/>
                <a:tab pos="7046801" algn="l"/>
                <a:tab pos="7461573" algn="l"/>
                <a:tab pos="7876345" algn="l"/>
                <a:tab pos="8291117" algn="l"/>
              </a:tabLst>
              <a:defRPr sz="127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 hangingPunct="0"/>
            <a:fld id="{48F39766-BC3C-4980-B3E5-D3BCEA17A528}" type="slidenum">
              <a:rPr lang="en-GB" altLang="en-US" smtClean="0">
                <a:sym typeface="Verdana" panose="020B0604030504040204" pitchFamily="34" charset="0"/>
              </a:rPr>
              <a:pPr fontAlgn="base" hangingPunct="0"/>
              <a:t>‹#›</a:t>
            </a:fld>
            <a:endParaRPr lang="en-GB" altLang="en-US" dirty="0" smtClean="0">
              <a:sym typeface="Verdana" panose="020B0604030504040204" pitchFamily="34" charset="0"/>
            </a:endParaRPr>
          </a:p>
        </p:txBody>
      </p:sp>
      <p:pic>
        <p:nvPicPr>
          <p:cNvPr id="33799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00" name="Line 9"/>
          <p:cNvSpPr>
            <a:spLocks noChangeShapeType="1"/>
          </p:cNvSpPr>
          <p:nvPr userDrawn="1"/>
        </p:nvSpPr>
        <p:spPr bwMode="auto">
          <a:xfrm flipH="1">
            <a:off x="1933441" y="829527"/>
            <a:ext cx="9404160" cy="1441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17" tIns="41459" rIns="82917" bIns="41459"/>
          <a:lstStyle/>
          <a:p>
            <a:pPr defTabSz="414772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sz="1452" dirty="0" smtClean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9751681" y="6156647"/>
            <a:ext cx="2006399" cy="40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14" tIns="40807" rIns="81614" bIns="40807"/>
          <a:lstStyle>
            <a:lvl1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15351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19923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24495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2906713" indent="-215900" defTabSz="4572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14599" fontAlgn="base" hangingPunct="0">
              <a:lnSpc>
                <a:spcPct val="91000"/>
              </a:lnSpc>
              <a:defRPr/>
            </a:pPr>
            <a:r>
              <a:rPr lang="en-GB" sz="2359" dirty="0" smtClean="0">
                <a:solidFill>
                  <a:srgbClr val="003399"/>
                </a:solidFill>
                <a:latin typeface="HelveticaNeueLT Std Med" pitchFamily="32" charset="0"/>
                <a:sym typeface="Verdana" panose="020B0604030504040204" pitchFamily="34" charset="0"/>
              </a:rPr>
              <a:t>Agile</a:t>
            </a:r>
            <a:r>
              <a:rPr lang="en-GB" sz="2359" dirty="0" smtClean="0">
                <a:solidFill>
                  <a:srgbClr val="66CCCC"/>
                </a:solidFill>
                <a:latin typeface="HelveticaNeueLT Std Med" pitchFamily="32" charset="0"/>
                <a:sym typeface="Verdana" panose="020B0604030504040204" pitchFamily="34" charset="0"/>
              </a:rPr>
              <a:t>Layer</a:t>
            </a:r>
          </a:p>
        </p:txBody>
      </p:sp>
    </p:spTree>
    <p:extLst>
      <p:ext uri="{BB962C8B-B14F-4D97-AF65-F5344CB8AC3E}">
        <p14:creationId xmlns:p14="http://schemas.microsoft.com/office/powerpoint/2010/main" val="173223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41333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333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1333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1333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13332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14599" algn="ctr" defTabSz="41459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829200" algn="ctr" defTabSz="41459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243799" algn="ctr" defTabSz="41459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658399" algn="ctr" defTabSz="414599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992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388849" indent="-292357" algn="l" defTabSz="413332" rtl="0" eaLnBrk="0" fontAlgn="base" hangingPunct="0">
        <a:lnSpc>
          <a:spcPct val="87000"/>
        </a:lnSpc>
        <a:spcBef>
          <a:spcPct val="0"/>
        </a:spcBef>
        <a:spcAft>
          <a:spcPts val="1293"/>
        </a:spcAft>
        <a:buClr>
          <a:srgbClr val="000000"/>
        </a:buClr>
        <a:buSzPct val="45000"/>
        <a:buFont typeface="Wingdings" pitchFamily="2" charset="2"/>
        <a:buChar char=""/>
        <a:defRPr sz="2903">
          <a:solidFill>
            <a:srgbClr val="000000"/>
          </a:solidFill>
          <a:latin typeface="+mn-lt"/>
          <a:ea typeface="+mn-ea"/>
          <a:cs typeface="+mn-cs"/>
        </a:defRPr>
      </a:lvl1pPr>
      <a:lvl2pPr marL="780578" indent="-257793" algn="l" defTabSz="413332" rtl="0" eaLnBrk="0" fontAlgn="base" hangingPunct="0">
        <a:lnSpc>
          <a:spcPct val="87000"/>
        </a:lnSpc>
        <a:spcBef>
          <a:spcPct val="0"/>
        </a:spcBef>
        <a:spcAft>
          <a:spcPts val="1032"/>
        </a:spcAft>
        <a:buClr>
          <a:srgbClr val="000000"/>
        </a:buClr>
        <a:buSzPct val="75000"/>
        <a:buFont typeface="Symbol" pitchFamily="18" charset="2"/>
        <a:buChar char=""/>
        <a:defRPr sz="2540">
          <a:solidFill>
            <a:srgbClr val="000000"/>
          </a:solidFill>
          <a:latin typeface="+mn-lt"/>
          <a:ea typeface="+mn-ea"/>
          <a:cs typeface="+mn-cs"/>
        </a:defRPr>
      </a:lvl2pPr>
      <a:lvl3pPr marL="1172307" indent="-194425" algn="l" defTabSz="413332" rtl="0" eaLnBrk="0" fontAlgn="base" hangingPunct="0">
        <a:lnSpc>
          <a:spcPct val="87000"/>
        </a:lnSpc>
        <a:spcBef>
          <a:spcPct val="0"/>
        </a:spcBef>
        <a:spcAft>
          <a:spcPts val="771"/>
        </a:spcAft>
        <a:buClr>
          <a:srgbClr val="000000"/>
        </a:buClr>
        <a:buSzPct val="45000"/>
        <a:buFont typeface="Wingdings" pitchFamily="2" charset="2"/>
        <a:buChar char=""/>
        <a:defRPr sz="2177">
          <a:solidFill>
            <a:srgbClr val="000000"/>
          </a:solidFill>
          <a:latin typeface="+mn-lt"/>
          <a:ea typeface="+mn-ea"/>
          <a:cs typeface="+mn-cs"/>
        </a:defRPr>
      </a:lvl3pPr>
      <a:lvl4pPr marL="1564035" indent="-192984" algn="l" defTabSz="413332" rtl="0" eaLnBrk="0" fontAlgn="base" hangingPunct="0">
        <a:lnSpc>
          <a:spcPct val="87000"/>
        </a:lnSpc>
        <a:spcBef>
          <a:spcPct val="0"/>
        </a:spcBef>
        <a:spcAft>
          <a:spcPts val="522"/>
        </a:spcAft>
        <a:buClr>
          <a:srgbClr val="000000"/>
        </a:buClr>
        <a:buSzPct val="75000"/>
        <a:buFont typeface="Symbol" pitchFamily="18" charset="2"/>
        <a:buChar char=""/>
        <a:defRPr sz="1814">
          <a:solidFill>
            <a:srgbClr val="000000"/>
          </a:solidFill>
          <a:latin typeface="+mn-lt"/>
          <a:ea typeface="+mn-ea"/>
          <a:cs typeface="+mn-cs"/>
        </a:defRPr>
      </a:lvl4pPr>
      <a:lvl5pPr marL="1955764" indent="-194425" algn="l" defTabSz="413332" rtl="0" eaLnBrk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5pPr>
      <a:lvl6pPr marL="2370993" indent="-195785" algn="l" defTabSz="41459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6pPr>
      <a:lvl7pPr marL="2785593" indent="-195785" algn="l" defTabSz="41459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7pPr>
      <a:lvl8pPr marL="3200195" indent="-195785" algn="l" defTabSz="41459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8pPr>
      <a:lvl9pPr marL="3614794" indent="-195785" algn="l" defTabSz="414599" rtl="0" fontAlgn="base" hangingPunct="0">
        <a:lnSpc>
          <a:spcPct val="87000"/>
        </a:lnSpc>
        <a:spcBef>
          <a:spcPct val="0"/>
        </a:spcBef>
        <a:spcAft>
          <a:spcPts val="261"/>
        </a:spcAft>
        <a:buClr>
          <a:srgbClr val="000000"/>
        </a:buClr>
        <a:buSzPct val="45000"/>
        <a:buFont typeface="Wingdings" pitchFamily="2" charset="2"/>
        <a:buChar char=""/>
        <a:defRPr sz="1814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599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200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9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399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2999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7600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199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6798" algn="l" defTabSz="829200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9379" y="163327"/>
            <a:ext cx="11311757" cy="912932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379" y="1420999"/>
            <a:ext cx="11311757" cy="4755965"/>
          </a:xfrm>
          <a:prstGeom prst="rect">
            <a:avLst/>
          </a:prstGeom>
        </p:spPr>
        <p:txBody>
          <a:bodyPr vert="horz" lIns="0" tIns="0" rIns="0" bIns="9144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8623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b="1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Char char="•"/>
        <a:defRPr sz="2933" kern="1200">
          <a:solidFill>
            <a:srgbClr val="6C6C6C"/>
          </a:solidFill>
          <a:latin typeface="+mn-lt"/>
          <a:ea typeface="+mn-ea"/>
          <a:cs typeface="+mn-cs"/>
        </a:defRPr>
      </a:lvl1pPr>
      <a:lvl2pPr marL="609585" indent="-304792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100000"/>
        <a:buFont typeface="AppleSymbols" charset="0"/>
        <a:buChar char="⎻"/>
        <a:defRPr sz="2667" kern="1200">
          <a:solidFill>
            <a:srgbClr val="6C6C6C"/>
          </a:solidFill>
          <a:latin typeface="+mn-lt"/>
          <a:ea typeface="+mn-ea"/>
          <a:cs typeface="+mn-cs"/>
        </a:defRPr>
      </a:lvl2pPr>
      <a:lvl3pPr marL="914377" indent="-304792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Char char="•"/>
        <a:defRPr sz="2400" kern="1200">
          <a:solidFill>
            <a:srgbClr val="6C6C6C"/>
          </a:solidFill>
          <a:latin typeface="+mn-lt"/>
          <a:ea typeface="+mn-ea"/>
          <a:cs typeface="+mn-cs"/>
        </a:defRPr>
      </a:lvl3pPr>
      <a:lvl4pPr marL="1072869" indent="-304792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75000"/>
        <a:buFont typeface="AppleSymbols" charset="0"/>
        <a:buChar char="⎻"/>
        <a:defRPr sz="2133" kern="1200">
          <a:solidFill>
            <a:srgbClr val="6C6C6C"/>
          </a:solidFill>
          <a:latin typeface="+mn-lt"/>
          <a:ea typeface="+mn-ea"/>
          <a:cs typeface="+mn-cs"/>
        </a:defRPr>
      </a:lvl4pPr>
      <a:lvl5pPr marL="1072869" indent="-304792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Char char="•"/>
        <a:defRPr sz="1800" kern="1200">
          <a:solidFill>
            <a:srgbClr val="6C6C6C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4.png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09011" algn="l"/>
                <a:tab pos="823783" algn="l"/>
                <a:tab pos="1238555" algn="l"/>
                <a:tab pos="1653327" algn="l"/>
                <a:tab pos="2065218" algn="l"/>
                <a:tab pos="2479990" algn="l"/>
                <a:tab pos="2894762" algn="l"/>
                <a:tab pos="3309534" algn="l"/>
                <a:tab pos="3722866" algn="l"/>
                <a:tab pos="4136197" algn="l"/>
                <a:tab pos="4550969" algn="l"/>
                <a:tab pos="4965741" algn="l"/>
                <a:tab pos="5379073" algn="l"/>
                <a:tab pos="5793845" algn="l"/>
                <a:tab pos="6207176" algn="l"/>
                <a:tab pos="6621948" algn="l"/>
                <a:tab pos="7035280" algn="l"/>
                <a:tab pos="7450052" algn="l"/>
                <a:tab pos="7864823" algn="l"/>
                <a:tab pos="8278155" algn="l"/>
              </a:tabLst>
              <a:defRPr sz="1542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671124" indent="-256352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09011" algn="l"/>
                <a:tab pos="823783" algn="l"/>
                <a:tab pos="1238555" algn="l"/>
                <a:tab pos="1653327" algn="l"/>
                <a:tab pos="2065218" algn="l"/>
                <a:tab pos="2479990" algn="l"/>
                <a:tab pos="2894762" algn="l"/>
                <a:tab pos="3309534" algn="l"/>
                <a:tab pos="3722866" algn="l"/>
                <a:tab pos="4136197" algn="l"/>
                <a:tab pos="4550969" algn="l"/>
                <a:tab pos="4965741" algn="l"/>
                <a:tab pos="5379073" algn="l"/>
                <a:tab pos="5793845" algn="l"/>
                <a:tab pos="6207176" algn="l"/>
                <a:tab pos="6621948" algn="l"/>
                <a:tab pos="7035280" algn="l"/>
                <a:tab pos="7450052" algn="l"/>
                <a:tab pos="7864823" algn="l"/>
                <a:tab pos="8278155" algn="l"/>
              </a:tabLst>
              <a:defRPr sz="1542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034049" indent="-204506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09011" algn="l"/>
                <a:tab pos="823783" algn="l"/>
                <a:tab pos="1238555" algn="l"/>
                <a:tab pos="1653327" algn="l"/>
                <a:tab pos="2065218" algn="l"/>
                <a:tab pos="2479990" algn="l"/>
                <a:tab pos="2894762" algn="l"/>
                <a:tab pos="3309534" algn="l"/>
                <a:tab pos="3722866" algn="l"/>
                <a:tab pos="4136197" algn="l"/>
                <a:tab pos="4550969" algn="l"/>
                <a:tab pos="4965741" algn="l"/>
                <a:tab pos="5379073" algn="l"/>
                <a:tab pos="5793845" algn="l"/>
                <a:tab pos="6207176" algn="l"/>
                <a:tab pos="6621948" algn="l"/>
                <a:tab pos="7035280" algn="l"/>
                <a:tab pos="7450052" algn="l"/>
                <a:tab pos="7864823" algn="l"/>
                <a:tab pos="8278155" algn="l"/>
              </a:tabLst>
              <a:defRPr sz="1542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448821" indent="-204506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09011" algn="l"/>
                <a:tab pos="823783" algn="l"/>
                <a:tab pos="1238555" algn="l"/>
                <a:tab pos="1653327" algn="l"/>
                <a:tab pos="2065218" algn="l"/>
                <a:tab pos="2479990" algn="l"/>
                <a:tab pos="2894762" algn="l"/>
                <a:tab pos="3309534" algn="l"/>
                <a:tab pos="3722866" algn="l"/>
                <a:tab pos="4136197" algn="l"/>
                <a:tab pos="4550969" algn="l"/>
                <a:tab pos="4965741" algn="l"/>
                <a:tab pos="5379073" algn="l"/>
                <a:tab pos="5793845" algn="l"/>
                <a:tab pos="6207176" algn="l"/>
                <a:tab pos="6621948" algn="l"/>
                <a:tab pos="7035280" algn="l"/>
                <a:tab pos="7450052" algn="l"/>
                <a:tab pos="7864823" algn="l"/>
                <a:tab pos="8278155" algn="l"/>
              </a:tabLst>
              <a:defRPr sz="1542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1862153" indent="-204506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09011" algn="l"/>
                <a:tab pos="823783" algn="l"/>
                <a:tab pos="1238555" algn="l"/>
                <a:tab pos="1653327" algn="l"/>
                <a:tab pos="2065218" algn="l"/>
                <a:tab pos="2479990" algn="l"/>
                <a:tab pos="2894762" algn="l"/>
                <a:tab pos="3309534" algn="l"/>
                <a:tab pos="3722866" algn="l"/>
                <a:tab pos="4136197" algn="l"/>
                <a:tab pos="4550969" algn="l"/>
                <a:tab pos="4965741" algn="l"/>
                <a:tab pos="5379073" algn="l"/>
                <a:tab pos="5793845" algn="l"/>
                <a:tab pos="6207176" algn="l"/>
                <a:tab pos="6621948" algn="l"/>
                <a:tab pos="7035280" algn="l"/>
                <a:tab pos="7450052" algn="l"/>
                <a:tab pos="7864823" algn="l"/>
                <a:tab pos="8278155" algn="l"/>
              </a:tabLst>
              <a:defRPr sz="1542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276925" indent="-204506" defTabSz="409011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09011" algn="l"/>
                <a:tab pos="823783" algn="l"/>
                <a:tab pos="1238555" algn="l"/>
                <a:tab pos="1653327" algn="l"/>
                <a:tab pos="2065218" algn="l"/>
                <a:tab pos="2479990" algn="l"/>
                <a:tab pos="2894762" algn="l"/>
                <a:tab pos="3309534" algn="l"/>
                <a:tab pos="3722866" algn="l"/>
                <a:tab pos="4136197" algn="l"/>
                <a:tab pos="4550969" algn="l"/>
                <a:tab pos="4965741" algn="l"/>
                <a:tab pos="5379073" algn="l"/>
                <a:tab pos="5793845" algn="l"/>
                <a:tab pos="6207176" algn="l"/>
                <a:tab pos="6621948" algn="l"/>
                <a:tab pos="7035280" algn="l"/>
                <a:tab pos="7450052" algn="l"/>
                <a:tab pos="7864823" algn="l"/>
                <a:tab pos="8278155" algn="l"/>
              </a:tabLst>
              <a:defRPr sz="1542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691697" indent="-204506" defTabSz="409011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09011" algn="l"/>
                <a:tab pos="823783" algn="l"/>
                <a:tab pos="1238555" algn="l"/>
                <a:tab pos="1653327" algn="l"/>
                <a:tab pos="2065218" algn="l"/>
                <a:tab pos="2479990" algn="l"/>
                <a:tab pos="2894762" algn="l"/>
                <a:tab pos="3309534" algn="l"/>
                <a:tab pos="3722866" algn="l"/>
                <a:tab pos="4136197" algn="l"/>
                <a:tab pos="4550969" algn="l"/>
                <a:tab pos="4965741" algn="l"/>
                <a:tab pos="5379073" algn="l"/>
                <a:tab pos="5793845" algn="l"/>
                <a:tab pos="6207176" algn="l"/>
                <a:tab pos="6621948" algn="l"/>
                <a:tab pos="7035280" algn="l"/>
                <a:tab pos="7450052" algn="l"/>
                <a:tab pos="7864823" algn="l"/>
                <a:tab pos="8278155" algn="l"/>
              </a:tabLst>
              <a:defRPr sz="1542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106469" indent="-204506" defTabSz="409011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09011" algn="l"/>
                <a:tab pos="823783" algn="l"/>
                <a:tab pos="1238555" algn="l"/>
                <a:tab pos="1653327" algn="l"/>
                <a:tab pos="2065218" algn="l"/>
                <a:tab pos="2479990" algn="l"/>
                <a:tab pos="2894762" algn="l"/>
                <a:tab pos="3309534" algn="l"/>
                <a:tab pos="3722866" algn="l"/>
                <a:tab pos="4136197" algn="l"/>
                <a:tab pos="4550969" algn="l"/>
                <a:tab pos="4965741" algn="l"/>
                <a:tab pos="5379073" algn="l"/>
                <a:tab pos="5793845" algn="l"/>
                <a:tab pos="6207176" algn="l"/>
                <a:tab pos="6621948" algn="l"/>
                <a:tab pos="7035280" algn="l"/>
                <a:tab pos="7450052" algn="l"/>
                <a:tab pos="7864823" algn="l"/>
                <a:tab pos="8278155" algn="l"/>
              </a:tabLst>
              <a:defRPr sz="1542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521241" indent="-204506" defTabSz="409011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09011" algn="l"/>
                <a:tab pos="823783" algn="l"/>
                <a:tab pos="1238555" algn="l"/>
                <a:tab pos="1653327" algn="l"/>
                <a:tab pos="2065218" algn="l"/>
                <a:tab pos="2479990" algn="l"/>
                <a:tab pos="2894762" algn="l"/>
                <a:tab pos="3309534" algn="l"/>
                <a:tab pos="3722866" algn="l"/>
                <a:tab pos="4136197" algn="l"/>
                <a:tab pos="4550969" algn="l"/>
                <a:tab pos="4965741" algn="l"/>
                <a:tab pos="5379073" algn="l"/>
                <a:tab pos="5793845" algn="l"/>
                <a:tab pos="6207176" algn="l"/>
                <a:tab pos="6621948" algn="l"/>
                <a:tab pos="7035280" algn="l"/>
                <a:tab pos="7450052" algn="l"/>
                <a:tab pos="7864823" algn="l"/>
                <a:tab pos="8278155" algn="l"/>
              </a:tabLst>
              <a:defRPr sz="1542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0901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fld id="{4BDC8E61-1F43-4D00-9203-3EE730186DE0}" type="slidenum">
              <a:rPr lang="en-GB" altLang="en-US" sz="1270">
                <a:solidFill>
                  <a:srgbClr val="000000"/>
                </a:solidFill>
                <a:latin typeface="Times New Roman" panose="02020603050405020304" pitchFamily="18" charset="0"/>
              </a:rPr>
              <a:pPr defTabSz="40901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Verdana" panose="020B0604030504040204" pitchFamily="34" charset="0"/>
                <a:buNone/>
              </a:pPr>
              <a:t>1</a:t>
            </a:fld>
            <a:endParaRPr lang="en-GB" altLang="en-US" sz="127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1475" name="Line 2"/>
          <p:cNvSpPr>
            <a:spLocks noChangeShapeType="1"/>
          </p:cNvSpPr>
          <p:nvPr/>
        </p:nvSpPr>
        <p:spPr bwMode="auto">
          <a:xfrm rot="10800000" flipH="1">
            <a:off x="1804351" y="770482"/>
            <a:ext cx="8573220" cy="1440"/>
          </a:xfrm>
          <a:prstGeom prst="line">
            <a:avLst/>
          </a:prstGeom>
          <a:noFill/>
          <a:ln w="50800">
            <a:solidFill>
              <a:srgbClr val="56D5C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806" tIns="41403" rIns="82806" bIns="41403"/>
          <a:lstStyle/>
          <a:p>
            <a:pPr defTabSz="40901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4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361476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940" y="432046"/>
            <a:ext cx="1425750" cy="2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7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8" name="Rectangle 6"/>
          <p:cNvSpPr>
            <a:spLocks/>
          </p:cNvSpPr>
          <p:nvPr/>
        </p:nvSpPr>
        <p:spPr bwMode="auto">
          <a:xfrm>
            <a:off x="3495088" y="6559890"/>
            <a:ext cx="5468254" cy="23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027" tIns="38027" rIns="82788" bIns="38027"/>
          <a:lstStyle>
            <a:lvl1pPr marL="4763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fontAlgn="base">
              <a:lnSpc>
                <a:spcPct val="87000"/>
              </a:lnSpc>
              <a:spcBef>
                <a:spcPts val="601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None/>
            </a:pPr>
            <a:r>
              <a:rPr lang="en-US" altLang="en-US" sz="1200" dirty="0"/>
              <a:t>                  Copyright © </a:t>
            </a:r>
            <a:r>
              <a:rPr lang="en-US" altLang="en-US" sz="1200" dirty="0" smtClean="0"/>
              <a:t>2021 </a:t>
            </a:r>
            <a:r>
              <a:rPr lang="en-US" altLang="en-US" sz="1200" dirty="0"/>
              <a:t>AgileLayer.  All Rights Reserved.</a:t>
            </a:r>
          </a:p>
        </p:txBody>
      </p:sp>
      <p:pic>
        <p:nvPicPr>
          <p:cNvPr id="361479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53" y="6086079"/>
            <a:ext cx="1502078" cy="27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80" name="Rectangle 6"/>
          <p:cNvSpPr>
            <a:spLocks/>
          </p:cNvSpPr>
          <p:nvPr/>
        </p:nvSpPr>
        <p:spPr bwMode="auto">
          <a:xfrm>
            <a:off x="3814802" y="5641074"/>
            <a:ext cx="5538822" cy="91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8027" tIns="38027" rIns="82788" bIns="38027"/>
          <a:lstStyle>
            <a:lvl1pPr marL="4763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fontAlgn="base">
              <a:lnSpc>
                <a:spcPct val="87000"/>
              </a:lnSpc>
              <a:spcBef>
                <a:spcPts val="601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None/>
            </a:pPr>
            <a:endParaRPr lang="en-US" altLang="en-US" sz="1600" dirty="0"/>
          </a:p>
          <a:p>
            <a:pPr algn="ctr" fontAlgn="base">
              <a:lnSpc>
                <a:spcPct val="87000"/>
              </a:lnSpc>
              <a:spcBef>
                <a:spcPts val="601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None/>
            </a:pPr>
            <a:endParaRPr lang="en-US" altLang="en-US" sz="1600" dirty="0"/>
          </a:p>
        </p:txBody>
      </p:sp>
      <p:sp>
        <p:nvSpPr>
          <p:cNvPr id="361481" name="Rectangle 5"/>
          <p:cNvSpPr>
            <a:spLocks/>
          </p:cNvSpPr>
          <p:nvPr/>
        </p:nvSpPr>
        <p:spPr bwMode="auto">
          <a:xfrm>
            <a:off x="1770411" y="2095762"/>
            <a:ext cx="10421589" cy="156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027" tIns="38027" rIns="81484" bIns="38027">
            <a:spAutoFit/>
          </a:bodyPr>
          <a:lstStyle>
            <a:lvl1pPr marL="344488" indent="-339725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ts val="3000"/>
              </a:spcAft>
              <a:buClrTx/>
              <a:buSzTx/>
              <a:buFont typeface="Verdana" panose="020B0604030504040204" pitchFamily="34" charset="0"/>
              <a:buNone/>
            </a:pPr>
            <a:r>
              <a:rPr lang="en-US" altLang="en-US" sz="2600" b="1" dirty="0" smtClean="0"/>
              <a:t>Integrating and Exploiting Key Disciplines 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Verdana" panose="020B0604030504040204" pitchFamily="34" charset="0"/>
              <a:buNone/>
              <a:tabLst>
                <a:tab pos="38100" algn="l"/>
                <a:tab pos="571500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</a:pPr>
            <a:r>
              <a:rPr lang="en-US" altLang="en-US" sz="2200" b="1" dirty="0" smtClean="0">
                <a:solidFill>
                  <a:srgbClr val="FFFF75"/>
                </a:solidFill>
              </a:rPr>
              <a:t>Design Thinking, Agile &amp; Business Architecture</a:t>
            </a:r>
            <a:endParaRPr lang="en-US" altLang="en-US" sz="2200" dirty="0">
              <a:solidFill>
                <a:srgbClr val="FFFF75"/>
              </a:solidFill>
            </a:endParaRPr>
          </a:p>
        </p:txBody>
      </p:sp>
      <p:sp>
        <p:nvSpPr>
          <p:cNvPr id="10" name="Rectangle 5"/>
          <p:cNvSpPr>
            <a:spLocks/>
          </p:cNvSpPr>
          <p:nvPr/>
        </p:nvSpPr>
        <p:spPr bwMode="auto">
          <a:xfrm>
            <a:off x="2910955" y="5510586"/>
            <a:ext cx="7405352" cy="49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027" tIns="38027" rIns="81484" bIns="38027">
            <a:spAutoFit/>
          </a:bodyPr>
          <a:lstStyle>
            <a:lvl1pPr marL="344488" indent="-339725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None/>
            </a:pPr>
            <a:r>
              <a:rPr lang="en-US" altLang="en-US" sz="1800" dirty="0" smtClean="0"/>
              <a:t>November 4, 2021</a:t>
            </a:r>
            <a:endParaRPr lang="en-US" altLang="en-US" sz="1800" dirty="0"/>
          </a:p>
        </p:txBody>
      </p:sp>
      <p:sp>
        <p:nvSpPr>
          <p:cNvPr id="12" name="Rectangle 5"/>
          <p:cNvSpPr>
            <a:spLocks/>
          </p:cNvSpPr>
          <p:nvPr/>
        </p:nvSpPr>
        <p:spPr bwMode="auto">
          <a:xfrm>
            <a:off x="2880816" y="4143541"/>
            <a:ext cx="7405352" cy="14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027" tIns="38027" rIns="81484" bIns="38027">
            <a:spAutoFit/>
          </a:bodyPr>
          <a:lstStyle>
            <a:lvl1pPr marL="344488" indent="-339725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1004888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1004888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38100" algn="l"/>
                <a:tab pos="500063" algn="l"/>
                <a:tab pos="962025" algn="l"/>
                <a:tab pos="1411288" algn="l"/>
                <a:tab pos="1873250" algn="l"/>
                <a:tab pos="2335213" algn="l"/>
                <a:tab pos="2782888" algn="l"/>
                <a:tab pos="3244850" algn="l"/>
                <a:tab pos="3706813" algn="l"/>
                <a:tab pos="4154488" algn="l"/>
                <a:tab pos="4616450" algn="l"/>
                <a:tab pos="5078413" algn="l"/>
                <a:tab pos="5524500" algn="l"/>
                <a:tab pos="5986463" algn="l"/>
                <a:tab pos="6448425" algn="l"/>
                <a:tab pos="6896100" algn="l"/>
                <a:tab pos="7358063" algn="l"/>
                <a:tab pos="7820025" algn="l"/>
                <a:tab pos="8270875" algn="l"/>
                <a:tab pos="8732838" algn="l"/>
                <a:tab pos="9194800" algn="l"/>
                <a:tab pos="9642475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None/>
            </a:pPr>
            <a:r>
              <a:rPr lang="en-US" altLang="en-US" sz="1800" dirty="0" smtClean="0"/>
              <a:t>Mike Callahan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Verdana" panose="020B0604030504040204" pitchFamily="34" charset="0"/>
              <a:buNone/>
            </a:pPr>
            <a:r>
              <a:rPr lang="en-US" altLang="en-US" sz="1800" dirty="0"/>
              <a:t>m</a:t>
            </a:r>
            <a:r>
              <a:rPr lang="en-US" altLang="en-US" sz="1800" dirty="0" smtClean="0"/>
              <a:t>ike.callahan@agilelayer.com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/>
              <a:t>Midwest </a:t>
            </a:r>
            <a:r>
              <a:rPr lang="en-US" altLang="en-US" sz="1800" dirty="0" smtClean="0"/>
              <a:t>Architecture Community Collaboration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823770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569038" y="6184870"/>
            <a:ext cx="1790163" cy="385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03798" y="1523157"/>
            <a:ext cx="9698348" cy="4589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403796" y="6129683"/>
            <a:ext cx="9698350" cy="43732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to Execution cycle</a:t>
            </a:r>
          </a:p>
        </p:txBody>
      </p:sp>
      <p:sp>
        <p:nvSpPr>
          <p:cNvPr id="6" name="Right Arrow 5"/>
          <p:cNvSpPr/>
          <p:nvPr/>
        </p:nvSpPr>
        <p:spPr bwMode="auto">
          <a:xfrm rot="16200000">
            <a:off x="-1109819" y="3617897"/>
            <a:ext cx="4589907" cy="437322"/>
          </a:xfrm>
          <a:prstGeom prst="rightArrow">
            <a:avLst/>
          </a:prstGeom>
          <a:solidFill>
            <a:srgbClr val="CC66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Participating Levels of the Organization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704369" y="2528415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Formation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236200" y="323716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Program Conception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584144" y="4654659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Requirements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512034" y="184124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SWOT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9075946" y="52878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Delivery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139" y="2453970"/>
            <a:ext cx="920576" cy="73768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573" y="3080430"/>
            <a:ext cx="920576" cy="737680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3817696" y="3890339"/>
            <a:ext cx="1042609" cy="370691"/>
            <a:chOff x="3678902" y="3811993"/>
            <a:chExt cx="1042609" cy="370691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8902" y="3811993"/>
              <a:ext cx="431613" cy="369514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9246" y="3812034"/>
              <a:ext cx="431613" cy="3695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9898" y="3813170"/>
              <a:ext cx="431613" cy="369514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305" y="2427264"/>
            <a:ext cx="920576" cy="73768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396" y="1642480"/>
            <a:ext cx="920576" cy="73768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4940614" y="4284439"/>
            <a:ext cx="1042609" cy="370691"/>
            <a:chOff x="3678902" y="3811993"/>
            <a:chExt cx="1042609" cy="370691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8902" y="3811993"/>
              <a:ext cx="431613" cy="36951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9246" y="3812034"/>
              <a:ext cx="431613" cy="36951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9898" y="3813170"/>
              <a:ext cx="431613" cy="36951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6224169" y="4653953"/>
            <a:ext cx="1042609" cy="370691"/>
            <a:chOff x="3678902" y="3811993"/>
            <a:chExt cx="1042609" cy="370691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8902" y="3811993"/>
              <a:ext cx="431613" cy="36951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9246" y="3812034"/>
              <a:ext cx="431613" cy="369514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9898" y="3813170"/>
              <a:ext cx="431613" cy="36951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208" y="1567094"/>
            <a:ext cx="431613" cy="36951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"/>
          <a:srcRect l="78591" b="49911"/>
          <a:stretch/>
        </p:blipFill>
        <p:spPr>
          <a:xfrm>
            <a:off x="8127473" y="1978074"/>
            <a:ext cx="197081" cy="369495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8308527" y="1628031"/>
            <a:ext cx="290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= competent, skilled Business Architect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308527" y="1960217"/>
            <a:ext cx="26474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= “Surrogate” Business Architect    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</a:rPr>
              <a:t>   </a:t>
            </a:r>
            <a:r>
              <a:rPr lang="en-US" sz="1000" i="1" dirty="0" smtClean="0">
                <a:solidFill>
                  <a:srgbClr val="000000"/>
                </a:solidFill>
              </a:rPr>
              <a:t>(for Business Discovery, Ideation, High-</a:t>
            </a:r>
          </a:p>
          <a:p>
            <a:r>
              <a:rPr lang="en-US" sz="1000" i="1" dirty="0">
                <a:solidFill>
                  <a:srgbClr val="000000"/>
                </a:solidFill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</a:rPr>
              <a:t>    level Opportunity &amp; Needs Identification)</a:t>
            </a:r>
            <a:endParaRPr lang="en-US" sz="1000" i="1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878607" y="39459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Conception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07015" y="4295516"/>
            <a:ext cx="3523291" cy="19082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Ins="0" rtlCol="0" anchor="ctr" anchorCtr="0">
            <a:spAutoFit/>
          </a:bodyPr>
          <a:lstStyle/>
          <a:p>
            <a:pPr marL="228600" indent="-2286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Pragmatic, Practical Scalability</a:t>
            </a:r>
          </a:p>
          <a:p>
            <a:pPr marL="228600" indent="-2286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The Right Skills for each Task</a:t>
            </a:r>
          </a:p>
          <a:p>
            <a:pPr marL="228600" indent="-2286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Enabling the people who have the best access to Business Leaders</a:t>
            </a:r>
          </a:p>
          <a:p>
            <a:pPr marL="228600" indent="-2286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Built-in Connection to the “back-end” Business Architecture work</a:t>
            </a:r>
          </a:p>
          <a:p>
            <a:pPr marL="228600" indent="-2286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 smtClean="0">
                <a:solidFill>
                  <a:srgbClr val="000000"/>
                </a:solidFill>
              </a:rPr>
              <a:t>Promulgation of “Capabilities” approach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896035" y="299552"/>
            <a:ext cx="4593127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The Scaling Challenging:  </a:t>
            </a:r>
            <a:r>
              <a:rPr lang="en-GB" altLang="en-US" sz="1814" b="1" dirty="0" smtClean="0">
                <a:solidFill>
                  <a:srgbClr val="FFFF99"/>
                </a:solidFill>
              </a:rPr>
              <a:t>Applying Biz Arch across the Planning Cycle</a:t>
            </a:r>
            <a:endParaRPr lang="en-GB" altLang="en-US" sz="1814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6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5" name="Rectangle 2"/>
          <p:cNvSpPr>
            <a:spLocks noChangeArrowheads="1"/>
          </p:cNvSpPr>
          <p:nvPr/>
        </p:nvSpPr>
        <p:spPr bwMode="auto">
          <a:xfrm>
            <a:off x="1523521" y="-106792"/>
            <a:ext cx="235712" cy="21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131832" bIns="0" anchor="ctr">
            <a:spAutoFit/>
          </a:bodyPr>
          <a:lstStyle>
            <a:lvl1pPr defTabSz="449263">
              <a:lnSpc>
                <a:spcPct val="8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49263">
              <a:lnSpc>
                <a:spcPct val="8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49263">
              <a:lnSpc>
                <a:spcPct val="8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49263">
              <a:lnSpc>
                <a:spcPct val="8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49263">
              <a:lnSpc>
                <a:spcPct val="8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Char char="•"/>
            </a:pPr>
            <a:endParaRPr lang="en-US" altLang="en-US" sz="154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54816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262" y="1"/>
            <a:ext cx="4090737" cy="271585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164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12" y="1649635"/>
            <a:ext cx="1514475" cy="30289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31" y="1661759"/>
            <a:ext cx="1432410" cy="3028950"/>
          </a:xfrm>
          <a:prstGeom prst="rect">
            <a:avLst/>
          </a:prstGeom>
        </p:spPr>
      </p:pic>
      <p:sp>
        <p:nvSpPr>
          <p:cNvPr id="36" name="Curved Up Arrow 35"/>
          <p:cNvSpPr/>
          <p:nvPr/>
        </p:nvSpPr>
        <p:spPr bwMode="auto">
          <a:xfrm>
            <a:off x="3112695" y="3708400"/>
            <a:ext cx="2552131" cy="685374"/>
          </a:xfrm>
          <a:prstGeom prst="curved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7" name="Curved Up Arrow 36"/>
          <p:cNvSpPr/>
          <p:nvPr/>
        </p:nvSpPr>
        <p:spPr bwMode="auto">
          <a:xfrm rot="10800000">
            <a:off x="3038327" y="1962392"/>
            <a:ext cx="2552131" cy="685374"/>
          </a:xfrm>
          <a:prstGeom prst="curved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8617819" y="964497"/>
            <a:ext cx="13721" cy="3901999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6136047" y="912146"/>
            <a:ext cx="200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BA75"/>
                </a:solidFill>
              </a:rPr>
              <a:t>“Front Office”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36047" y="2328539"/>
            <a:ext cx="1614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In-House Strategic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Consultant</a:t>
            </a:r>
          </a:p>
        </p:txBody>
      </p:sp>
      <p:sp>
        <p:nvSpPr>
          <p:cNvPr id="44" name="Cloud Callout 43"/>
          <p:cNvSpPr/>
          <p:nvPr/>
        </p:nvSpPr>
        <p:spPr bwMode="auto">
          <a:xfrm>
            <a:off x="3252033" y="2294833"/>
            <a:ext cx="2102258" cy="1840223"/>
          </a:xfrm>
          <a:prstGeom prst="cloudCallout">
            <a:avLst>
              <a:gd name="adj1" fmla="val -6334"/>
              <a:gd name="adj2" fmla="val -2164"/>
            </a:avLst>
          </a:prstGeom>
          <a:solidFill>
            <a:srgbClr val="25C6FF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05794" y="2440506"/>
            <a:ext cx="874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Goals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92208" y="2513048"/>
            <a:ext cx="1437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Strategies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363339" y="2843058"/>
            <a:ext cx="874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Risks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02620" y="2702182"/>
            <a:ext cx="874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Drivers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09082" y="3007001"/>
            <a:ext cx="1495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Pain Points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750486" y="3160080"/>
            <a:ext cx="208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Root Causes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19124" y="3709210"/>
            <a:ext cx="874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Needs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50561" y="3419607"/>
            <a:ext cx="1673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Opportunities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957166" y="3473903"/>
            <a:ext cx="1673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Ideas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55687" y="4471597"/>
            <a:ext cx="9107513" cy="2347682"/>
            <a:chOff x="1255687" y="4471597"/>
            <a:chExt cx="9107513" cy="2347682"/>
          </a:xfrm>
        </p:grpSpPr>
        <p:grpSp>
          <p:nvGrpSpPr>
            <p:cNvPr id="27" name="Group 26"/>
            <p:cNvGrpSpPr/>
            <p:nvPr/>
          </p:nvGrpSpPr>
          <p:grpSpPr>
            <a:xfrm>
              <a:off x="1255687" y="4471597"/>
              <a:ext cx="5148741" cy="2347682"/>
              <a:chOff x="1255687" y="4471597"/>
              <a:chExt cx="5148741" cy="2347682"/>
            </a:xfrm>
          </p:grpSpPr>
          <p:sp>
            <p:nvSpPr>
              <p:cNvPr id="30" name="Rounded Rectangular Callout 29"/>
              <p:cNvSpPr/>
              <p:nvPr/>
            </p:nvSpPr>
            <p:spPr bwMode="auto">
              <a:xfrm>
                <a:off x="1255687" y="4471597"/>
                <a:ext cx="846211" cy="2347682"/>
              </a:xfrm>
              <a:prstGeom prst="wedgeRoundRectCallout">
                <a:avLst>
                  <a:gd name="adj1" fmla="val 15247"/>
                  <a:gd name="adj2" fmla="val -10529"/>
                  <a:gd name="adj3" fmla="val 16667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extLst/>
            </p:spPr>
            <p:txBody>
              <a:bodyPr vert="vert270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9688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ct val="60000"/>
                  </a:spcAft>
                  <a:buClr>
                    <a:srgbClr val="CCCCFF"/>
                  </a:buClr>
                  <a:buSzPct val="95000"/>
                </a:pPr>
                <a:r>
                  <a:rPr lang="en-US" sz="1600" b="1" dirty="0">
                    <a:solidFill>
                      <a:srgbClr val="0000CC"/>
                    </a:solidFill>
                    <a:sym typeface="Verdana" pitchFamily="34" charset="0"/>
                  </a:rPr>
                  <a:t> </a:t>
                </a:r>
                <a:r>
                  <a:rPr lang="en-US" sz="1600" b="1" dirty="0" smtClean="0">
                    <a:solidFill>
                      <a:srgbClr val="0000CC"/>
                    </a:solidFill>
                    <a:sym typeface="Verdana" pitchFamily="34" charset="0"/>
                  </a:rPr>
                  <a:t>          Solutions</a:t>
                </a:r>
                <a:endParaRPr lang="en-US" sz="1600" b="1" dirty="0">
                  <a:solidFill>
                    <a:srgbClr val="0000CC"/>
                  </a:solidFill>
                  <a:sym typeface="Verdana" pitchFamily="34" charset="0"/>
                </a:endParaRPr>
              </a:p>
            </p:txBody>
          </p:sp>
          <p:sp>
            <p:nvSpPr>
              <p:cNvPr id="31" name="Rounded Rectangular Callout 30"/>
              <p:cNvSpPr/>
              <p:nvPr/>
            </p:nvSpPr>
            <p:spPr bwMode="auto">
              <a:xfrm>
                <a:off x="1500341" y="4477643"/>
                <a:ext cx="4904087" cy="2341635"/>
              </a:xfrm>
              <a:prstGeom prst="wedgeRoundRectCallout">
                <a:avLst>
                  <a:gd name="adj1" fmla="val 57795"/>
                  <a:gd name="adj2" fmla="val -54493"/>
                  <a:gd name="adj3" fmla="val 16667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9688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ts val="600"/>
                  </a:spcAft>
                  <a:buClr>
                    <a:srgbClr val="CCCCFF"/>
                  </a:buClr>
                  <a:buSzPct val="95000"/>
                </a:pPr>
                <a:r>
                  <a:rPr lang="en-US" sz="1400" dirty="0">
                    <a:solidFill>
                      <a:srgbClr val="000000"/>
                    </a:solidFill>
                    <a:sym typeface="Verdana" pitchFamily="34" charset="0"/>
                  </a:rPr>
                  <a:t>* Menu of Service Offerings and Delivery Tools &amp; Methods</a:t>
                </a:r>
              </a:p>
              <a:p>
                <a:pPr marL="39688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ts val="600"/>
                  </a:spcAft>
                  <a:buClr>
                    <a:srgbClr val="CCCCFF"/>
                  </a:buClr>
                  <a:buSzPct val="95000"/>
                </a:pPr>
                <a:r>
                  <a:rPr lang="en-US" sz="1400" dirty="0">
                    <a:solidFill>
                      <a:srgbClr val="000000"/>
                    </a:solidFill>
                    <a:sym typeface="Verdana" pitchFamily="34" charset="0"/>
                  </a:rPr>
                  <a:t>* Stakeholder “Insights/Answers” Tool &amp; Content</a:t>
                </a:r>
              </a:p>
              <a:p>
                <a:pPr marL="39688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ts val="600"/>
                  </a:spcAft>
                  <a:buClr>
                    <a:srgbClr val="CCCCFF"/>
                  </a:buClr>
                  <a:buSzPct val="95000"/>
                </a:pPr>
                <a:r>
                  <a:rPr lang="en-US" sz="1400" dirty="0">
                    <a:solidFill>
                      <a:srgbClr val="000000"/>
                    </a:solidFill>
                    <a:sym typeface="Verdana" pitchFamily="34" charset="0"/>
                  </a:rPr>
                  <a:t>* Discovery Meeting Prep/Questionnaire Tool</a:t>
                </a:r>
              </a:p>
              <a:p>
                <a:pPr marL="39688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ts val="600"/>
                  </a:spcAft>
                  <a:buClr>
                    <a:srgbClr val="CCCCFF"/>
                  </a:buClr>
                  <a:buSzPct val="95000"/>
                </a:pPr>
                <a:r>
                  <a:rPr lang="en-US" sz="1400" dirty="0">
                    <a:solidFill>
                      <a:srgbClr val="000000"/>
                    </a:solidFill>
                    <a:sym typeface="Verdana" pitchFamily="34" charset="0"/>
                  </a:rPr>
                  <a:t>* Enablement Kit for Business Stakeholder Workshops</a:t>
                </a:r>
              </a:p>
              <a:p>
                <a:pPr marL="39688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ts val="600"/>
                  </a:spcAft>
                  <a:buClr>
                    <a:srgbClr val="CCCCFF"/>
                  </a:buClr>
                  <a:buSzPct val="95000"/>
                </a:pPr>
                <a:r>
                  <a:rPr lang="en-US" sz="1400" dirty="0">
                    <a:solidFill>
                      <a:srgbClr val="000000"/>
                    </a:solidFill>
                    <a:sym typeface="Verdana" pitchFamily="34" charset="0"/>
                  </a:rPr>
                  <a:t>* Capability Ideation Workshop Methodology &amp; Tool</a:t>
                </a:r>
              </a:p>
              <a:p>
                <a:pPr marL="39688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ts val="600"/>
                  </a:spcAft>
                  <a:buClr>
                    <a:srgbClr val="CCCCFF"/>
                  </a:buClr>
                  <a:buSzPct val="95000"/>
                </a:pPr>
                <a:r>
                  <a:rPr lang="en-US" sz="1400" dirty="0">
                    <a:solidFill>
                      <a:srgbClr val="000000"/>
                    </a:solidFill>
                    <a:sym typeface="Verdana" pitchFamily="34" charset="0"/>
                  </a:rPr>
                  <a:t>* Stakeholder Engagement Planning Tool</a:t>
                </a:r>
              </a:p>
              <a:p>
                <a:pPr marL="39688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ts val="600"/>
                  </a:spcAft>
                  <a:buClr>
                    <a:srgbClr val="CCCCFF"/>
                  </a:buClr>
                  <a:buSzPct val="95000"/>
                </a:pPr>
                <a:r>
                  <a:rPr lang="en-US" sz="1400" dirty="0">
                    <a:solidFill>
                      <a:srgbClr val="000000"/>
                    </a:solidFill>
                    <a:sym typeface="Verdana" pitchFamily="34" charset="0"/>
                  </a:rPr>
                  <a:t>* Management Consulting Skills:  Training &amp; Coaching</a:t>
                </a:r>
              </a:p>
            </p:txBody>
          </p:sp>
        </p:grpSp>
        <p:sp>
          <p:nvSpPr>
            <p:cNvPr id="28" name="Right Arrow 27"/>
            <p:cNvSpPr/>
            <p:nvPr/>
          </p:nvSpPr>
          <p:spPr bwMode="auto">
            <a:xfrm>
              <a:off x="6649082" y="5414900"/>
              <a:ext cx="1065405" cy="847165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819286" y="5027250"/>
              <a:ext cx="2543914" cy="1489664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290513" indent="-236538" fontAlgn="base" hangingPunct="0">
                <a:lnSpc>
                  <a:spcPct val="90000"/>
                </a:lnSpc>
                <a:spcAft>
                  <a:spcPts val="900"/>
                </a:spcAft>
                <a:buClr>
                  <a:srgbClr val="FFFFFF">
                    <a:lumMod val="85000"/>
                  </a:srgbClr>
                </a:buClr>
                <a:buSzPct val="100000"/>
                <a:buFont typeface="Wingdings 3" panose="05040102010807070707" pitchFamily="18" charset="2"/>
                <a:buChar char="Ç"/>
              </a:pPr>
              <a:r>
                <a:rPr lang="en-US" sz="1400" dirty="0">
                  <a:solidFill>
                    <a:srgbClr val="FFFFFF"/>
                  </a:solidFill>
                  <a:sym typeface="Verdana" pitchFamily="34" charset="0"/>
                </a:rPr>
                <a:t>Consistency</a:t>
              </a:r>
            </a:p>
            <a:p>
              <a:pPr marL="290513" indent="-236538" fontAlgn="base" hangingPunct="0">
                <a:lnSpc>
                  <a:spcPct val="90000"/>
                </a:lnSpc>
                <a:spcAft>
                  <a:spcPts val="900"/>
                </a:spcAft>
                <a:buClr>
                  <a:srgbClr val="FFFFFF">
                    <a:lumMod val="85000"/>
                  </a:srgbClr>
                </a:buClr>
                <a:buSzPct val="100000"/>
                <a:buFont typeface="Wingdings 3" panose="05040102010807070707" pitchFamily="18" charset="2"/>
                <a:buChar char="Ç"/>
              </a:pPr>
              <a:r>
                <a:rPr lang="en-US" sz="1400" dirty="0">
                  <a:solidFill>
                    <a:srgbClr val="FFFFFF"/>
                  </a:solidFill>
                  <a:sym typeface="Verdana" pitchFamily="34" charset="0"/>
                </a:rPr>
                <a:t>Standard of Excellence</a:t>
              </a:r>
            </a:p>
            <a:p>
              <a:pPr marL="290513" indent="-236538" fontAlgn="base" hangingPunct="0">
                <a:lnSpc>
                  <a:spcPct val="90000"/>
                </a:lnSpc>
                <a:spcAft>
                  <a:spcPts val="900"/>
                </a:spcAft>
                <a:buClr>
                  <a:srgbClr val="FFFFFF">
                    <a:lumMod val="85000"/>
                  </a:srgbClr>
                </a:buClr>
                <a:buSzPct val="100000"/>
                <a:buFont typeface="Wingdings 3" panose="05040102010807070707" pitchFamily="18" charset="2"/>
                <a:buChar char="Ç"/>
              </a:pPr>
              <a:r>
                <a:rPr lang="en-US" sz="1400" dirty="0">
                  <a:solidFill>
                    <a:srgbClr val="FFFFFF"/>
                  </a:solidFill>
                  <a:sym typeface="Verdana" pitchFamily="34" charset="0"/>
                </a:rPr>
                <a:t>The default “Go-To” Experts</a:t>
              </a:r>
            </a:p>
            <a:p>
              <a:pPr marL="290513" indent="-236538" fontAlgn="base" hangingPunct="0">
                <a:lnSpc>
                  <a:spcPct val="90000"/>
                </a:lnSpc>
                <a:spcAft>
                  <a:spcPts val="900"/>
                </a:spcAft>
                <a:buClr>
                  <a:srgbClr val="FFFFFF">
                    <a:lumMod val="85000"/>
                  </a:srgbClr>
                </a:buClr>
                <a:buSzPct val="100000"/>
                <a:buFont typeface="Wingdings 3" panose="05040102010807070707" pitchFamily="18" charset="2"/>
                <a:buChar char="Ç"/>
              </a:pPr>
              <a:r>
                <a:rPr lang="en-US" sz="1400" dirty="0">
                  <a:solidFill>
                    <a:srgbClr val="FFFFFF"/>
                  </a:solidFill>
                  <a:sym typeface="Verdana" pitchFamily="34" charset="0"/>
                </a:rPr>
                <a:t>Thought-Leader role</a:t>
              </a:r>
            </a:p>
            <a:p>
              <a:pPr marL="290513" indent="-236538" fontAlgn="base" hangingPunct="0">
                <a:lnSpc>
                  <a:spcPct val="90000"/>
                </a:lnSpc>
                <a:spcAft>
                  <a:spcPts val="900"/>
                </a:spcAft>
                <a:buClr>
                  <a:srgbClr val="FFFFFF">
                    <a:lumMod val="85000"/>
                  </a:srgbClr>
                </a:buClr>
                <a:buSzPct val="100000"/>
                <a:buFont typeface="Wingdings 3" panose="05040102010807070707" pitchFamily="18" charset="2"/>
                <a:buChar char="Ç"/>
              </a:pPr>
              <a:r>
                <a:rPr lang="en-US" sz="1400" dirty="0">
                  <a:solidFill>
                    <a:srgbClr val="FFFFFF"/>
                  </a:solidFill>
                  <a:sym typeface="Verdana" pitchFamily="34" charset="0"/>
                </a:rPr>
                <a:t>Brand (personal; team)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708347" y="912146"/>
            <a:ext cx="194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BA75"/>
                </a:solidFill>
              </a:rPr>
              <a:t>“Back Office”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9426261" y="1649636"/>
            <a:ext cx="2161498" cy="30410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7165" y="1917951"/>
            <a:ext cx="2150594" cy="246576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726916" y="1581411"/>
            <a:ext cx="156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Business Architecture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97246" y="2269165"/>
            <a:ext cx="161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Business </a:t>
            </a:r>
            <a:r>
              <a:rPr lang="en-US" b="1" dirty="0" smtClean="0">
                <a:solidFill>
                  <a:srgbClr val="000000"/>
                </a:solidFill>
              </a:rPr>
              <a:t>Stakeholder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1896035" y="299552"/>
            <a:ext cx="4593127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The Scaling Challenging:  </a:t>
            </a:r>
            <a:r>
              <a:rPr lang="en-GB" altLang="en-US" sz="1814" b="1" dirty="0" smtClean="0">
                <a:solidFill>
                  <a:srgbClr val="FFFF99"/>
                </a:solidFill>
              </a:rPr>
              <a:t>Applying Biz Arch across the Planning Cycle</a:t>
            </a:r>
            <a:endParaRPr lang="en-GB" altLang="en-US" sz="1814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7863" y="322730"/>
            <a:ext cx="4588726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Design Thinking pioneer </a:t>
            </a:r>
            <a:r>
              <a:rPr lang="en-US" sz="1600" b="1" u="sng" dirty="0">
                <a:solidFill>
                  <a:srgbClr val="FFFF00"/>
                </a:solidFill>
              </a:rPr>
              <a:t>IDEO</a:t>
            </a:r>
            <a:r>
              <a:rPr lang="en-US" sz="1600" dirty="0">
                <a:solidFill>
                  <a:srgbClr val="000000"/>
                </a:solidFill>
              </a:rPr>
              <a:t>:  </a:t>
            </a:r>
            <a:r>
              <a:rPr lang="en-US" sz="1600" dirty="0" smtClean="0">
                <a:solidFill>
                  <a:srgbClr val="000000"/>
                </a:solidFill>
              </a:rPr>
              <a:t>“The </a:t>
            </a:r>
            <a:r>
              <a:rPr lang="en-US" sz="1600" b="1" dirty="0">
                <a:solidFill>
                  <a:srgbClr val="000000"/>
                </a:solidFill>
              </a:rPr>
              <a:t>sweet spot </a:t>
            </a:r>
            <a:r>
              <a:rPr lang="en-US" sz="1600" dirty="0">
                <a:solidFill>
                  <a:srgbClr val="000000"/>
                </a:solidFill>
              </a:rPr>
              <a:t>for innovation can be found at the overlap between desirability, viability, and feasibility</a:t>
            </a:r>
            <a:r>
              <a:rPr lang="en-US" sz="1600" dirty="0" smtClean="0">
                <a:solidFill>
                  <a:srgbClr val="000000"/>
                </a:solidFill>
              </a:rPr>
              <a:t>.”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97863" y="1153727"/>
            <a:ext cx="4588726" cy="3418764"/>
            <a:chOff x="3998368" y="3439236"/>
            <a:chExt cx="4588726" cy="341876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8530" t="49019" r="45735" b="5469"/>
            <a:stretch/>
          </p:blipFill>
          <p:spPr>
            <a:xfrm>
              <a:off x="4003210" y="3439236"/>
              <a:ext cx="4583884" cy="328228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3998368" y="6721523"/>
              <a:ext cx="4588726" cy="1364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948719" y="4681059"/>
            <a:ext cx="8823491" cy="198208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lIns="64008" rIns="0" anchor="ctr" anchorCtr="0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u="sng" dirty="0" smtClean="0">
                <a:solidFill>
                  <a:srgbClr val="2D2DB9">
                    <a:lumMod val="75000"/>
                  </a:srgbClr>
                </a:solidFill>
              </a:rPr>
              <a:t>Design Thinking</a:t>
            </a:r>
            <a:r>
              <a:rPr lang="en-US" b="1" dirty="0" smtClean="0">
                <a:solidFill>
                  <a:srgbClr val="2D2DB9">
                    <a:lumMod val="75000"/>
                  </a:srgbClr>
                </a:solidFill>
              </a:rPr>
              <a:t>:  Creating Exceptional </a:t>
            </a:r>
            <a:r>
              <a:rPr lang="en-US" b="1" dirty="0">
                <a:solidFill>
                  <a:srgbClr val="2D2DB9">
                    <a:lumMod val="75000"/>
                  </a:srgbClr>
                </a:solidFill>
              </a:rPr>
              <a:t>Experiences</a:t>
            </a:r>
          </a:p>
          <a:p>
            <a:pPr marL="177800" indent="-177800">
              <a:lnSpc>
                <a:spcPct val="8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Awe-inducing</a:t>
            </a:r>
            <a:r>
              <a:rPr lang="en-US" sz="1400" dirty="0" smtClean="0">
                <a:solidFill>
                  <a:srgbClr val="000000"/>
                </a:solidFill>
              </a:rPr>
              <a:t>.  Lasting Memories (e.g., the 1</a:t>
            </a:r>
            <a:r>
              <a:rPr lang="en-US" sz="1400" baseline="30000" dirty="0" smtClean="0">
                <a:solidFill>
                  <a:srgbClr val="000000"/>
                </a:solidFill>
              </a:rPr>
              <a:t>st</a:t>
            </a:r>
            <a:r>
              <a:rPr lang="en-US" sz="1400" dirty="0" smtClean="0">
                <a:solidFill>
                  <a:srgbClr val="000000"/>
                </a:solidFill>
              </a:rPr>
              <a:t> time </a:t>
            </a:r>
            <a:r>
              <a:rPr lang="en-US" sz="1400" dirty="0">
                <a:solidFill>
                  <a:srgbClr val="000000"/>
                </a:solidFill>
              </a:rPr>
              <a:t>you experienced virtual </a:t>
            </a:r>
            <a:r>
              <a:rPr lang="en-US" sz="1400" dirty="0" smtClean="0">
                <a:solidFill>
                  <a:srgbClr val="000000"/>
                </a:solidFill>
              </a:rPr>
              <a:t>reality). </a:t>
            </a:r>
            <a:endParaRPr lang="en-US" sz="1400" dirty="0">
              <a:solidFill>
                <a:srgbClr val="000000"/>
              </a:solidFill>
            </a:endParaRPr>
          </a:p>
          <a:p>
            <a:pPr marL="177800" indent="-177800">
              <a:lnSpc>
                <a:spcPct val="8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Empathy</a:t>
            </a:r>
            <a:r>
              <a:rPr lang="en-US" sz="1400" dirty="0">
                <a:solidFill>
                  <a:srgbClr val="000000"/>
                </a:solidFill>
              </a:rPr>
              <a:t>: </a:t>
            </a:r>
            <a:r>
              <a:rPr lang="en-US" sz="1400" dirty="0" smtClean="0">
                <a:solidFill>
                  <a:srgbClr val="000000"/>
                </a:solidFill>
              </a:rPr>
              <a:t> e.g., a </a:t>
            </a:r>
            <a:r>
              <a:rPr lang="en-US" sz="1400" dirty="0">
                <a:solidFill>
                  <a:srgbClr val="000000"/>
                </a:solidFill>
              </a:rPr>
              <a:t>customer service agent who </a:t>
            </a:r>
            <a:r>
              <a:rPr lang="en-US" sz="1400" dirty="0" smtClean="0">
                <a:solidFill>
                  <a:srgbClr val="000000"/>
                </a:solidFill>
              </a:rPr>
              <a:t>truly </a:t>
            </a:r>
            <a:r>
              <a:rPr lang="en-US" sz="1400" dirty="0">
                <a:solidFill>
                  <a:srgbClr val="000000"/>
                </a:solidFill>
              </a:rPr>
              <a:t>cares. </a:t>
            </a:r>
          </a:p>
          <a:p>
            <a:pPr marL="177800" indent="-177800">
              <a:lnSpc>
                <a:spcPct val="8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Frictionless</a:t>
            </a:r>
            <a:r>
              <a:rPr lang="en-US" sz="1400" dirty="0">
                <a:solidFill>
                  <a:srgbClr val="000000"/>
                </a:solidFill>
              </a:rPr>
              <a:t>:  </a:t>
            </a:r>
            <a:r>
              <a:rPr lang="en-US" sz="1400" dirty="0" smtClean="0">
                <a:solidFill>
                  <a:srgbClr val="000000"/>
                </a:solidFill>
              </a:rPr>
              <a:t>Streamlining </a:t>
            </a:r>
            <a:r>
              <a:rPr lang="en-US" sz="1400" dirty="0">
                <a:solidFill>
                  <a:srgbClr val="000000"/>
                </a:solidFill>
              </a:rPr>
              <a:t>a normally complex process; e.g. </a:t>
            </a:r>
            <a:r>
              <a:rPr lang="en-US" sz="1400" dirty="0" smtClean="0">
                <a:solidFill>
                  <a:srgbClr val="000000"/>
                </a:solidFill>
              </a:rPr>
              <a:t>TSA </a:t>
            </a:r>
            <a:r>
              <a:rPr lang="en-US" sz="1400" dirty="0">
                <a:solidFill>
                  <a:srgbClr val="000000"/>
                </a:solidFill>
              </a:rPr>
              <a:t>Pre✓</a:t>
            </a:r>
            <a:r>
              <a:rPr lang="en-US" sz="1400" dirty="0" smtClean="0">
                <a:solidFill>
                  <a:srgbClr val="000000"/>
                </a:solidFill>
              </a:rPr>
              <a:t>® </a:t>
            </a:r>
            <a:endParaRPr lang="en-US" sz="1400" dirty="0">
              <a:solidFill>
                <a:srgbClr val="000000"/>
              </a:solidFill>
            </a:endParaRPr>
          </a:p>
          <a:p>
            <a:pPr marL="177800" indent="-177800">
              <a:lnSpc>
                <a:spcPct val="8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</a:rPr>
              <a:t>Red-Carpet </a:t>
            </a:r>
            <a:r>
              <a:rPr lang="en-US" sz="1400" b="1" dirty="0">
                <a:solidFill>
                  <a:srgbClr val="000000"/>
                </a:solidFill>
              </a:rPr>
              <a:t>T</a:t>
            </a:r>
            <a:r>
              <a:rPr lang="en-US" sz="1400" b="1" dirty="0" smtClean="0">
                <a:solidFill>
                  <a:srgbClr val="000000"/>
                </a:solidFill>
              </a:rPr>
              <a:t>reatment</a:t>
            </a:r>
            <a:r>
              <a:rPr lang="en-US" sz="1400" dirty="0">
                <a:solidFill>
                  <a:srgbClr val="000000"/>
                </a:solidFill>
              </a:rPr>
              <a:t>: </a:t>
            </a:r>
            <a:r>
              <a:rPr lang="en-US" sz="1400" dirty="0" smtClean="0">
                <a:solidFill>
                  <a:srgbClr val="000000"/>
                </a:solidFill>
              </a:rPr>
              <a:t> Being </a:t>
            </a:r>
            <a:r>
              <a:rPr lang="en-US" sz="1400" dirty="0">
                <a:solidFill>
                  <a:srgbClr val="000000"/>
                </a:solidFill>
              </a:rPr>
              <a:t>treated </a:t>
            </a:r>
            <a:r>
              <a:rPr lang="en-US" sz="1400" dirty="0" smtClean="0">
                <a:solidFill>
                  <a:srgbClr val="000000"/>
                </a:solidFill>
              </a:rPr>
              <a:t>so as to feel </a:t>
            </a:r>
            <a:r>
              <a:rPr lang="en-US" sz="1400" dirty="0">
                <a:solidFill>
                  <a:srgbClr val="000000"/>
                </a:solidFill>
              </a:rPr>
              <a:t>special &amp;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important; e.g. being picked up by a limousine</a:t>
            </a:r>
            <a:r>
              <a:rPr lang="en-US" sz="1400" dirty="0" smtClean="0">
                <a:solidFill>
                  <a:srgbClr val="000000"/>
                </a:solidFill>
              </a:rPr>
              <a:t>.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730"/>
            <a:ext cx="2229971" cy="18679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89118" y="1518764"/>
            <a:ext cx="3402882" cy="2552211"/>
            <a:chOff x="227422" y="3634353"/>
            <a:chExt cx="4849545" cy="32236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5000" t="42931" r="41628" b="23987"/>
            <a:stretch/>
          </p:blipFill>
          <p:spPr>
            <a:xfrm>
              <a:off x="227422" y="4063036"/>
              <a:ext cx="4849545" cy="279496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15000" t="25322" r="41558" b="69494"/>
            <a:stretch/>
          </p:blipFill>
          <p:spPr>
            <a:xfrm>
              <a:off x="227422" y="3634353"/>
              <a:ext cx="4849545" cy="428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5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56" t="24890" r="9007" b="15669"/>
          <a:stretch/>
        </p:blipFill>
        <p:spPr>
          <a:xfrm>
            <a:off x="1090798" y="2487706"/>
            <a:ext cx="10367683" cy="42453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57833" y="2487706"/>
            <a:ext cx="6264036" cy="246221"/>
          </a:xfrm>
          <a:prstGeom prst="rect">
            <a:avLst/>
          </a:prstGeom>
          <a:solidFill>
            <a:srgbClr val="00B0F0"/>
          </a:solidFill>
        </p:spPr>
        <p:txBody>
          <a:bodyPr wrap="square" lIns="54864" tIns="0" rIns="0" bIns="0" rtlCol="0" anchor="ctr" anchorCtr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 Thinking:  5 Interrelated &amp; Iterative Activities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730"/>
            <a:ext cx="2229971" cy="18679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1459" y="322730"/>
            <a:ext cx="794721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Design Thinking:   </a:t>
            </a:r>
            <a:r>
              <a:rPr lang="en-US" sz="1900" b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Integrative Process &amp; Mindset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067954" y="3227296"/>
            <a:ext cx="7065559" cy="3613835"/>
            <a:chOff x="5067954" y="3227296"/>
            <a:chExt cx="7065559" cy="3613835"/>
          </a:xfrm>
        </p:grpSpPr>
        <p:sp>
          <p:nvSpPr>
            <p:cNvPr id="2" name="Oval 1"/>
            <p:cNvSpPr/>
            <p:nvPr/>
          </p:nvSpPr>
          <p:spPr bwMode="auto">
            <a:xfrm>
              <a:off x="5067954" y="3227296"/>
              <a:ext cx="6161133" cy="315333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44961" y="6213553"/>
              <a:ext cx="1733708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The  Agile “Connection”</a:t>
              </a:r>
            </a:p>
          </p:txBody>
        </p:sp>
        <p:sp>
          <p:nvSpPr>
            <p:cNvPr id="13" name="Rounded Rectangular Callout 12"/>
            <p:cNvSpPr/>
            <p:nvPr/>
          </p:nvSpPr>
          <p:spPr bwMode="auto">
            <a:xfrm>
              <a:off x="10904473" y="6011850"/>
              <a:ext cx="1229040" cy="829281"/>
            </a:xfrm>
            <a:prstGeom prst="wedgeRoundRectCallout">
              <a:avLst>
                <a:gd name="adj1" fmla="val -71303"/>
                <a:gd name="adj2" fmla="val -5244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accent3">
                  <a:lumMod val="65000"/>
                </a:schemeClr>
              </a:solidFill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211137" indent="-171450" fontAlgn="base" hangingPunct="0">
                <a:lnSpc>
                  <a:spcPct val="90000"/>
                </a:lnSpc>
                <a:spcBef>
                  <a:spcPts val="2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sym typeface="Verdana" pitchFamily="34" charset="0"/>
                </a:rPr>
                <a:t>Fast</a:t>
              </a:r>
            </a:p>
            <a:p>
              <a:pPr marL="211137" indent="-171450" fontAlgn="base" hangingPunct="0">
                <a:lnSpc>
                  <a:spcPct val="90000"/>
                </a:lnSpc>
                <a:spcBef>
                  <a:spcPts val="2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sym typeface="Verdana" pitchFamily="34" charset="0"/>
                </a:rPr>
                <a:t>Flexible</a:t>
              </a:r>
            </a:p>
            <a:p>
              <a:pPr marL="211137" indent="-171450" fontAlgn="base" hangingPunct="0">
                <a:lnSpc>
                  <a:spcPct val="90000"/>
                </a:lnSpc>
                <a:spcBef>
                  <a:spcPts val="2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sym typeface="Verdana" pitchFamily="34" charset="0"/>
                </a:rPr>
                <a:t>Iterative</a:t>
              </a:r>
            </a:p>
            <a:p>
              <a:pPr marL="211137" indent="-171450" fontAlgn="base" hangingPunct="0">
                <a:lnSpc>
                  <a:spcPct val="90000"/>
                </a:lnSpc>
                <a:spcBef>
                  <a:spcPts val="200"/>
                </a:spcBef>
                <a:buSzPct val="100000"/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sym typeface="Verdana" pitchFamily="34" charset="0"/>
                </a:rPr>
                <a:t>Empathetic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9520163" y="6062655"/>
              <a:ext cx="403412" cy="22961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diamond" w="med" len="med"/>
              <a:tailEnd type="diamond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/>
          <p:cNvGrpSpPr/>
          <p:nvPr/>
        </p:nvGrpSpPr>
        <p:grpSpPr>
          <a:xfrm>
            <a:off x="5511605" y="4803963"/>
            <a:ext cx="1770622" cy="1852502"/>
            <a:chOff x="5511605" y="4803963"/>
            <a:chExt cx="1770622" cy="1852502"/>
          </a:xfrm>
        </p:grpSpPr>
        <p:sp>
          <p:nvSpPr>
            <p:cNvPr id="18" name="TextBox 17"/>
            <p:cNvSpPr txBox="1"/>
            <p:nvPr/>
          </p:nvSpPr>
          <p:spPr>
            <a:xfrm>
              <a:off x="5511605" y="6379466"/>
              <a:ext cx="1770622" cy="276999"/>
            </a:xfrm>
            <a:prstGeom prst="rect">
              <a:avLst/>
            </a:prstGeom>
            <a:solidFill>
              <a:srgbClr val="EE9D00"/>
            </a:solidFill>
          </p:spPr>
          <p:txBody>
            <a:bodyPr wrap="square" rtlCol="0">
              <a:spAutoFit/>
            </a:bodyPr>
            <a:lstStyle/>
            <a:p>
              <a:pPr marL="109538" indent="-109538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</a:rPr>
                <a:t>Business </a:t>
              </a:r>
              <a:r>
                <a:rPr lang="en-US" sz="1200" dirty="0" smtClean="0">
                  <a:solidFill>
                    <a:srgbClr val="000000"/>
                  </a:solidFill>
                </a:rPr>
                <a:t>Architecture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V="1">
              <a:off x="6396916" y="4803963"/>
              <a:ext cx="812383" cy="1575503"/>
            </a:xfrm>
            <a:prstGeom prst="straightConnector1">
              <a:avLst/>
            </a:prstGeom>
            <a:noFill/>
            <a:ln w="9525" cap="flat" cmpd="sng" algn="ctr">
              <a:solidFill>
                <a:srgbClr val="9933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1" name="Straight Arrow Connector 20"/>
          <p:cNvCxnSpPr>
            <a:stCxn id="18" idx="0"/>
          </p:cNvCxnSpPr>
          <p:nvPr/>
        </p:nvCxnSpPr>
        <p:spPr bwMode="auto">
          <a:xfrm flipH="1" flipV="1">
            <a:off x="3726873" y="4599709"/>
            <a:ext cx="2670043" cy="1779757"/>
          </a:xfrm>
          <a:prstGeom prst="straightConnector1">
            <a:avLst/>
          </a:prstGeom>
          <a:noFill/>
          <a:ln w="9525" cap="flat" cmpd="sng" algn="ctr">
            <a:solidFill>
              <a:srgbClr val="99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2613631" y="1256694"/>
            <a:ext cx="756657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Design Thinking and </a:t>
            </a:r>
            <a:r>
              <a:rPr lang="en-US" u="sng" dirty="0">
                <a:solidFill>
                  <a:srgbClr val="0070C0"/>
                </a:solidFill>
              </a:rPr>
              <a:t>Agile</a:t>
            </a:r>
            <a:r>
              <a:rPr lang="en-US" dirty="0">
                <a:solidFill>
                  <a:srgbClr val="000000"/>
                </a:solidFill>
              </a:rPr>
              <a:t> are naturally connected and can be integrated </a:t>
            </a:r>
            <a:r>
              <a:rPr lang="en-US" dirty="0" smtClean="0">
                <a:solidFill>
                  <a:srgbClr val="000000"/>
                </a:solidFill>
              </a:rPr>
              <a:t>and value-grounded through </a:t>
            </a:r>
            <a:r>
              <a:rPr lang="en-US" dirty="0">
                <a:solidFill>
                  <a:srgbClr val="000000"/>
                </a:solidFill>
              </a:rPr>
              <a:t>an underpinning </a:t>
            </a:r>
            <a:r>
              <a:rPr lang="en-US" u="sng" dirty="0">
                <a:solidFill>
                  <a:srgbClr val="0070C0"/>
                </a:solidFill>
              </a:rPr>
              <a:t>Business Architecture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5148"/>
            <a:ext cx="2453615" cy="104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812758" y="976503"/>
            <a:ext cx="9689431" cy="5694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2917" t="9982" r="12812" b="3481"/>
          <a:stretch/>
        </p:blipFill>
        <p:spPr>
          <a:xfrm>
            <a:off x="1831550" y="989014"/>
            <a:ext cx="8674303" cy="568243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4800600" y="3747346"/>
            <a:ext cx="1191125" cy="10532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Diagonal Stripe 1"/>
          <p:cNvSpPr/>
          <p:nvPr/>
        </p:nvSpPr>
        <p:spPr bwMode="auto">
          <a:xfrm>
            <a:off x="7976937" y="2803299"/>
            <a:ext cx="409073" cy="348975"/>
          </a:xfrm>
          <a:prstGeom prst="diagStrip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375212" y="346391"/>
            <a:ext cx="3039081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The Scaled Agile Imperative:  </a:t>
            </a:r>
            <a:r>
              <a:rPr lang="en-GB" altLang="en-US" sz="1814" b="1" dirty="0" smtClean="0">
                <a:solidFill>
                  <a:srgbClr val="FFFF75"/>
                </a:solidFill>
              </a:rPr>
              <a:t>An Opportunity</a:t>
            </a:r>
            <a:endParaRPr lang="en-GB" altLang="en-US" sz="1814" b="1" dirty="0">
              <a:solidFill>
                <a:srgbClr val="FFFF75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556842" y="1214438"/>
            <a:ext cx="1319212" cy="50006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7465868" y="346391"/>
            <a:ext cx="3974523" cy="37550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3" name="Arc 22"/>
          <p:cNvSpPr/>
          <p:nvPr/>
        </p:nvSpPr>
        <p:spPr bwMode="auto">
          <a:xfrm>
            <a:off x="5141128" y="3350645"/>
            <a:ext cx="2417983" cy="715944"/>
          </a:xfrm>
          <a:prstGeom prst="arc">
            <a:avLst>
              <a:gd name="adj1" fmla="val 11192289"/>
              <a:gd name="adj2" fmla="val 20378117"/>
            </a:avLst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-2415" t="-7500" r="2415" b="7500"/>
          <a:stretch/>
        </p:blipFill>
        <p:spPr>
          <a:xfrm>
            <a:off x="5433465" y="1241190"/>
            <a:ext cx="1562470" cy="1501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375" y="4475868"/>
            <a:ext cx="3373136" cy="1163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0613"/>
          <a:stretch/>
        </p:blipFill>
        <p:spPr>
          <a:xfrm>
            <a:off x="2962290" y="3979833"/>
            <a:ext cx="1214437" cy="204336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3877370" y="2498452"/>
            <a:ext cx="1142301" cy="1024677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226675" y="2674002"/>
            <a:ext cx="164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 opportunity for</a:t>
            </a:r>
            <a:endParaRPr lang="en-US" sz="1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02977" y="5310568"/>
            <a:ext cx="1645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</a:t>
            </a:r>
            <a:endParaRPr lang="en-US" sz="1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>
            <a:off x="5297125" y="5297071"/>
            <a:ext cx="1878676" cy="8013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7606204" y="2730623"/>
            <a:ext cx="1018054" cy="933199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7629428" y="3045868"/>
            <a:ext cx="1645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Produces</a:t>
            </a:r>
            <a:endParaRPr lang="en-US" sz="1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796" y="3085697"/>
            <a:ext cx="2229971" cy="18679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5595" y="3433588"/>
            <a:ext cx="1645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CC99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  <a:endParaRPr lang="en-US" sz="1200" b="1" dirty="0">
              <a:solidFill>
                <a:srgbClr val="00CC99">
                  <a:lumMod val="60000"/>
                  <a:lumOff val="4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92468" y="4096254"/>
            <a:ext cx="1645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CC99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</a:t>
            </a:r>
            <a:endParaRPr lang="en-US" sz="1200" b="1" dirty="0">
              <a:solidFill>
                <a:srgbClr val="00CC99">
                  <a:lumMod val="60000"/>
                  <a:lumOff val="4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Arc 1"/>
          <p:cNvSpPr/>
          <p:nvPr/>
        </p:nvSpPr>
        <p:spPr bwMode="auto">
          <a:xfrm rot="3551502">
            <a:off x="6918755" y="3717055"/>
            <a:ext cx="803817" cy="715944"/>
          </a:xfrm>
          <a:prstGeom prst="arc">
            <a:avLst>
              <a:gd name="adj1" fmla="val 14001162"/>
              <a:gd name="adj2" fmla="val 18386492"/>
            </a:avLst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7090" y="3585744"/>
            <a:ext cx="164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CC99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Ideas </a:t>
            </a:r>
            <a:r>
              <a:rPr lang="en-US" sz="1200" dirty="0" smtClean="0">
                <a:solidFill>
                  <a:srgbClr val="00CC99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(“Ability Statements”)</a:t>
            </a:r>
            <a:endParaRPr lang="en-US" sz="1200" dirty="0">
              <a:solidFill>
                <a:srgbClr val="00CC99">
                  <a:lumMod val="60000"/>
                  <a:lumOff val="4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78836" y="4137314"/>
            <a:ext cx="2796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Delivery / Execution</a:t>
            </a:r>
            <a:endParaRPr lang="en-US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26675" y="3653926"/>
            <a:ext cx="946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Ideas</a:t>
            </a:r>
            <a:endParaRPr lang="en-US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053389" y="346391"/>
            <a:ext cx="4360905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Creating a High Impact, Enterprise-scale Ideation-to-Delivery approach</a:t>
            </a:r>
            <a:endParaRPr lang="en-GB" altLang="en-US" sz="1814" b="1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9403077" y="1600199"/>
            <a:ext cx="2427851" cy="898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fontAlgn="base" hangingPunct="0"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3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How can we be better at developing &amp; exploiting high-value Ideas – in an Agile, Enterprise-scale way?</a:t>
            </a:r>
          </a:p>
        </p:txBody>
      </p:sp>
    </p:spTree>
    <p:extLst>
      <p:ext uri="{BB962C8B-B14F-4D97-AF65-F5344CB8AC3E}">
        <p14:creationId xmlns:p14="http://schemas.microsoft.com/office/powerpoint/2010/main" val="5833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 bwMode="auto">
          <a:xfrm>
            <a:off x="2126093" y="2393830"/>
            <a:ext cx="7673000" cy="3429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endParaRPr lang="en-US" sz="3600" b="1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127129" y="3137059"/>
            <a:ext cx="9867332" cy="1876214"/>
          </a:xfrm>
          <a:prstGeom prst="round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70" y="4626461"/>
            <a:ext cx="1304366" cy="1298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246" y="2201819"/>
            <a:ext cx="1304366" cy="1298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70" y="2201819"/>
            <a:ext cx="1304366" cy="12985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246" y="4626461"/>
            <a:ext cx="1304366" cy="12985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744" y="2201819"/>
            <a:ext cx="1304366" cy="12985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744" y="4626461"/>
            <a:ext cx="1304366" cy="129856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11589" y="2654267"/>
            <a:ext cx="83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26093" y="4925403"/>
            <a:ext cx="1139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Product Mgmt.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78135" y="2542109"/>
            <a:ext cx="180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Strategic Planning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64793" y="4943756"/>
            <a:ext cx="1025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Digital Transf.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55744" y="2490728"/>
            <a:ext cx="1802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</a:rPr>
              <a:t>Performance Improvement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751150" y="5013273"/>
            <a:ext cx="115504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1" dirty="0">
                <a:solidFill>
                  <a:srgbClr val="000000"/>
                </a:solidFill>
              </a:rPr>
              <a:t> BSA /   Agile</a:t>
            </a:r>
          </a:p>
        </p:txBody>
      </p:sp>
      <p:cxnSp>
        <p:nvCxnSpPr>
          <p:cNvPr id="9" name="Elbow Connector 8"/>
          <p:cNvCxnSpPr/>
          <p:nvPr/>
        </p:nvCxnSpPr>
        <p:spPr bwMode="auto">
          <a:xfrm>
            <a:off x="3265096" y="2844548"/>
            <a:ext cx="936481" cy="511071"/>
          </a:xfrm>
          <a:prstGeom prst="bentConnector3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Elbow Connector 30"/>
          <p:cNvCxnSpPr/>
          <p:nvPr/>
        </p:nvCxnSpPr>
        <p:spPr bwMode="auto">
          <a:xfrm>
            <a:off x="6617502" y="2831730"/>
            <a:ext cx="936481" cy="511071"/>
          </a:xfrm>
          <a:prstGeom prst="bentConnector3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Elbow Connector 31"/>
          <p:cNvCxnSpPr/>
          <p:nvPr/>
        </p:nvCxnSpPr>
        <p:spPr bwMode="auto">
          <a:xfrm>
            <a:off x="9857640" y="2805383"/>
            <a:ext cx="936481" cy="511071"/>
          </a:xfrm>
          <a:prstGeom prst="bentConnector3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Elbow Connector 32"/>
          <p:cNvCxnSpPr/>
          <p:nvPr/>
        </p:nvCxnSpPr>
        <p:spPr bwMode="auto">
          <a:xfrm flipV="1">
            <a:off x="3234338" y="4758174"/>
            <a:ext cx="967239" cy="547610"/>
          </a:xfrm>
          <a:prstGeom prst="bentConnector3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Elbow Connector 34"/>
          <p:cNvCxnSpPr/>
          <p:nvPr/>
        </p:nvCxnSpPr>
        <p:spPr bwMode="auto">
          <a:xfrm flipV="1">
            <a:off x="6610114" y="4758174"/>
            <a:ext cx="967239" cy="547610"/>
          </a:xfrm>
          <a:prstGeom prst="bentConnector3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Elbow Connector 35"/>
          <p:cNvCxnSpPr/>
          <p:nvPr/>
        </p:nvCxnSpPr>
        <p:spPr bwMode="auto">
          <a:xfrm flipV="1">
            <a:off x="9911065" y="4761139"/>
            <a:ext cx="967239" cy="547610"/>
          </a:xfrm>
          <a:prstGeom prst="bentConnector3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 bwMode="auto">
          <a:xfrm>
            <a:off x="3721975" y="5339968"/>
            <a:ext cx="1132762" cy="4910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Design Thinking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7178250" y="2429552"/>
            <a:ext cx="1132762" cy="4910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Design Thinking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7178250" y="5339968"/>
            <a:ext cx="1132762" cy="4910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Design Thinking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46085" y="3613709"/>
            <a:ext cx="10945915" cy="904829"/>
            <a:chOff x="1246085" y="3613709"/>
            <a:chExt cx="10945915" cy="9048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6085" y="3613709"/>
              <a:ext cx="1228247" cy="858091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4332" y="3630007"/>
              <a:ext cx="1228247" cy="858091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8841" y="3627851"/>
              <a:ext cx="1228247" cy="858091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7088" y="3644149"/>
              <a:ext cx="1228247" cy="858091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5335" y="3644149"/>
              <a:ext cx="1228247" cy="858091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3582" y="3660447"/>
              <a:ext cx="1228247" cy="8580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4620" y="3655300"/>
              <a:ext cx="1228247" cy="858091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0057" y="3656956"/>
              <a:ext cx="1228247" cy="85809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 bwMode="auto">
            <a:xfrm>
              <a:off x="10932348" y="3756410"/>
              <a:ext cx="1259652" cy="75698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algn="ctr" defTabSz="965669" eaLnBrk="0" hangingPunct="0">
                <a:lnSpc>
                  <a:spcPct val="90000"/>
                </a:lnSpc>
              </a:pPr>
              <a:r>
                <a:rPr lang="en-US" sz="1600" b="1" dirty="0">
                  <a:solidFill>
                    <a:srgbClr val="FFFFFF"/>
                  </a:solidFill>
                  <a:cs typeface="Arial" pitchFamily="34" charset="0"/>
                </a:rPr>
                <a:t>Capability Portfolio &amp; Roadmap</a:t>
              </a:r>
            </a:p>
          </p:txBody>
        </p:sp>
      </p:grpSp>
      <p:sp>
        <p:nvSpPr>
          <p:cNvPr id="65" name="TextBox 64"/>
          <p:cNvSpPr txBox="1"/>
          <p:nvPr/>
        </p:nvSpPr>
        <p:spPr bwMode="auto">
          <a:xfrm>
            <a:off x="3721975" y="2429552"/>
            <a:ext cx="1132762" cy="49101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Design Thinking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3441644" y="3112840"/>
            <a:ext cx="2149122" cy="2688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“Ability Statements”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3426641" y="4756276"/>
            <a:ext cx="2149122" cy="2688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“Ability Statements”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6793549" y="3108618"/>
            <a:ext cx="2149122" cy="2688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“Ability Statements”</a:t>
            </a:r>
          </a:p>
        </p:txBody>
      </p:sp>
      <p:sp>
        <p:nvSpPr>
          <p:cNvPr id="45" name="TextBox 44"/>
          <p:cNvSpPr txBox="1"/>
          <p:nvPr/>
        </p:nvSpPr>
        <p:spPr bwMode="auto">
          <a:xfrm>
            <a:off x="6793549" y="4756276"/>
            <a:ext cx="2149122" cy="2688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“Ability Statements”</a:t>
            </a:r>
          </a:p>
        </p:txBody>
      </p:sp>
      <p:sp>
        <p:nvSpPr>
          <p:cNvPr id="47" name="Pentagon 46"/>
          <p:cNvSpPr/>
          <p:nvPr/>
        </p:nvSpPr>
        <p:spPr bwMode="auto">
          <a:xfrm rot="19857736" flipH="1">
            <a:off x="2995096" y="2383947"/>
            <a:ext cx="373599" cy="213560"/>
          </a:xfrm>
          <a:prstGeom prst="homePlat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0" tIns="0" rIns="9144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05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ZBD</a:t>
            </a:r>
          </a:p>
        </p:txBody>
      </p:sp>
      <p:sp>
        <p:nvSpPr>
          <p:cNvPr id="48" name="Pentagon 47"/>
          <p:cNvSpPr/>
          <p:nvPr/>
        </p:nvSpPr>
        <p:spPr bwMode="auto">
          <a:xfrm rot="19857736" flipH="1">
            <a:off x="6384173" y="2388839"/>
            <a:ext cx="373599" cy="213560"/>
          </a:xfrm>
          <a:prstGeom prst="homePlat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0" tIns="0" rIns="9144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05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ZBD</a:t>
            </a:r>
          </a:p>
        </p:txBody>
      </p:sp>
      <p:sp>
        <p:nvSpPr>
          <p:cNvPr id="49" name="Pentagon 48"/>
          <p:cNvSpPr/>
          <p:nvPr/>
        </p:nvSpPr>
        <p:spPr bwMode="auto">
          <a:xfrm rot="19857736" flipH="1">
            <a:off x="9633463" y="2385053"/>
            <a:ext cx="373599" cy="213560"/>
          </a:xfrm>
          <a:prstGeom prst="homePlat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0" tIns="0" rIns="9144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05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ZBD</a:t>
            </a:r>
          </a:p>
        </p:txBody>
      </p:sp>
      <p:sp>
        <p:nvSpPr>
          <p:cNvPr id="51" name="Pentagon 50"/>
          <p:cNvSpPr/>
          <p:nvPr/>
        </p:nvSpPr>
        <p:spPr bwMode="auto">
          <a:xfrm rot="19857736" flipH="1">
            <a:off x="2995096" y="4807971"/>
            <a:ext cx="373599" cy="213560"/>
          </a:xfrm>
          <a:prstGeom prst="homePlat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0" tIns="0" rIns="9144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05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ZBD</a:t>
            </a:r>
          </a:p>
        </p:txBody>
      </p:sp>
      <p:sp>
        <p:nvSpPr>
          <p:cNvPr id="52" name="Pentagon 51"/>
          <p:cNvSpPr/>
          <p:nvPr/>
        </p:nvSpPr>
        <p:spPr bwMode="auto">
          <a:xfrm rot="19857736" flipH="1">
            <a:off x="6384173" y="4812863"/>
            <a:ext cx="373599" cy="213560"/>
          </a:xfrm>
          <a:prstGeom prst="homePlat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0" tIns="0" rIns="9144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05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ZBD</a:t>
            </a:r>
          </a:p>
        </p:txBody>
      </p:sp>
      <p:sp>
        <p:nvSpPr>
          <p:cNvPr id="53" name="Pentagon 52"/>
          <p:cNvSpPr/>
          <p:nvPr/>
        </p:nvSpPr>
        <p:spPr bwMode="auto">
          <a:xfrm rot="19857736" flipH="1">
            <a:off x="9633463" y="4809077"/>
            <a:ext cx="373599" cy="213560"/>
          </a:xfrm>
          <a:prstGeom prst="homePlate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0" tIns="0" rIns="9144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05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ZBD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85736" y="966450"/>
            <a:ext cx="5696069" cy="5855577"/>
            <a:chOff x="3585736" y="966450"/>
            <a:chExt cx="5696069" cy="5855577"/>
          </a:xfrm>
        </p:grpSpPr>
        <p:sp>
          <p:nvSpPr>
            <p:cNvPr id="2" name="Rectangle 1"/>
            <p:cNvSpPr/>
            <p:nvPr/>
          </p:nvSpPr>
          <p:spPr>
            <a:xfrm>
              <a:off x="3921938" y="6206474"/>
              <a:ext cx="4829212" cy="615553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700" dirty="0">
                  <a:solidFill>
                    <a:srgbClr val="000000"/>
                  </a:solidFill>
                </a:rPr>
                <a:t>i.e., “We need the ABILITY to send event-driven Service alerts to mobile members.”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85736" y="1522082"/>
              <a:ext cx="5696069" cy="338554"/>
            </a:xfrm>
            <a:prstGeom prst="rect">
              <a:avLst/>
            </a:prstGeom>
            <a:solidFill>
              <a:srgbClr val="FFCC66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  <a:buClr>
                  <a:srgbClr val="FF0000"/>
                </a:buClr>
                <a:buSzPct val="125000"/>
              </a:pPr>
              <a:r>
                <a:rPr lang="en-US" sz="1600" b="1" dirty="0">
                  <a:solidFill>
                    <a:srgbClr val="000000"/>
                  </a:solidFill>
                </a:rPr>
                <a:t>  “Ability Statements” map to Capability Requirements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585736" y="966450"/>
              <a:ext cx="5696069" cy="338554"/>
            </a:xfrm>
            <a:prstGeom prst="rect">
              <a:avLst/>
            </a:prstGeom>
            <a:solidFill>
              <a:srgbClr val="FFCC66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  <a:buClr>
                  <a:srgbClr val="FF0000"/>
                </a:buClr>
                <a:buSzPct val="125000"/>
              </a:pPr>
              <a:r>
                <a:rPr lang="en-US" sz="1600" b="1" dirty="0">
                  <a:solidFill>
                    <a:srgbClr val="000000"/>
                  </a:solidFill>
                </a:rPr>
                <a:t>Zero-based Design (ZBD) generates “Ability Statements”</a:t>
              </a:r>
            </a:p>
          </p:txBody>
        </p:sp>
      </p:grp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2649166" y="215550"/>
            <a:ext cx="8273910" cy="517525"/>
          </a:xfrm>
        </p:spPr>
        <p:txBody>
          <a:bodyPr/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Approach for Enterprise Digital Transformation</a:t>
            </a:r>
            <a:endParaRPr lang="en-US" sz="1800" b="1" dirty="0">
              <a:solidFill>
                <a:srgbClr val="FFFF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687927" y="346391"/>
            <a:ext cx="1444432" cy="37550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702859" y="346391"/>
            <a:ext cx="3711435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US" altLang="en-US" sz="1814" b="1" dirty="0" smtClean="0">
                <a:solidFill>
                  <a:srgbClr val="FFFF99"/>
                </a:solidFill>
              </a:rPr>
              <a:t>Ideating </a:t>
            </a:r>
            <a:r>
              <a:rPr lang="en-US" altLang="en-US" sz="1814" b="1" dirty="0">
                <a:solidFill>
                  <a:srgbClr val="FFFF99"/>
                </a:solidFill>
              </a:rPr>
              <a:t>the Best Future:   </a:t>
            </a:r>
            <a:r>
              <a:rPr lang="en-US" altLang="en-US" sz="1814" b="1" dirty="0"/>
              <a:t>Opportunities and </a:t>
            </a:r>
            <a:r>
              <a:rPr lang="en-US" altLang="en-US" sz="1814" b="1" dirty="0" smtClean="0"/>
              <a:t>Challenges</a:t>
            </a:r>
            <a:endParaRPr lang="en-US" altLang="en-US" sz="1814" b="1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140660" y="1527479"/>
            <a:ext cx="4547267" cy="59167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900" b="1" dirty="0" smtClean="0">
                <a:solidFill>
                  <a:srgbClr val="000000"/>
                </a:solidFill>
                <a:sym typeface="Verdana" pitchFamily="34" charset="0"/>
              </a:rPr>
              <a:t>Ideating-the-Future brings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900" b="1" dirty="0" smtClean="0">
                <a:solidFill>
                  <a:srgbClr val="000000"/>
                </a:solidFill>
                <a:sym typeface="Verdana" pitchFamily="34" charset="0"/>
              </a:rPr>
              <a:t>with it a number of </a:t>
            </a:r>
            <a:r>
              <a:rPr lang="en-US" sz="1900" b="1" u="sng" dirty="0" smtClean="0">
                <a:solidFill>
                  <a:srgbClr val="0070C0"/>
                </a:solidFill>
                <a:sym typeface="Verdana" pitchFamily="34" charset="0"/>
              </a:rPr>
              <a:t>Challenges</a:t>
            </a:r>
            <a:r>
              <a:rPr lang="en-US" sz="1900" b="1" dirty="0" smtClean="0">
                <a:solidFill>
                  <a:srgbClr val="0070C0"/>
                </a:solidFill>
                <a:sym typeface="Verdana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0660" y="2241292"/>
            <a:ext cx="4547267" cy="427809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403225" indent="-403225">
              <a:spcAft>
                <a:spcPts val="2400"/>
              </a:spcAft>
              <a:buSzPct val="93000"/>
              <a:buFont typeface="Arial" panose="020B0604020202020204" pitchFamily="34" charset="0"/>
              <a:buChar char="►"/>
            </a:pPr>
            <a:r>
              <a:rPr lang="en-US" sz="1900" dirty="0" smtClean="0">
                <a:solidFill>
                  <a:srgbClr val="FFFFFF"/>
                </a:solidFill>
              </a:rPr>
              <a:t>Project mentality</a:t>
            </a:r>
          </a:p>
          <a:p>
            <a:pPr marL="403225" indent="-403225">
              <a:spcAft>
                <a:spcPts val="2400"/>
              </a:spcAft>
              <a:buSzPct val="93000"/>
              <a:buFont typeface="Arial" panose="020B0604020202020204" pitchFamily="34" charset="0"/>
              <a:buChar char="►"/>
            </a:pPr>
            <a:r>
              <a:rPr lang="en-US" sz="1900" dirty="0" smtClean="0">
                <a:solidFill>
                  <a:srgbClr val="FFFFFF"/>
                </a:solidFill>
              </a:rPr>
              <a:t>Time pressures</a:t>
            </a:r>
          </a:p>
          <a:p>
            <a:pPr marL="403225" indent="-403225">
              <a:spcAft>
                <a:spcPts val="2400"/>
              </a:spcAft>
              <a:buSzPct val="93000"/>
              <a:buFont typeface="Arial" panose="020B0604020202020204" pitchFamily="34" charset="0"/>
              <a:buChar char="►"/>
            </a:pPr>
            <a:r>
              <a:rPr lang="en-US" sz="1900" dirty="0">
                <a:solidFill>
                  <a:srgbClr val="FFFFFF"/>
                </a:solidFill>
              </a:rPr>
              <a:t>Coordination &amp; Alignment </a:t>
            </a:r>
          </a:p>
          <a:p>
            <a:pPr marL="403225" indent="-403225">
              <a:spcAft>
                <a:spcPts val="2400"/>
              </a:spcAft>
              <a:buSzPct val="93000"/>
              <a:buFont typeface="Arial" panose="020B0604020202020204" pitchFamily="34" charset="0"/>
              <a:buChar char="►"/>
            </a:pPr>
            <a:r>
              <a:rPr lang="en-US" sz="1900" dirty="0" smtClean="0">
                <a:solidFill>
                  <a:srgbClr val="FFFFFF"/>
                </a:solidFill>
              </a:rPr>
              <a:t>Rigid mind-sets and habits</a:t>
            </a:r>
          </a:p>
          <a:p>
            <a:pPr marL="403225" indent="-403225">
              <a:spcAft>
                <a:spcPts val="2400"/>
              </a:spcAft>
              <a:buSzPct val="93000"/>
              <a:buFont typeface="Arial" panose="020B0604020202020204" pitchFamily="34" charset="0"/>
              <a:buChar char="►"/>
            </a:pPr>
            <a:r>
              <a:rPr lang="en-US" sz="1900" dirty="0" smtClean="0">
                <a:solidFill>
                  <a:srgbClr val="FFFFFF"/>
                </a:solidFill>
              </a:rPr>
              <a:t>Tying Ideas to Value</a:t>
            </a:r>
          </a:p>
          <a:p>
            <a:pPr marL="403225" indent="-403225">
              <a:spcAft>
                <a:spcPts val="2400"/>
              </a:spcAft>
              <a:buSzPct val="93000"/>
              <a:buFont typeface="Arial" panose="020B0604020202020204" pitchFamily="34" charset="0"/>
              <a:buChar char="►"/>
            </a:pPr>
            <a:r>
              <a:rPr lang="en-US" sz="1900" dirty="0" smtClean="0">
                <a:solidFill>
                  <a:srgbClr val="FFFFFF"/>
                </a:solidFill>
              </a:rPr>
              <a:t>Tying Ideas to Business Architecture</a:t>
            </a:r>
          </a:p>
          <a:p>
            <a:pPr marL="403225" indent="-403225">
              <a:spcAft>
                <a:spcPts val="2400"/>
              </a:spcAft>
              <a:buSzPct val="93000"/>
              <a:buFont typeface="Arial" panose="020B0604020202020204" pitchFamily="34" charset="0"/>
              <a:buChar char="►"/>
            </a:pPr>
            <a:r>
              <a:rPr lang="en-US" sz="1900" dirty="0" smtClean="0">
                <a:solidFill>
                  <a:srgbClr val="FFFFFF"/>
                </a:solidFill>
              </a:rPr>
              <a:t>Building a workable, federated operating model and culture</a:t>
            </a:r>
            <a:endParaRPr lang="en-US" sz="19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8" y="1156510"/>
            <a:ext cx="3411882" cy="206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2559718" y="1521995"/>
            <a:ext cx="7303169" cy="35252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40391" y="2014442"/>
            <a:ext cx="1496305" cy="1394781"/>
            <a:chOff x="10556686" y="2200261"/>
            <a:chExt cx="1076354" cy="945899"/>
          </a:xfrm>
        </p:grpSpPr>
        <p:sp>
          <p:nvSpPr>
            <p:cNvPr id="3" name="Arc 2"/>
            <p:cNvSpPr/>
            <p:nvPr/>
          </p:nvSpPr>
          <p:spPr bwMode="auto">
            <a:xfrm>
              <a:off x="10556689" y="2200263"/>
              <a:ext cx="1076351" cy="945897"/>
            </a:xfrm>
            <a:prstGeom prst="arc">
              <a:avLst>
                <a:gd name="adj1" fmla="val 16200000"/>
                <a:gd name="adj2" fmla="val 21093412"/>
              </a:avLst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4" name="Arc 3"/>
            <p:cNvSpPr/>
            <p:nvPr/>
          </p:nvSpPr>
          <p:spPr bwMode="auto">
            <a:xfrm>
              <a:off x="10556688" y="2200262"/>
              <a:ext cx="1076351" cy="945897"/>
            </a:xfrm>
            <a:prstGeom prst="arc">
              <a:avLst>
                <a:gd name="adj1" fmla="val 21078791"/>
                <a:gd name="adj2" fmla="val 3106171"/>
              </a:avLst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5" name="Arc 4"/>
            <p:cNvSpPr/>
            <p:nvPr/>
          </p:nvSpPr>
          <p:spPr bwMode="auto">
            <a:xfrm>
              <a:off x="10556687" y="2200262"/>
              <a:ext cx="1076351" cy="945897"/>
            </a:xfrm>
            <a:prstGeom prst="arc">
              <a:avLst>
                <a:gd name="adj1" fmla="val 3094292"/>
                <a:gd name="adj2" fmla="val 7680888"/>
              </a:avLst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6" name="Arc 5"/>
            <p:cNvSpPr/>
            <p:nvPr/>
          </p:nvSpPr>
          <p:spPr bwMode="auto">
            <a:xfrm>
              <a:off x="10556687" y="2200261"/>
              <a:ext cx="1076351" cy="945897"/>
            </a:xfrm>
            <a:prstGeom prst="arc">
              <a:avLst>
                <a:gd name="adj1" fmla="val 7662159"/>
                <a:gd name="adj2" fmla="val 11768106"/>
              </a:avLst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7" name="Arc 6"/>
            <p:cNvSpPr/>
            <p:nvPr/>
          </p:nvSpPr>
          <p:spPr bwMode="auto">
            <a:xfrm>
              <a:off x="10556686" y="2200261"/>
              <a:ext cx="1076351" cy="945897"/>
            </a:xfrm>
            <a:prstGeom prst="arc">
              <a:avLst>
                <a:gd name="adj1" fmla="val 11778031"/>
                <a:gd name="adj2" fmla="val 16207712"/>
              </a:avLst>
            </a:prstGeom>
            <a:noFill/>
            <a:ln w="38100" cap="flat" cmpd="sng" algn="ctr">
              <a:solidFill>
                <a:srgbClr val="8439BD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580237" y="2564895"/>
            <a:ext cx="12621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000000"/>
                </a:solidFill>
              </a:rPr>
              <a:t>Investment Management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67883" y="2014445"/>
            <a:ext cx="1496305" cy="1394781"/>
            <a:chOff x="10556686" y="2200261"/>
            <a:chExt cx="1076354" cy="945899"/>
          </a:xfrm>
        </p:grpSpPr>
        <p:sp>
          <p:nvSpPr>
            <p:cNvPr id="10" name="Arc 9"/>
            <p:cNvSpPr/>
            <p:nvPr/>
          </p:nvSpPr>
          <p:spPr bwMode="auto">
            <a:xfrm>
              <a:off x="10556689" y="2200263"/>
              <a:ext cx="1076351" cy="945897"/>
            </a:xfrm>
            <a:prstGeom prst="arc">
              <a:avLst>
                <a:gd name="adj1" fmla="val 16200000"/>
                <a:gd name="adj2" fmla="val 21093412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1" name="Arc 10"/>
            <p:cNvSpPr/>
            <p:nvPr/>
          </p:nvSpPr>
          <p:spPr bwMode="auto">
            <a:xfrm>
              <a:off x="10556688" y="2200262"/>
              <a:ext cx="1076351" cy="945897"/>
            </a:xfrm>
            <a:prstGeom prst="arc">
              <a:avLst>
                <a:gd name="adj1" fmla="val 21078791"/>
                <a:gd name="adj2" fmla="val 310617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10556687" y="2200262"/>
              <a:ext cx="1076351" cy="945897"/>
            </a:xfrm>
            <a:prstGeom prst="arc">
              <a:avLst>
                <a:gd name="adj1" fmla="val 3094292"/>
                <a:gd name="adj2" fmla="val 7680888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>
              <a:off x="10556687" y="2200261"/>
              <a:ext cx="1076351" cy="945897"/>
            </a:xfrm>
            <a:prstGeom prst="arc">
              <a:avLst>
                <a:gd name="adj1" fmla="val 7662159"/>
                <a:gd name="adj2" fmla="val 11768106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4" name="Arc 13"/>
            <p:cNvSpPr/>
            <p:nvPr/>
          </p:nvSpPr>
          <p:spPr bwMode="auto">
            <a:xfrm>
              <a:off x="10556686" y="2200261"/>
              <a:ext cx="1076351" cy="945897"/>
            </a:xfrm>
            <a:prstGeom prst="arc">
              <a:avLst>
                <a:gd name="adj1" fmla="val 11778031"/>
                <a:gd name="adj2" fmla="val 16207712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84968" y="2461578"/>
            <a:ext cx="12621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000000"/>
                </a:solidFill>
              </a:rPr>
              <a:t>Goal &amp; Strategy Development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809423" y="2014442"/>
            <a:ext cx="1496305" cy="1394781"/>
            <a:chOff x="10556686" y="2200261"/>
            <a:chExt cx="1076354" cy="945899"/>
          </a:xfrm>
        </p:grpSpPr>
        <p:sp>
          <p:nvSpPr>
            <p:cNvPr id="17" name="Arc 16"/>
            <p:cNvSpPr/>
            <p:nvPr/>
          </p:nvSpPr>
          <p:spPr bwMode="auto">
            <a:xfrm>
              <a:off x="10556689" y="2200263"/>
              <a:ext cx="1076351" cy="945897"/>
            </a:xfrm>
            <a:prstGeom prst="arc">
              <a:avLst>
                <a:gd name="adj1" fmla="val 16200000"/>
                <a:gd name="adj2" fmla="val 21093412"/>
              </a:avLst>
            </a:prstGeom>
            <a:noFill/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8" name="Arc 17"/>
            <p:cNvSpPr/>
            <p:nvPr/>
          </p:nvSpPr>
          <p:spPr bwMode="auto">
            <a:xfrm>
              <a:off x="10556688" y="2200262"/>
              <a:ext cx="1076351" cy="945897"/>
            </a:xfrm>
            <a:prstGeom prst="arc">
              <a:avLst>
                <a:gd name="adj1" fmla="val 21078791"/>
                <a:gd name="adj2" fmla="val 3106171"/>
              </a:avLst>
            </a:prstGeom>
            <a:noFill/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9" name="Arc 18"/>
            <p:cNvSpPr/>
            <p:nvPr/>
          </p:nvSpPr>
          <p:spPr bwMode="auto">
            <a:xfrm>
              <a:off x="10556687" y="2200262"/>
              <a:ext cx="1076351" cy="945897"/>
            </a:xfrm>
            <a:prstGeom prst="arc">
              <a:avLst>
                <a:gd name="adj1" fmla="val 3094292"/>
                <a:gd name="adj2" fmla="val 7680888"/>
              </a:avLst>
            </a:prstGeom>
            <a:noFill/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0" name="Arc 19"/>
            <p:cNvSpPr/>
            <p:nvPr/>
          </p:nvSpPr>
          <p:spPr bwMode="auto">
            <a:xfrm>
              <a:off x="10556687" y="2200261"/>
              <a:ext cx="1076351" cy="945897"/>
            </a:xfrm>
            <a:prstGeom prst="arc">
              <a:avLst>
                <a:gd name="adj1" fmla="val 7662159"/>
                <a:gd name="adj2" fmla="val 11768106"/>
              </a:avLst>
            </a:prstGeom>
            <a:noFill/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1" name="Arc 20"/>
            <p:cNvSpPr/>
            <p:nvPr/>
          </p:nvSpPr>
          <p:spPr bwMode="auto">
            <a:xfrm>
              <a:off x="10556686" y="2200261"/>
              <a:ext cx="1076351" cy="945897"/>
            </a:xfrm>
            <a:prstGeom prst="arc">
              <a:avLst>
                <a:gd name="adj1" fmla="val 11778031"/>
                <a:gd name="adj2" fmla="val 16207712"/>
              </a:avLst>
            </a:prstGeom>
            <a:noFill/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926508" y="2461575"/>
            <a:ext cx="12621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000000"/>
                </a:solidFill>
              </a:rPr>
              <a:t>Project Delivery Management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58809" y="3446948"/>
            <a:ext cx="1496305" cy="1394781"/>
            <a:chOff x="10556686" y="2200261"/>
            <a:chExt cx="1076354" cy="945899"/>
          </a:xfrm>
        </p:grpSpPr>
        <p:sp>
          <p:nvSpPr>
            <p:cNvPr id="24" name="Arc 23"/>
            <p:cNvSpPr/>
            <p:nvPr/>
          </p:nvSpPr>
          <p:spPr bwMode="auto">
            <a:xfrm>
              <a:off x="10556689" y="2200263"/>
              <a:ext cx="1076351" cy="945897"/>
            </a:xfrm>
            <a:prstGeom prst="arc">
              <a:avLst>
                <a:gd name="adj1" fmla="val 16200000"/>
                <a:gd name="adj2" fmla="val 21093412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5" name="Arc 24"/>
            <p:cNvSpPr/>
            <p:nvPr/>
          </p:nvSpPr>
          <p:spPr bwMode="auto">
            <a:xfrm>
              <a:off x="10556688" y="2200262"/>
              <a:ext cx="1076351" cy="945897"/>
            </a:xfrm>
            <a:prstGeom prst="arc">
              <a:avLst>
                <a:gd name="adj1" fmla="val 21078791"/>
                <a:gd name="adj2" fmla="val 3106171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6" name="Arc 25"/>
            <p:cNvSpPr/>
            <p:nvPr/>
          </p:nvSpPr>
          <p:spPr bwMode="auto">
            <a:xfrm>
              <a:off x="10556687" y="2200262"/>
              <a:ext cx="1076351" cy="945897"/>
            </a:xfrm>
            <a:prstGeom prst="arc">
              <a:avLst>
                <a:gd name="adj1" fmla="val 3094292"/>
                <a:gd name="adj2" fmla="val 7680888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7" name="Arc 26"/>
            <p:cNvSpPr/>
            <p:nvPr/>
          </p:nvSpPr>
          <p:spPr bwMode="auto">
            <a:xfrm>
              <a:off x="10556687" y="2200261"/>
              <a:ext cx="1076351" cy="945897"/>
            </a:xfrm>
            <a:prstGeom prst="arc">
              <a:avLst>
                <a:gd name="adj1" fmla="val 7662159"/>
                <a:gd name="adj2" fmla="val 11768106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8" name="Arc 27"/>
            <p:cNvSpPr/>
            <p:nvPr/>
          </p:nvSpPr>
          <p:spPr bwMode="auto">
            <a:xfrm>
              <a:off x="10556686" y="2200261"/>
              <a:ext cx="1076351" cy="945897"/>
            </a:xfrm>
            <a:prstGeom prst="arc">
              <a:avLst>
                <a:gd name="adj1" fmla="val 11778031"/>
                <a:gd name="adj2" fmla="val 16207712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775894" y="3894081"/>
            <a:ext cx="12621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000000"/>
                </a:solidFill>
              </a:rPr>
              <a:t>Technology Portfolio  Management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3" name="Rounded Rectangular Callout 32"/>
          <p:cNvSpPr/>
          <p:nvPr/>
        </p:nvSpPr>
        <p:spPr bwMode="auto">
          <a:xfrm>
            <a:off x="134321" y="3744284"/>
            <a:ext cx="5867123" cy="3001650"/>
          </a:xfrm>
          <a:prstGeom prst="wedgeRoundRectCallout">
            <a:avLst>
              <a:gd name="adj1" fmla="val 30769"/>
              <a:gd name="adj2" fmla="val -57262"/>
              <a:gd name="adj3" fmla="val 16667"/>
            </a:avLst>
          </a:prstGeom>
          <a:solidFill>
            <a:srgbClr val="5BC1FF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fontAlgn="base" hangingPunct="0">
              <a:spcAft>
                <a:spcPts val="1100"/>
              </a:spcAft>
              <a:buSzPct val="105000"/>
            </a:pPr>
            <a:r>
              <a:rPr lang="en-US" sz="1400" b="1" dirty="0" smtClean="0">
                <a:solidFill>
                  <a:srgbClr val="000000"/>
                </a:solidFill>
                <a:sym typeface="Verdana" pitchFamily="34" charset="0"/>
              </a:rPr>
              <a:t>  Common S2E Issues:</a:t>
            </a:r>
          </a:p>
          <a:p>
            <a:pPr marL="288925" indent="-288925" fontAlgn="base" hangingPunct="0">
              <a:spcAft>
                <a:spcPts val="1100"/>
              </a:spcAft>
              <a:buSzPct val="105000"/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  <a:sym typeface="Verdana" pitchFamily="34" charset="0"/>
              </a:rPr>
              <a:t>Disconnected processes and governance models</a:t>
            </a:r>
          </a:p>
          <a:p>
            <a:pPr marL="288925" indent="-288925" fontAlgn="base" hangingPunct="0">
              <a:spcAft>
                <a:spcPts val="1100"/>
              </a:spcAft>
              <a:buSzPct val="105000"/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  <a:sym typeface="Verdana" pitchFamily="34" charset="0"/>
              </a:rPr>
              <a:t>A multiplicity of planning &amp; management “languages” </a:t>
            </a:r>
            <a:endParaRPr lang="en-US" sz="1400" dirty="0">
              <a:solidFill>
                <a:srgbClr val="000000"/>
              </a:solidFill>
              <a:sym typeface="Verdana" pitchFamily="34" charset="0"/>
            </a:endParaRPr>
          </a:p>
          <a:p>
            <a:pPr marL="288925" indent="-288925" fontAlgn="base" hangingPunct="0">
              <a:spcAft>
                <a:spcPts val="1100"/>
              </a:spcAft>
              <a:buSzPct val="105000"/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  <a:sym typeface="Verdana" pitchFamily="34" charset="0"/>
              </a:rPr>
              <a:t>Disparate, </a:t>
            </a:r>
            <a:r>
              <a:rPr lang="en-US" sz="1400" dirty="0">
                <a:solidFill>
                  <a:srgbClr val="000000"/>
                </a:solidFill>
                <a:sym typeface="Verdana" pitchFamily="34" charset="0"/>
              </a:rPr>
              <a:t>C</a:t>
            </a:r>
            <a:r>
              <a:rPr lang="en-US" sz="1400" dirty="0" smtClean="0">
                <a:solidFill>
                  <a:srgbClr val="000000"/>
                </a:solidFill>
                <a:sym typeface="Verdana" pitchFamily="34" charset="0"/>
              </a:rPr>
              <a:t>onflicting Stakeholder Interests</a:t>
            </a:r>
          </a:p>
          <a:p>
            <a:pPr marL="288925" indent="-288925" fontAlgn="base" hangingPunct="0">
              <a:spcAft>
                <a:spcPts val="1100"/>
              </a:spcAft>
              <a:buSzPct val="105000"/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  <a:sym typeface="Verdana" pitchFamily="34" charset="0"/>
              </a:rPr>
              <a:t>Vague / Opaque connection of Strategic Intent to Project-level Requirements</a:t>
            </a:r>
          </a:p>
          <a:p>
            <a:pPr marL="288925" indent="-288925" fontAlgn="base" hangingPunct="0">
              <a:spcAft>
                <a:spcPts val="1100"/>
              </a:spcAft>
              <a:buSzPct val="105000"/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  <a:sym typeface="Verdana" pitchFamily="34" charset="0"/>
              </a:rPr>
              <a:t>Lack of Trace-ability back to Business Value during project delivery and post-project operational mode</a:t>
            </a:r>
          </a:p>
          <a:p>
            <a:pPr marL="288925" indent="-288925" fontAlgn="base" hangingPunct="0">
              <a:spcAft>
                <a:spcPts val="1100"/>
              </a:spcAft>
              <a:buSzPct val="105000"/>
              <a:buFont typeface="+mj-lt"/>
              <a:buAutoNum type="arabicPeriod"/>
            </a:pPr>
            <a:r>
              <a:rPr lang="en-US" sz="1400" dirty="0" smtClean="0">
                <a:solidFill>
                  <a:srgbClr val="000000"/>
                </a:solidFill>
                <a:sym typeface="Verdana" pitchFamily="34" charset="0"/>
              </a:rPr>
              <a:t>Attractiveness of the Silo-ed Approach to some Senior Leadership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711116" y="375737"/>
            <a:ext cx="3778046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>
                <a:solidFill>
                  <a:srgbClr val="FFFF00"/>
                </a:solidFill>
              </a:rPr>
              <a:t>Challenge:   </a:t>
            </a:r>
            <a:r>
              <a:rPr lang="en-GB" altLang="en-US" sz="1814" b="1" dirty="0" smtClean="0"/>
              <a:t>Alignment, Traceability and Value Assurance</a:t>
            </a:r>
            <a:endParaRPr lang="en-GB" altLang="en-US" sz="1814" b="1" dirty="0"/>
          </a:p>
        </p:txBody>
      </p:sp>
    </p:spTree>
    <p:extLst>
      <p:ext uri="{BB962C8B-B14F-4D97-AF65-F5344CB8AC3E}">
        <p14:creationId xmlns:p14="http://schemas.microsoft.com/office/powerpoint/2010/main" val="10395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7889" y="1257539"/>
            <a:ext cx="10675710" cy="540147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tIns="182880" rIns="0" bIns="182880">
            <a:spAutoFit/>
          </a:bodyPr>
          <a:lstStyle/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Ideating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Delivering the Best Future: 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Opportunities and Challenges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Playbooks: 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Combining Design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Thinking,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Agile &amp; Business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Architecture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Disciplines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Implementing a Product vs. Project-centric Approach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 Thinking Workshop Kit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Scaling Agile:  Vertical and Horizontal Considerations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Embedding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Capabilities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Design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Thinking approaches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into key Functions &amp; Processes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607424" y="346391"/>
            <a:ext cx="80687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Topics</a:t>
            </a:r>
            <a:endParaRPr lang="en-GB" altLang="en-US" sz="1814" b="1" dirty="0"/>
          </a:p>
        </p:txBody>
      </p:sp>
    </p:spTree>
    <p:extLst>
      <p:ext uri="{BB962C8B-B14F-4D97-AF65-F5344CB8AC3E}">
        <p14:creationId xmlns:p14="http://schemas.microsoft.com/office/powerpoint/2010/main" val="23518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2559718" y="1521995"/>
            <a:ext cx="7303169" cy="35252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738812" y="3220857"/>
            <a:ext cx="5065296" cy="55755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FFFFFF"/>
                </a:solidFill>
              </a:rPr>
              <a:t>Capabilities-based Planning</a:t>
            </a:r>
            <a:endParaRPr lang="en-US" sz="1200" b="1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40391" y="2014442"/>
            <a:ext cx="1496305" cy="1394781"/>
            <a:chOff x="10556686" y="2200261"/>
            <a:chExt cx="1076354" cy="945899"/>
          </a:xfrm>
        </p:grpSpPr>
        <p:sp>
          <p:nvSpPr>
            <p:cNvPr id="3" name="Arc 2"/>
            <p:cNvSpPr/>
            <p:nvPr/>
          </p:nvSpPr>
          <p:spPr bwMode="auto">
            <a:xfrm>
              <a:off x="10556689" y="2200263"/>
              <a:ext cx="1076351" cy="945897"/>
            </a:xfrm>
            <a:prstGeom prst="arc">
              <a:avLst>
                <a:gd name="adj1" fmla="val 16200000"/>
                <a:gd name="adj2" fmla="val 21093412"/>
              </a:avLst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4" name="Arc 3"/>
            <p:cNvSpPr/>
            <p:nvPr/>
          </p:nvSpPr>
          <p:spPr bwMode="auto">
            <a:xfrm>
              <a:off x="10556688" y="2200262"/>
              <a:ext cx="1076351" cy="945897"/>
            </a:xfrm>
            <a:prstGeom prst="arc">
              <a:avLst>
                <a:gd name="adj1" fmla="val 21078791"/>
                <a:gd name="adj2" fmla="val 3106171"/>
              </a:avLst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5" name="Arc 4"/>
            <p:cNvSpPr/>
            <p:nvPr/>
          </p:nvSpPr>
          <p:spPr bwMode="auto">
            <a:xfrm>
              <a:off x="10556687" y="2200262"/>
              <a:ext cx="1076351" cy="945897"/>
            </a:xfrm>
            <a:prstGeom prst="arc">
              <a:avLst>
                <a:gd name="adj1" fmla="val 3094292"/>
                <a:gd name="adj2" fmla="val 7680888"/>
              </a:avLst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6" name="Arc 5"/>
            <p:cNvSpPr/>
            <p:nvPr/>
          </p:nvSpPr>
          <p:spPr bwMode="auto">
            <a:xfrm>
              <a:off x="10556687" y="2200261"/>
              <a:ext cx="1076351" cy="945897"/>
            </a:xfrm>
            <a:prstGeom prst="arc">
              <a:avLst>
                <a:gd name="adj1" fmla="val 7662159"/>
                <a:gd name="adj2" fmla="val 11768106"/>
              </a:avLst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7" name="Arc 6"/>
            <p:cNvSpPr/>
            <p:nvPr/>
          </p:nvSpPr>
          <p:spPr bwMode="auto">
            <a:xfrm>
              <a:off x="10556686" y="2200261"/>
              <a:ext cx="1076351" cy="945897"/>
            </a:xfrm>
            <a:prstGeom prst="arc">
              <a:avLst>
                <a:gd name="adj1" fmla="val 11778031"/>
                <a:gd name="adj2" fmla="val 16207712"/>
              </a:avLst>
            </a:prstGeom>
            <a:noFill/>
            <a:ln w="38100" cap="flat" cmpd="sng" algn="ctr">
              <a:solidFill>
                <a:srgbClr val="8439BD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580237" y="2564895"/>
            <a:ext cx="12621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000000"/>
                </a:solidFill>
              </a:rPr>
              <a:t>Investment Management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67883" y="2014445"/>
            <a:ext cx="1496305" cy="1394781"/>
            <a:chOff x="10556686" y="2200261"/>
            <a:chExt cx="1076354" cy="945899"/>
          </a:xfrm>
        </p:grpSpPr>
        <p:sp>
          <p:nvSpPr>
            <p:cNvPr id="10" name="Arc 9"/>
            <p:cNvSpPr/>
            <p:nvPr/>
          </p:nvSpPr>
          <p:spPr bwMode="auto">
            <a:xfrm>
              <a:off x="10556689" y="2200263"/>
              <a:ext cx="1076351" cy="945897"/>
            </a:xfrm>
            <a:prstGeom prst="arc">
              <a:avLst>
                <a:gd name="adj1" fmla="val 16200000"/>
                <a:gd name="adj2" fmla="val 21093412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1" name="Arc 10"/>
            <p:cNvSpPr/>
            <p:nvPr/>
          </p:nvSpPr>
          <p:spPr bwMode="auto">
            <a:xfrm>
              <a:off x="10556688" y="2200262"/>
              <a:ext cx="1076351" cy="945897"/>
            </a:xfrm>
            <a:prstGeom prst="arc">
              <a:avLst>
                <a:gd name="adj1" fmla="val 21078791"/>
                <a:gd name="adj2" fmla="val 3106171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10556687" y="2200262"/>
              <a:ext cx="1076351" cy="945897"/>
            </a:xfrm>
            <a:prstGeom prst="arc">
              <a:avLst>
                <a:gd name="adj1" fmla="val 3094292"/>
                <a:gd name="adj2" fmla="val 7680888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>
              <a:off x="10556687" y="2200261"/>
              <a:ext cx="1076351" cy="945897"/>
            </a:xfrm>
            <a:prstGeom prst="arc">
              <a:avLst>
                <a:gd name="adj1" fmla="val 7662159"/>
                <a:gd name="adj2" fmla="val 11768106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4" name="Arc 13"/>
            <p:cNvSpPr/>
            <p:nvPr/>
          </p:nvSpPr>
          <p:spPr bwMode="auto">
            <a:xfrm>
              <a:off x="10556686" y="2200261"/>
              <a:ext cx="1076351" cy="945897"/>
            </a:xfrm>
            <a:prstGeom prst="arc">
              <a:avLst>
                <a:gd name="adj1" fmla="val 11778031"/>
                <a:gd name="adj2" fmla="val 16207712"/>
              </a:avLst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84968" y="2461578"/>
            <a:ext cx="12621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000000"/>
                </a:solidFill>
              </a:rPr>
              <a:t>Goal &amp; Strategy Development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809423" y="2014442"/>
            <a:ext cx="1496305" cy="1394781"/>
            <a:chOff x="10556686" y="2200261"/>
            <a:chExt cx="1076354" cy="945899"/>
          </a:xfrm>
        </p:grpSpPr>
        <p:sp>
          <p:nvSpPr>
            <p:cNvPr id="17" name="Arc 16"/>
            <p:cNvSpPr/>
            <p:nvPr/>
          </p:nvSpPr>
          <p:spPr bwMode="auto">
            <a:xfrm>
              <a:off x="10556689" y="2200263"/>
              <a:ext cx="1076351" cy="945897"/>
            </a:xfrm>
            <a:prstGeom prst="arc">
              <a:avLst>
                <a:gd name="adj1" fmla="val 16200000"/>
                <a:gd name="adj2" fmla="val 21093412"/>
              </a:avLst>
            </a:prstGeom>
            <a:noFill/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8" name="Arc 17"/>
            <p:cNvSpPr/>
            <p:nvPr/>
          </p:nvSpPr>
          <p:spPr bwMode="auto">
            <a:xfrm>
              <a:off x="10556688" y="2200262"/>
              <a:ext cx="1076351" cy="945897"/>
            </a:xfrm>
            <a:prstGeom prst="arc">
              <a:avLst>
                <a:gd name="adj1" fmla="val 21078791"/>
                <a:gd name="adj2" fmla="val 3106171"/>
              </a:avLst>
            </a:prstGeom>
            <a:noFill/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9" name="Arc 18"/>
            <p:cNvSpPr/>
            <p:nvPr/>
          </p:nvSpPr>
          <p:spPr bwMode="auto">
            <a:xfrm>
              <a:off x="10556687" y="2200262"/>
              <a:ext cx="1076351" cy="945897"/>
            </a:xfrm>
            <a:prstGeom prst="arc">
              <a:avLst>
                <a:gd name="adj1" fmla="val 3094292"/>
                <a:gd name="adj2" fmla="val 7680888"/>
              </a:avLst>
            </a:prstGeom>
            <a:noFill/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0" name="Arc 19"/>
            <p:cNvSpPr/>
            <p:nvPr/>
          </p:nvSpPr>
          <p:spPr bwMode="auto">
            <a:xfrm>
              <a:off x="10556687" y="2200261"/>
              <a:ext cx="1076351" cy="945897"/>
            </a:xfrm>
            <a:prstGeom prst="arc">
              <a:avLst>
                <a:gd name="adj1" fmla="val 7662159"/>
                <a:gd name="adj2" fmla="val 11768106"/>
              </a:avLst>
            </a:prstGeom>
            <a:noFill/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1" name="Arc 20"/>
            <p:cNvSpPr/>
            <p:nvPr/>
          </p:nvSpPr>
          <p:spPr bwMode="auto">
            <a:xfrm>
              <a:off x="10556686" y="2200261"/>
              <a:ext cx="1076351" cy="945897"/>
            </a:xfrm>
            <a:prstGeom prst="arc">
              <a:avLst>
                <a:gd name="adj1" fmla="val 11778031"/>
                <a:gd name="adj2" fmla="val 16207712"/>
              </a:avLst>
            </a:prstGeom>
            <a:noFill/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926508" y="2461575"/>
            <a:ext cx="12621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000000"/>
                </a:solidFill>
              </a:rPr>
              <a:t>Project Delivery Management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58809" y="3446948"/>
            <a:ext cx="1496305" cy="1394781"/>
            <a:chOff x="10556686" y="2200261"/>
            <a:chExt cx="1076354" cy="945899"/>
          </a:xfrm>
        </p:grpSpPr>
        <p:sp>
          <p:nvSpPr>
            <p:cNvPr id="24" name="Arc 23"/>
            <p:cNvSpPr/>
            <p:nvPr/>
          </p:nvSpPr>
          <p:spPr bwMode="auto">
            <a:xfrm>
              <a:off x="10556689" y="2200263"/>
              <a:ext cx="1076351" cy="945897"/>
            </a:xfrm>
            <a:prstGeom prst="arc">
              <a:avLst>
                <a:gd name="adj1" fmla="val 16200000"/>
                <a:gd name="adj2" fmla="val 21093412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5" name="Arc 24"/>
            <p:cNvSpPr/>
            <p:nvPr/>
          </p:nvSpPr>
          <p:spPr bwMode="auto">
            <a:xfrm>
              <a:off x="10556688" y="2200262"/>
              <a:ext cx="1076351" cy="945897"/>
            </a:xfrm>
            <a:prstGeom prst="arc">
              <a:avLst>
                <a:gd name="adj1" fmla="val 21078791"/>
                <a:gd name="adj2" fmla="val 3106171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6" name="Arc 25"/>
            <p:cNvSpPr/>
            <p:nvPr/>
          </p:nvSpPr>
          <p:spPr bwMode="auto">
            <a:xfrm>
              <a:off x="10556687" y="2200262"/>
              <a:ext cx="1076351" cy="945897"/>
            </a:xfrm>
            <a:prstGeom prst="arc">
              <a:avLst>
                <a:gd name="adj1" fmla="val 3094292"/>
                <a:gd name="adj2" fmla="val 7680888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7" name="Arc 26"/>
            <p:cNvSpPr/>
            <p:nvPr/>
          </p:nvSpPr>
          <p:spPr bwMode="auto">
            <a:xfrm>
              <a:off x="10556687" y="2200261"/>
              <a:ext cx="1076351" cy="945897"/>
            </a:xfrm>
            <a:prstGeom prst="arc">
              <a:avLst>
                <a:gd name="adj1" fmla="val 7662159"/>
                <a:gd name="adj2" fmla="val 11768106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8" name="Arc 27"/>
            <p:cNvSpPr/>
            <p:nvPr/>
          </p:nvSpPr>
          <p:spPr bwMode="auto">
            <a:xfrm>
              <a:off x="10556686" y="2200261"/>
              <a:ext cx="1076351" cy="945897"/>
            </a:xfrm>
            <a:prstGeom prst="arc">
              <a:avLst>
                <a:gd name="adj1" fmla="val 11778031"/>
                <a:gd name="adj2" fmla="val 16207712"/>
              </a:avLst>
            </a:prstGeom>
            <a:noFill/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775894" y="3894081"/>
            <a:ext cx="126212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000000"/>
                </a:solidFill>
              </a:rPr>
              <a:t>Technology Portfolio  Management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3" name="Rounded Rectangular Callout 32"/>
          <p:cNvSpPr/>
          <p:nvPr/>
        </p:nvSpPr>
        <p:spPr bwMode="auto">
          <a:xfrm>
            <a:off x="66396" y="867057"/>
            <a:ext cx="4619903" cy="1147386"/>
          </a:xfrm>
          <a:prstGeom prst="wedgeRoundRectCallout">
            <a:avLst>
              <a:gd name="adj1" fmla="val 33436"/>
              <a:gd name="adj2" fmla="val 81969"/>
              <a:gd name="adj3" fmla="val 16667"/>
            </a:avLst>
          </a:prstGeom>
          <a:solidFill>
            <a:srgbClr val="ADDB7B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Which of our posited Strategies can be realistically executed given our current and possible Capability Portfolio?</a:t>
            </a:r>
          </a:p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What key Competitor Capabilities can we “leap frog” in order to create sustainable competitive advantage?</a:t>
            </a:r>
          </a:p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How can our Partner Eco-system Capabilities enable our Strategies of Choice?</a:t>
            </a:r>
          </a:p>
        </p:txBody>
      </p:sp>
      <p:sp>
        <p:nvSpPr>
          <p:cNvPr id="35" name="Rounded Rectangular Callout 34"/>
          <p:cNvSpPr/>
          <p:nvPr/>
        </p:nvSpPr>
        <p:spPr bwMode="auto">
          <a:xfrm>
            <a:off x="4869669" y="867057"/>
            <a:ext cx="4264213" cy="1299307"/>
          </a:xfrm>
          <a:prstGeom prst="wedgeRoundRectCallout">
            <a:avLst>
              <a:gd name="adj1" fmla="val -20200"/>
              <a:gd name="adj2" fmla="val 76114"/>
              <a:gd name="adj3" fmla="val 16667"/>
            </a:avLst>
          </a:prstGeom>
          <a:solidFill>
            <a:srgbClr val="ADDB7B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Which Capability Investments will best support our Strategies?</a:t>
            </a:r>
          </a:p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Where can we leverage Capability Investments across various business domains and initiatives?</a:t>
            </a:r>
          </a:p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Where can we best utilize Partner Capabilities to drive efficiencies and time to market?</a:t>
            </a:r>
          </a:p>
        </p:txBody>
      </p:sp>
      <p:sp>
        <p:nvSpPr>
          <p:cNvPr id="36" name="Rounded Rectangular Callout 35"/>
          <p:cNvSpPr/>
          <p:nvPr/>
        </p:nvSpPr>
        <p:spPr bwMode="auto">
          <a:xfrm>
            <a:off x="2310064" y="4526970"/>
            <a:ext cx="4508342" cy="1392567"/>
          </a:xfrm>
          <a:prstGeom prst="wedgeRoundRectCallout">
            <a:avLst>
              <a:gd name="adj1" fmla="val 51209"/>
              <a:gd name="adj2" fmla="val -75106"/>
              <a:gd name="adj3" fmla="val 16667"/>
            </a:avLst>
          </a:prstGeom>
          <a:solidFill>
            <a:srgbClr val="ADDB7B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How does our target-state Business Operating Model (aka Business Architecture) align to our Enterprise (IT) Architecture?  What are the Dependencies and Risks?</a:t>
            </a:r>
          </a:p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Where can we leverage Digital/Technical Capability Investments across various business domains &amp; initiatives?</a:t>
            </a:r>
          </a:p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Where can we best utilize Partner Capabilities to advance our strategic technology/architecture vision?</a:t>
            </a:r>
          </a:p>
        </p:txBody>
      </p:sp>
      <p:sp>
        <p:nvSpPr>
          <p:cNvPr id="37" name="Rounded Rectangular Callout 36"/>
          <p:cNvSpPr/>
          <p:nvPr/>
        </p:nvSpPr>
        <p:spPr bwMode="auto">
          <a:xfrm>
            <a:off x="8557572" y="3873451"/>
            <a:ext cx="3571489" cy="1620926"/>
          </a:xfrm>
          <a:prstGeom prst="wedgeRoundRectCallout">
            <a:avLst>
              <a:gd name="adj1" fmla="val -34457"/>
              <a:gd name="adj2" fmla="val -110802"/>
              <a:gd name="adj3" fmla="val 16667"/>
            </a:avLst>
          </a:prstGeom>
          <a:solidFill>
            <a:srgbClr val="ADDB7B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What are the Epics and Features that will elaborate the posited Capability-level Needs / Investments?</a:t>
            </a:r>
          </a:p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Are we aligning all Project Iterations with the stated Capability/Value Roadmap?</a:t>
            </a:r>
          </a:p>
          <a:p>
            <a:pPr marL="168275" indent="-168275" fontAlgn="base" hangingPunct="0">
              <a:spcAft>
                <a:spcPts val="600"/>
              </a:spcAft>
              <a:buSzPct val="10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Are we using the Business Architecture to find the x-Project, x-Initiative dependencies and synergies?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711116" y="375737"/>
            <a:ext cx="3778046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>
                <a:solidFill>
                  <a:srgbClr val="FFFF00"/>
                </a:solidFill>
              </a:rPr>
              <a:t> Approach:   </a:t>
            </a:r>
            <a:r>
              <a:rPr lang="en-GB" altLang="en-US" sz="1814" b="1" dirty="0" smtClean="0"/>
              <a:t>Alignment, Traceability and Value Assurance</a:t>
            </a:r>
            <a:endParaRPr lang="en-GB" altLang="en-US" sz="1814" b="1" dirty="0"/>
          </a:p>
        </p:txBody>
      </p:sp>
    </p:spTree>
    <p:extLst>
      <p:ext uri="{BB962C8B-B14F-4D97-AF65-F5344CB8AC3E}">
        <p14:creationId xmlns:p14="http://schemas.microsoft.com/office/powerpoint/2010/main" val="1901292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96811" y="3164507"/>
            <a:ext cx="2432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Componentization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1831120" y="3641490"/>
            <a:ext cx="1025569" cy="399278"/>
          </a:xfrm>
          <a:prstGeom prst="roundRect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Products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1989478" y="3872194"/>
            <a:ext cx="1025569" cy="363674"/>
          </a:xfrm>
          <a:prstGeom prst="roundRect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CX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284637" y="2843759"/>
            <a:ext cx="9805508" cy="29771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86233" y="2427344"/>
            <a:ext cx="1515411" cy="1476778"/>
          </a:xfrm>
          <a:prstGeom prst="roundRect">
            <a:avLst/>
          </a:prstGeom>
          <a:solidFill>
            <a:srgbClr val="EE9D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386164" y="2427344"/>
            <a:ext cx="7756303" cy="70833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Programs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2389923" y="3964224"/>
            <a:ext cx="6122293" cy="7083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Design Thinking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627056" y="3195784"/>
            <a:ext cx="1515411" cy="70833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7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Agile Execution   </a:t>
            </a:r>
            <a:r>
              <a:rPr lang="en-US" sz="17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/ Delivery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386164" y="3195784"/>
            <a:ext cx="6126052" cy="7083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                              Capabilities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4637" y="4839986"/>
            <a:ext cx="9805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D2DB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 Assurance Framework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10288967" y="3195784"/>
            <a:ext cx="1515411" cy="708338"/>
          </a:xfrm>
          <a:prstGeom prst="roundRect">
            <a:avLst/>
          </a:prstGeom>
          <a:solidFill>
            <a:srgbClr val="9966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Operation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1815751" y="2843760"/>
            <a:ext cx="1424177" cy="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1815751" y="3569366"/>
            <a:ext cx="1424177" cy="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 flipV="1">
            <a:off x="6365524" y="2981127"/>
            <a:ext cx="5581" cy="429311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H="1" flipV="1">
            <a:off x="5508110" y="3749570"/>
            <a:ext cx="3292" cy="415884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8191855" y="3549953"/>
            <a:ext cx="535979" cy="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10036278" y="3569366"/>
            <a:ext cx="374178" cy="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Elbow Connector 48"/>
          <p:cNvCxnSpPr/>
          <p:nvPr/>
        </p:nvCxnSpPr>
        <p:spPr bwMode="auto">
          <a:xfrm rot="16200000" flipH="1">
            <a:off x="1888814" y="3502509"/>
            <a:ext cx="477263" cy="1154502"/>
          </a:xfrm>
          <a:prstGeom prst="bentConnector2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 bwMode="auto">
          <a:xfrm>
            <a:off x="1546774" y="4809208"/>
            <a:ext cx="1406096" cy="373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Value Targeting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3033993" y="4809208"/>
            <a:ext cx="1406096" cy="373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Value Leak Detection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7890082" y="4802585"/>
            <a:ext cx="1406096" cy="373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Value Assurance Analysis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9338118" y="4803041"/>
            <a:ext cx="1406096" cy="373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Value Course Correction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1546774" y="5262002"/>
            <a:ext cx="9197440" cy="373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b="1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Business Outcomes / Goals Management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7035167" y="3376201"/>
            <a:ext cx="1025569" cy="386330"/>
          </a:xfrm>
          <a:prstGeom prst="roundRect">
            <a:avLst/>
          </a:prstGeom>
          <a:solidFill>
            <a:srgbClr val="924D26"/>
          </a:solidFill>
          <a:ln w="19050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endParaRPr lang="en-US" sz="1400" b="1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930383" y="3454963"/>
            <a:ext cx="1025569" cy="386330"/>
          </a:xfrm>
          <a:prstGeom prst="roundRect">
            <a:avLst/>
          </a:prstGeom>
          <a:solidFill>
            <a:srgbClr val="924D26"/>
          </a:solidFill>
          <a:ln w="19050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8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APIs &amp; Services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49861" y="3131363"/>
            <a:ext cx="2432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Componentization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1840566" y="3642432"/>
            <a:ext cx="1025569" cy="399278"/>
          </a:xfrm>
          <a:prstGeom prst="roundRect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Products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1998924" y="3873136"/>
            <a:ext cx="1025569" cy="363674"/>
          </a:xfrm>
          <a:prstGeom prst="roundRect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CX</a:t>
            </a: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3247500" y="347678"/>
            <a:ext cx="5035015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altLang="en-US" sz="1814" b="1" dirty="0" smtClean="0"/>
              <a:t>    Integrated Design &amp; Planning Framework</a:t>
            </a:r>
            <a:endParaRPr lang="en-GB" altLang="en-US" sz="1814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4660527" y="1113890"/>
            <a:ext cx="3463982" cy="1077218"/>
            <a:chOff x="4648170" y="1118694"/>
            <a:chExt cx="3463982" cy="1077218"/>
          </a:xfrm>
        </p:grpSpPr>
        <p:sp>
          <p:nvSpPr>
            <p:cNvPr id="44" name="TextBox 43"/>
            <p:cNvSpPr txBox="1"/>
            <p:nvPr/>
          </p:nvSpPr>
          <p:spPr>
            <a:xfrm>
              <a:off x="4648170" y="1118694"/>
              <a:ext cx="2031821" cy="1077218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rgbClr val="000000"/>
                  </a:solidFill>
                </a:rPr>
                <a:t> Value-centricity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rgbClr val="000000"/>
                  </a:solidFill>
                </a:rPr>
                <a:t> Transparency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rgbClr val="000000"/>
                  </a:solidFill>
                </a:rPr>
                <a:t> Alignment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rgbClr val="000000"/>
                  </a:solidFill>
                </a:rPr>
                <a:t> Consistency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38718" y="1118694"/>
              <a:ext cx="1773434" cy="1077218"/>
            </a:xfrm>
            <a:prstGeom prst="rect">
              <a:avLst/>
            </a:prstGeom>
            <a:solidFill>
              <a:srgbClr val="FFFF66"/>
            </a:solidFill>
          </p:spPr>
          <p:txBody>
            <a:bodyPr wrap="none" rtlCol="0">
              <a:spAutoFit/>
            </a:bodyPr>
            <a:lstStyle/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rgbClr val="000000"/>
                  </a:solidFill>
                </a:rPr>
                <a:t> Efficiency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rgbClr val="000000"/>
                  </a:solidFill>
                </a:rPr>
                <a:t> Flexibility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rgbClr val="000000"/>
                  </a:solidFill>
                </a:rPr>
                <a:t> Time to Market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solidFill>
                    <a:srgbClr val="000000"/>
                  </a:solidFill>
                </a:rPr>
                <a:t> Best Practices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0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 bwMode="auto">
          <a:xfrm>
            <a:off x="8117420" y="3023666"/>
            <a:ext cx="2885533" cy="2543205"/>
          </a:xfrm>
          <a:prstGeom prst="ellipse">
            <a:avLst/>
          </a:prstGeom>
          <a:solidFill>
            <a:srgbClr val="FFC44F"/>
          </a:solidFill>
          <a:ln w="38100">
            <a:noFill/>
            <a:prstDash val="solid"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21147" y="3916703"/>
            <a:ext cx="155078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Agile Delivery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93923" y="1179171"/>
            <a:ext cx="6746977" cy="5638800"/>
            <a:chOff x="2866923" y="849140"/>
            <a:chExt cx="6992820" cy="6008860"/>
          </a:xfrm>
        </p:grpSpPr>
        <p:sp>
          <p:nvSpPr>
            <p:cNvPr id="5" name="Oval 4"/>
            <p:cNvSpPr/>
            <p:nvPr/>
          </p:nvSpPr>
          <p:spPr bwMode="auto">
            <a:xfrm>
              <a:off x="3529654" y="1756539"/>
              <a:ext cx="3378347" cy="289370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481396" y="849140"/>
              <a:ext cx="3378347" cy="289370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218827" y="2971147"/>
              <a:ext cx="3378347" cy="2893702"/>
            </a:xfrm>
            <a:prstGeom prst="ellipse">
              <a:avLst/>
            </a:prstGeom>
            <a:solidFill>
              <a:schemeClr val="accent3">
                <a:lumMod val="65000"/>
              </a:schemeClr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866923" y="3964298"/>
              <a:ext cx="3378347" cy="2893702"/>
            </a:xfrm>
            <a:prstGeom prst="ellipse">
              <a:avLst/>
            </a:prstGeom>
            <a:solidFill>
              <a:srgbClr val="CB966F"/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66927" y="1867486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Design Thinking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74120" y="2464488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Domain Modeling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89324" y="3923856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Capability Modeling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2791" y="5047948"/>
              <a:ext cx="2026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</a:rPr>
                <a:t>Service </a:t>
              </a:r>
              <a:r>
                <a:rPr lang="en-US" sz="2400" dirty="0">
                  <a:solidFill>
                    <a:srgbClr val="000000"/>
                  </a:solidFill>
                </a:rPr>
                <a:t>Modeling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4539" y="2030687"/>
            <a:ext cx="10438641" cy="4864839"/>
            <a:chOff x="1634539" y="2030687"/>
            <a:chExt cx="10438641" cy="4864839"/>
          </a:xfrm>
        </p:grpSpPr>
        <p:sp>
          <p:nvSpPr>
            <p:cNvPr id="23" name="Rectangle 22"/>
            <p:cNvSpPr/>
            <p:nvPr/>
          </p:nvSpPr>
          <p:spPr>
            <a:xfrm>
              <a:off x="9740900" y="2030687"/>
              <a:ext cx="2332280" cy="938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28082"/>
              <a:r>
                <a:rPr lang="en-US" sz="1100" b="1" dirty="0">
                  <a:solidFill>
                    <a:srgbClr val="FFFFFF"/>
                  </a:solidFill>
                </a:rPr>
                <a:t>KEY </a:t>
              </a:r>
              <a:r>
                <a:rPr lang="en-US" sz="1100" b="1" dirty="0" smtClean="0">
                  <a:solidFill>
                    <a:srgbClr val="FFFFFF"/>
                  </a:solidFill>
                </a:rPr>
                <a:t>OUTPUTS</a:t>
              </a:r>
              <a:r>
                <a:rPr lang="en-US" sz="1100" b="1" dirty="0">
                  <a:solidFill>
                    <a:srgbClr val="FFFFFF"/>
                  </a:solidFill>
                </a:rPr>
                <a:t>:</a:t>
              </a:r>
            </a:p>
            <a:p>
              <a:pPr marL="111125" indent="-111125" defTabSz="828082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</a:rPr>
                <a:t>North Stars</a:t>
              </a:r>
            </a:p>
            <a:p>
              <a:pPr marL="111125" indent="-111125" defTabSz="828082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</a:rPr>
                <a:t>Ability Statements (Ideas/Needs)</a:t>
              </a:r>
            </a:p>
            <a:p>
              <a:pPr marL="111125" indent="-111125" defTabSz="828082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</a:rPr>
                <a:t>Value/Feasibility Assessments</a:t>
              </a:r>
            </a:p>
            <a:p>
              <a:pPr marL="111125" indent="-111125" defTabSz="828082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</a:rPr>
                <a:t>Mapping to Capabilities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634539" y="5956807"/>
              <a:ext cx="6096000" cy="93871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828082"/>
              <a:r>
                <a:rPr lang="en-US" sz="1100" dirty="0">
                  <a:solidFill>
                    <a:srgbClr val="FFFFFF"/>
                  </a:solidFill>
                </a:rPr>
                <a:t>KEY OUTPUTS:</a:t>
              </a:r>
            </a:p>
            <a:p>
              <a:pPr marL="111125" indent="-111125" defTabSz="828082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</a:rPr>
                <a:t>Service Candidates &amp; Blueprints</a:t>
              </a:r>
            </a:p>
            <a:p>
              <a:pPr marL="111125" indent="-111125" defTabSz="828082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</a:rPr>
                <a:t>Service Definitions</a:t>
              </a:r>
            </a:p>
            <a:p>
              <a:pPr marL="111125" indent="-111125" defTabSz="828082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</a:rPr>
                <a:t>Mappings to Biz Architecture</a:t>
              </a:r>
            </a:p>
            <a:p>
              <a:pPr marL="111125" indent="-111125" defTabSz="828082">
                <a:buFont typeface="Arial" panose="020B0604020202020204" pitchFamily="34" charset="0"/>
                <a:buChar char="•"/>
                <a:defRPr/>
              </a:pPr>
              <a:r>
                <a:rPr lang="en-US" sz="1100" dirty="0">
                  <a:solidFill>
                    <a:srgbClr val="FFFFFF"/>
                  </a:solidFill>
                </a:rPr>
                <a:t>Service Roadmaps</a:t>
              </a:r>
            </a:p>
          </p:txBody>
        </p:sp>
      </p:grp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3247500" y="347678"/>
            <a:ext cx="5035015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altLang="en-US" sz="1814" b="1" dirty="0" smtClean="0"/>
              <a:t>    Integrated Design &amp; Planning Framework</a:t>
            </a:r>
            <a:endParaRPr lang="en-GB" altLang="en-US" sz="1814" b="1" dirty="0"/>
          </a:p>
        </p:txBody>
      </p:sp>
      <p:sp>
        <p:nvSpPr>
          <p:cNvPr id="45" name="Rectangle 44"/>
          <p:cNvSpPr/>
          <p:nvPr/>
        </p:nvSpPr>
        <p:spPr>
          <a:xfrm>
            <a:off x="1955443" y="2741816"/>
            <a:ext cx="609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28082"/>
            <a:r>
              <a:rPr lang="en-US" sz="1100" b="1" dirty="0">
                <a:solidFill>
                  <a:srgbClr val="FFFFFF"/>
                </a:solidFill>
              </a:rPr>
              <a:t>KEY OUTPUTS: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Business Domains List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Domain Descriptions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Domain </a:t>
            </a:r>
            <a:r>
              <a:rPr lang="en-US" sz="1100" dirty="0" smtClean="0">
                <a:solidFill>
                  <a:srgbClr val="FFFFFF"/>
                </a:solidFill>
              </a:rPr>
              <a:t>Models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Event Model (optional)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90652" y="890641"/>
            <a:ext cx="1925694" cy="338554"/>
          </a:xfrm>
          <a:prstGeom prst="rect">
            <a:avLst/>
          </a:prstGeom>
          <a:solidFill>
            <a:srgbClr val="FFFF99"/>
          </a:solidFill>
        </p:spPr>
        <p:txBody>
          <a:bodyPr wrap="square" lIns="0" rIns="0" anchor="ctr" anchorCtr="1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Outputs</a:t>
            </a:r>
            <a:endParaRPr lang="en-US" sz="16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9270" y="743862"/>
            <a:ext cx="3900488" cy="1735860"/>
          </a:xfrm>
          <a:prstGeom prst="rect">
            <a:avLst/>
          </a:prstGeom>
          <a:solidFill>
            <a:srgbClr val="FFFF99"/>
          </a:solidFill>
        </p:spPr>
        <p:txBody>
          <a:bodyPr wrap="square" lIns="82296" tIns="36576" rIns="0" bIns="36576" rtlCol="0" anchor="ctr" anchorCtr="0">
            <a:spAutoFit/>
          </a:bodyPr>
          <a:lstStyle/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49250" algn="l"/>
              </a:tabLst>
            </a:pP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Integrated, End-to-End </a:t>
            </a: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Approach</a:t>
            </a:r>
            <a:endParaRPr lang="en-US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49250" algn="l"/>
              </a:tabLst>
            </a:pP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</a:rPr>
              <a:t>Full Traceability  (Ideas </a:t>
            </a: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 Models  </a:t>
            </a: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Technical Design)</a:t>
            </a:r>
            <a:endParaRPr lang="en-US" sz="1400" dirty="0">
              <a:solidFill>
                <a:srgbClr val="000000"/>
              </a:solidFill>
              <a:latin typeface="Arial Narrow" panose="020B0606020202030204" pitchFamily="34" charset="0"/>
              <a:sym typeface="Wingdings" panose="05000000000000000000" pitchFamily="2" charset="2"/>
            </a:endParaRP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49250" algn="l"/>
              </a:tabLst>
            </a:pP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Consistent, Repeatable, Best Practices-based Approach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49250" algn="l"/>
              </a:tabLst>
            </a:pP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Value-centric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49250" algn="l"/>
              </a:tabLst>
            </a:pP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Easy to Operate, Workshop-based program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4925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Light </a:t>
            </a: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Touch, </a:t>
            </a: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High-Impact </a:t>
            </a: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delivery techniques</a:t>
            </a:r>
          </a:p>
          <a:p>
            <a:pPr marL="174625" indent="-174625">
              <a:spcAft>
                <a:spcPts val="200"/>
              </a:spcAft>
              <a:buFont typeface="Arial" panose="020B0604020202020204" pitchFamily="34" charset="0"/>
              <a:buChar char="•"/>
              <a:tabLst>
                <a:tab pos="349250" algn="l"/>
              </a:tabLst>
            </a:pPr>
            <a:r>
              <a:rPr lang="en-US" sz="1400" dirty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Fosters Alignment across </a:t>
            </a:r>
            <a:r>
              <a:rPr lang="en-US" sz="1400" dirty="0" smtClean="0">
                <a:solidFill>
                  <a:srgbClr val="0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LOBs, projects and disciplines</a:t>
            </a:r>
            <a:endParaRPr lang="en-US" sz="1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9270" y="482252"/>
            <a:ext cx="1857336" cy="261610"/>
          </a:xfrm>
          <a:prstGeom prst="rect">
            <a:avLst/>
          </a:prstGeom>
          <a:solidFill>
            <a:srgbClr val="FFFF99"/>
          </a:solidFill>
        </p:spPr>
        <p:txBody>
          <a:bodyPr wrap="square" lIns="0" tIns="0" rIns="0" bIns="0" anchor="ctr" anchorCtr="1">
            <a:spAutoFit/>
          </a:bodyPr>
          <a:lstStyle/>
          <a:p>
            <a:r>
              <a:rPr lang="en-US" sz="1700" b="1" dirty="0" smtClean="0">
                <a:solidFill>
                  <a:srgbClr val="0033CC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Framework Value</a:t>
            </a:r>
            <a:endParaRPr lang="en-US" sz="1700" b="1" dirty="0">
              <a:solidFill>
                <a:srgbClr val="0033CC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91449" y="5587859"/>
            <a:ext cx="26901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8082"/>
            <a:r>
              <a:rPr lang="en-US" sz="1100" b="1" dirty="0">
                <a:solidFill>
                  <a:srgbClr val="FFFFFF"/>
                </a:solidFill>
              </a:rPr>
              <a:t>KEY OUTPUTS: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Value Maps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Capability </a:t>
            </a:r>
            <a:r>
              <a:rPr lang="en-US" sz="1100" dirty="0">
                <a:solidFill>
                  <a:srgbClr val="FFFFFF"/>
                </a:solidFill>
              </a:rPr>
              <a:t>Model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</a:rPr>
              <a:t>Capability </a:t>
            </a:r>
            <a:r>
              <a:rPr lang="en-US" sz="1100" dirty="0">
                <a:solidFill>
                  <a:srgbClr val="000000"/>
                </a:solidFill>
              </a:rPr>
              <a:t>Assessments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</a:rPr>
              <a:t>Business Architecture Model</a:t>
            </a:r>
            <a:endParaRPr lang="en-US" sz="1100" dirty="0">
              <a:solidFill>
                <a:srgbClr val="000000"/>
              </a:solidFill>
            </a:endParaRP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Capability </a:t>
            </a:r>
            <a:r>
              <a:rPr lang="en-US" sz="1100" dirty="0" smtClean="0">
                <a:solidFill>
                  <a:srgbClr val="000000"/>
                </a:solidFill>
              </a:rPr>
              <a:t>Requirements &amp; Roadmaps</a:t>
            </a:r>
            <a:endParaRPr lang="en-US" sz="1100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299261" y="2932034"/>
            <a:ext cx="2899021" cy="2071578"/>
            <a:chOff x="7299261" y="2932034"/>
            <a:chExt cx="2899021" cy="2071578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H="1">
              <a:off x="7299261" y="2955855"/>
              <a:ext cx="555858" cy="849063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7870611" y="4299689"/>
              <a:ext cx="984157" cy="5675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7566138" y="4357281"/>
              <a:ext cx="1540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3333CC">
                      <a:lumMod val="75000"/>
                    </a:srgbClr>
                  </a:solidFill>
                </a:rPr>
                <a:t>Stipulates Need and ensures Value Realization</a:t>
              </a:r>
              <a:endParaRPr lang="en-US" sz="1200" dirty="0">
                <a:solidFill>
                  <a:srgbClr val="3333CC">
                    <a:lumMod val="75000"/>
                  </a:srgbClr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>
              <a:off x="8671615" y="2932034"/>
              <a:ext cx="745239" cy="792950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/>
            <p:cNvSpPr txBox="1"/>
            <p:nvPr/>
          </p:nvSpPr>
          <p:spPr>
            <a:xfrm>
              <a:off x="9228497" y="3005343"/>
              <a:ext cx="969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3333CC">
                      <a:lumMod val="75000"/>
                    </a:srgbClr>
                  </a:solidFill>
                </a:rPr>
                <a:t>Ensures Great Design</a:t>
              </a:r>
              <a:endParaRPr lang="en-US" sz="1200" dirty="0">
                <a:solidFill>
                  <a:srgbClr val="3333CC">
                    <a:lumMod val="75000"/>
                  </a:srgbClr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096289" y="2802128"/>
            <a:ext cx="154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33CC">
                    <a:lumMod val="75000"/>
                  </a:srgbClr>
                </a:solidFill>
              </a:rPr>
              <a:t>Produces Best Possible Ideas </a:t>
            </a:r>
            <a:endParaRPr lang="en-US" sz="1200" dirty="0">
              <a:solidFill>
                <a:srgbClr val="3333CC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93923" y="1179171"/>
            <a:ext cx="6746977" cy="5638800"/>
            <a:chOff x="2866923" y="849140"/>
            <a:chExt cx="6992820" cy="6008860"/>
          </a:xfrm>
        </p:grpSpPr>
        <p:sp>
          <p:nvSpPr>
            <p:cNvPr id="5" name="Oval 4"/>
            <p:cNvSpPr/>
            <p:nvPr/>
          </p:nvSpPr>
          <p:spPr bwMode="auto">
            <a:xfrm>
              <a:off x="3529654" y="1756539"/>
              <a:ext cx="3378347" cy="289370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481396" y="849140"/>
              <a:ext cx="3378347" cy="289370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218827" y="2971147"/>
              <a:ext cx="3378347" cy="2893702"/>
            </a:xfrm>
            <a:prstGeom prst="ellipse">
              <a:avLst/>
            </a:prstGeom>
            <a:solidFill>
              <a:schemeClr val="accent3">
                <a:lumMod val="65000"/>
              </a:schemeClr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866923" y="3964298"/>
              <a:ext cx="3378347" cy="2893702"/>
            </a:xfrm>
            <a:prstGeom prst="ellipse">
              <a:avLst/>
            </a:prstGeom>
            <a:solidFill>
              <a:srgbClr val="CB966F"/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66927" y="1867486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Design Thinking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74120" y="2464488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Domain Modeling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89324" y="3923856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Capability Modeling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2791" y="5047948"/>
              <a:ext cx="2026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Service Modeling</a:t>
              </a:r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247500" y="347678"/>
            <a:ext cx="5035015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altLang="en-US" sz="1814" b="1" dirty="0" smtClean="0"/>
              <a:t>    Integrated Design &amp; Planning Framework</a:t>
            </a:r>
            <a:endParaRPr lang="en-GB" altLang="en-US" sz="1814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44459" y="3057111"/>
            <a:ext cx="164094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Integrated Service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6811" y="1116710"/>
            <a:ext cx="3857182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3 </a:t>
            </a:r>
            <a:r>
              <a:rPr lang="en-US" sz="2000" b="1" dirty="0" smtClean="0">
                <a:solidFill>
                  <a:srgbClr val="000000"/>
                </a:solidFill>
              </a:rPr>
              <a:t>Workshop-based Playbooks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598821" y="3593432"/>
            <a:ext cx="850232" cy="471096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0134288" y="2875027"/>
            <a:ext cx="20138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Zero-based Ideation &amp; Design</a:t>
            </a:r>
          </a:p>
        </p:txBody>
      </p:sp>
      <p:sp>
        <p:nvSpPr>
          <p:cNvPr id="20" name="Oval 19"/>
          <p:cNvSpPr/>
          <p:nvPr/>
        </p:nvSpPr>
        <p:spPr bwMode="auto">
          <a:xfrm rot="1037668">
            <a:off x="6398636" y="1085664"/>
            <a:ext cx="3607088" cy="2794243"/>
          </a:xfrm>
          <a:prstGeom prst="ellipse">
            <a:avLst/>
          </a:prstGeom>
          <a:solidFill>
            <a:srgbClr val="FFFF99">
              <a:alpha val="21176"/>
            </a:srgbClr>
          </a:solidFill>
          <a:ln>
            <a:solidFill>
              <a:srgbClr val="FFFF00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9745229" y="3057111"/>
            <a:ext cx="660219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8427012" y="5223916"/>
            <a:ext cx="700946" cy="84619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9078440" y="4970759"/>
            <a:ext cx="311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Capabilities-based Planning / </a:t>
            </a:r>
            <a:r>
              <a:rPr lang="en-US" dirty="0" smtClean="0">
                <a:solidFill>
                  <a:srgbClr val="FFFFFF"/>
                </a:solidFill>
              </a:rPr>
              <a:t>Business Architecture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 rot="1037668">
            <a:off x="5269402" y="3190056"/>
            <a:ext cx="3400443" cy="2794243"/>
          </a:xfrm>
          <a:prstGeom prst="ellipse">
            <a:avLst/>
          </a:prstGeom>
          <a:solidFill>
            <a:srgbClr val="FFFF99">
              <a:alpha val="21176"/>
            </a:srgbClr>
          </a:solidFill>
          <a:ln>
            <a:solidFill>
              <a:srgbClr val="FFFF00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 rot="1037668">
            <a:off x="2941720" y="1642474"/>
            <a:ext cx="3931773" cy="5358064"/>
          </a:xfrm>
          <a:prstGeom prst="ellipse">
            <a:avLst/>
          </a:prstGeom>
          <a:solidFill>
            <a:srgbClr val="FFFF99">
              <a:alpha val="21176"/>
            </a:srgbClr>
          </a:solidFill>
          <a:ln>
            <a:solidFill>
              <a:srgbClr val="FFFF00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247500" y="347678"/>
            <a:ext cx="5035015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altLang="en-US" sz="1814" b="1" dirty="0" smtClean="0"/>
              <a:t>    Integrated Design &amp; Planning Framework</a:t>
            </a:r>
            <a:endParaRPr lang="en-GB" altLang="en-US" sz="1814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877654"/>
            <a:ext cx="3553158" cy="2972138"/>
            <a:chOff x="0" y="877654"/>
            <a:chExt cx="3553158" cy="29721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77654"/>
              <a:ext cx="3553158" cy="2972138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87432" y="1607648"/>
              <a:ext cx="2625291" cy="1267607"/>
              <a:chOff x="2414337" y="2986473"/>
              <a:chExt cx="2625291" cy="1267607"/>
            </a:xfrm>
          </p:grpSpPr>
          <p:cxnSp>
            <p:nvCxnSpPr>
              <p:cNvPr id="12" name="Curved Connector 11"/>
              <p:cNvCxnSpPr/>
              <p:nvPr/>
            </p:nvCxnSpPr>
            <p:spPr bwMode="auto">
              <a:xfrm rot="5400000" flipH="1" flipV="1">
                <a:off x="3882708" y="3295151"/>
                <a:ext cx="351086" cy="23915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arrow" w="med" len="sm"/>
                <a:tailEnd type="arrow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Curved Connector 12"/>
              <p:cNvCxnSpPr/>
              <p:nvPr/>
            </p:nvCxnSpPr>
            <p:spPr bwMode="auto">
              <a:xfrm flipV="1">
                <a:off x="3234640" y="2986473"/>
                <a:ext cx="381637" cy="183339"/>
              </a:xfrm>
              <a:prstGeom prst="curvedConnector3">
                <a:avLst/>
              </a:prstGeom>
              <a:noFill/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sm"/>
                <a:tailEnd type="arrow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Curved Connector 13"/>
              <p:cNvCxnSpPr/>
              <p:nvPr/>
            </p:nvCxnSpPr>
            <p:spPr bwMode="auto">
              <a:xfrm rot="10800000">
                <a:off x="3149522" y="3340935"/>
                <a:ext cx="334965" cy="249334"/>
              </a:xfrm>
              <a:prstGeom prst="curvedConnector3">
                <a:avLst/>
              </a:prstGeom>
              <a:noFill/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arrow" w="med" len="sm"/>
                <a:tailEnd type="arrow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Curved Connector 14"/>
              <p:cNvCxnSpPr/>
              <p:nvPr/>
            </p:nvCxnSpPr>
            <p:spPr bwMode="auto">
              <a:xfrm rot="10800000" flipV="1">
                <a:off x="2877634" y="4003738"/>
                <a:ext cx="357006" cy="250342"/>
              </a:xfrm>
              <a:prstGeom prst="curvedConnector3">
                <a:avLst/>
              </a:prstGeom>
              <a:noFill/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sm"/>
                <a:tailEnd type="arrow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Curved Connector 15"/>
              <p:cNvCxnSpPr/>
              <p:nvPr/>
            </p:nvCxnSpPr>
            <p:spPr bwMode="auto">
              <a:xfrm rot="5400000">
                <a:off x="2333061" y="3721345"/>
                <a:ext cx="363670" cy="201117"/>
              </a:xfrm>
              <a:prstGeom prst="curvedConnector3">
                <a:avLst/>
              </a:prstGeom>
              <a:noFill/>
              <a:ln w="9525" cap="flat" cmpd="sng" algn="ctr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med" len="sm"/>
                <a:tailEnd type="arrow" w="med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3951388" y="3374825"/>
                <a:ext cx="108824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rgbClr val="000000"/>
                    </a:solidFill>
                  </a:rPr>
                  <a:t>“Ability Statements”</a:t>
                </a:r>
                <a:endParaRPr lang="en-US" sz="800" dirty="0">
                  <a:solidFill>
                    <a:srgbClr val="000000"/>
                  </a:solidFill>
                </a:endParaRPr>
              </a:p>
            </p:txBody>
          </p:sp>
        </p:grpSp>
      </p:grp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3095282" y="2896426"/>
          <a:ext cx="7742007" cy="3657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78360"/>
                <a:gridCol w="1978250"/>
                <a:gridCol w="2183642"/>
                <a:gridCol w="2101755"/>
              </a:tblGrid>
              <a:tr h="12609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Method / Playbook</a:t>
                      </a:r>
                      <a:endParaRPr lang="en-US" sz="1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Audience</a:t>
                      </a:r>
                      <a:endParaRPr lang="en-US" sz="1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Inputs</a:t>
                      </a:r>
                      <a:endParaRPr lang="en-US" sz="10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Outputs</a:t>
                      </a:r>
                      <a:endParaRPr lang="en-US" sz="1000" dirty="0"/>
                    </a:p>
                  </a:txBody>
                  <a:tcPr anchor="b"/>
                </a:tc>
              </a:tr>
              <a:tr h="589202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Design Thinking</a:t>
                      </a:r>
                      <a:endParaRPr lang="en-US" sz="1000" b="1" dirty="0"/>
                    </a:p>
                  </a:txBody>
                  <a:tcPr marR="18288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Strategy Owners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Product Owners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CX Owners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Business Architects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Etc.</a:t>
                      </a:r>
                    </a:p>
                  </a:txBody>
                  <a:tcPr marR="18288"/>
                </a:tc>
                <a:tc>
                  <a:txBody>
                    <a:bodyPr/>
                    <a:lstStyle/>
                    <a:p>
                      <a:pPr marL="111125" indent="-111125">
                        <a:lnSpc>
                          <a:spcPct val="9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Business, Product &amp; CX Strategies,</a:t>
                      </a:r>
                      <a:r>
                        <a:rPr lang="en-US" sz="1000" baseline="0" dirty="0" smtClean="0"/>
                        <a:t> Opportunities &amp; </a:t>
                      </a:r>
                      <a:r>
                        <a:rPr lang="en-US" sz="1000" dirty="0" smtClean="0"/>
                        <a:t>Needs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External / Industry Perspective</a:t>
                      </a:r>
                      <a:endParaRPr lang="en-US" sz="1000" dirty="0"/>
                    </a:p>
                  </a:txBody>
                  <a:tcPr marR="18288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North Stars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Ability</a:t>
                      </a:r>
                      <a:r>
                        <a:rPr lang="en-US" sz="1000" baseline="0" dirty="0" smtClean="0"/>
                        <a:t> Statements (Ideas/Needs)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baseline="0" dirty="0" smtClean="0"/>
                        <a:t>Value/Feasibility Assessments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baseline="0" dirty="0" smtClean="0"/>
                        <a:t>Mapping to Capabilities</a:t>
                      </a:r>
                      <a:endParaRPr lang="en-US" sz="1000" dirty="0"/>
                    </a:p>
                  </a:txBody>
                  <a:tcPr marR="18288"/>
                </a:tc>
              </a:tr>
              <a:tr h="223878"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tx1"/>
                          </a:solidFill>
                        </a:rPr>
                        <a:t>Domain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 Modeling</a:t>
                      </a:r>
                      <a:endParaRPr lang="en-US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R="1828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Business Domains SMEs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Business Architects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Information Architects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Enterprise Architects</a:t>
                      </a:r>
                      <a:endParaRPr lang="en-US" sz="1000" dirty="0"/>
                    </a:p>
                  </a:txBody>
                  <a:tcPr marR="18288"/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Ability Statements (Ideas/Needs)</a:t>
                      </a:r>
                    </a:p>
                    <a:p>
                      <a:pPr marL="114300" indent="-11430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Capability Descriptions</a:t>
                      </a:r>
                      <a:endParaRPr lang="en-US" sz="1000" dirty="0"/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Business Function Descriptions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Enterprise Info. Architecture</a:t>
                      </a:r>
                    </a:p>
                    <a:p>
                      <a:pPr marL="114300" indent="-114300">
                        <a:buFont typeface="Arial" panose="020B0604020202020204" pitchFamily="34" charset="0"/>
                        <a:buChar char="•"/>
                      </a:pPr>
                      <a:endParaRPr lang="en-US" sz="1000" dirty="0" smtClean="0"/>
                    </a:p>
                  </a:txBody>
                  <a:tcPr marR="18288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Business Domains List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Domain Descriptions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Domain</a:t>
                      </a:r>
                      <a:r>
                        <a:rPr lang="en-US" sz="1000" baseline="0" dirty="0" smtClean="0"/>
                        <a:t> Models</a:t>
                      </a:r>
                    </a:p>
                    <a:p>
                      <a:pPr marL="284163" indent="-111125">
                        <a:buFont typeface="Calibri" panose="020F0502020204030204" pitchFamily="34" charset="0"/>
                        <a:buChar char="-"/>
                      </a:pPr>
                      <a:r>
                        <a:rPr lang="en-US" sz="1000" baseline="0" dirty="0" smtClean="0"/>
                        <a:t>Bounded Contexts</a:t>
                      </a:r>
                    </a:p>
                    <a:p>
                      <a:pPr marL="284163" indent="-111125">
                        <a:buFont typeface="Calibri" panose="020F0502020204030204" pitchFamily="34" charset="0"/>
                        <a:buChar char="-"/>
                      </a:pPr>
                      <a:r>
                        <a:rPr lang="en-US" sz="1000" baseline="0" dirty="0" smtClean="0"/>
                        <a:t>Ubiquitous Language</a:t>
                      </a:r>
                      <a:endParaRPr lang="en-US" sz="1000" dirty="0"/>
                    </a:p>
                  </a:txBody>
                  <a:tcPr marR="18288"/>
                </a:tc>
              </a:tr>
              <a:tr h="223878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Capability Modeling</a:t>
                      </a:r>
                      <a:endParaRPr lang="en-US" sz="1000" b="1" dirty="0"/>
                    </a:p>
                  </a:txBody>
                  <a:tcPr marR="18288" anchor="ctr">
                    <a:solidFill>
                      <a:schemeClr val="accent3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Strategy Owners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Product Owners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CX Owners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Business Domain SMEs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Business Architects</a:t>
                      </a:r>
                      <a:endParaRPr lang="en-US" sz="1000" dirty="0"/>
                    </a:p>
                  </a:txBody>
                  <a:tcPr marR="18288"/>
                </a:tc>
                <a:tc>
                  <a:txBody>
                    <a:bodyPr/>
                    <a:lstStyle/>
                    <a:p>
                      <a:pPr marL="114300" indent="-11430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Existing Capability Model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Business Function Descriptions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External / Industry Perspective</a:t>
                      </a:r>
                    </a:p>
                    <a:p>
                      <a:pPr marL="114300" indent="-11430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Etc.</a:t>
                      </a:r>
                      <a:endParaRPr lang="en-US" sz="1000" dirty="0"/>
                    </a:p>
                  </a:txBody>
                  <a:tcPr marR="18288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Value Maps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Capability</a:t>
                      </a:r>
                      <a:r>
                        <a:rPr lang="en-US" sz="1000" baseline="0" dirty="0" smtClean="0"/>
                        <a:t> Model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baseline="0" dirty="0" smtClean="0"/>
                        <a:t>Capability Assessments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baseline="0" dirty="0" smtClean="0"/>
                        <a:t>Business Architecture Model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baseline="0" dirty="0" smtClean="0"/>
                        <a:t>Capability Roadmaps</a:t>
                      </a:r>
                      <a:endParaRPr lang="en-US" sz="1000" dirty="0"/>
                    </a:p>
                  </a:txBody>
                  <a:tcPr marR="18288"/>
                </a:tc>
              </a:tr>
              <a:tr h="223878">
                <a:tc>
                  <a:txBody>
                    <a:bodyPr/>
                    <a:lstStyle/>
                    <a:p>
                      <a:r>
                        <a:rPr lang="en-US" sz="1000" b="1" dirty="0" smtClean="0"/>
                        <a:t>Service Modeling</a:t>
                      </a:r>
                      <a:endParaRPr lang="en-US" sz="1000" b="1" dirty="0"/>
                    </a:p>
                  </a:txBody>
                  <a:tcPr marR="18288" anchor="ctr">
                    <a:solidFill>
                      <a:srgbClr val="CB966F"/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Prod</a:t>
                      </a:r>
                      <a:r>
                        <a:rPr lang="en-US" sz="1000" baseline="0" dirty="0" smtClean="0"/>
                        <a:t>uct Owners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Business Architects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Service Architects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Information</a:t>
                      </a:r>
                      <a:r>
                        <a:rPr lang="en-US" sz="1000" baseline="0" dirty="0" smtClean="0"/>
                        <a:t> Architects</a:t>
                      </a:r>
                      <a:endParaRPr lang="en-US" sz="1000" dirty="0"/>
                    </a:p>
                  </a:txBody>
                  <a:tcPr marR="18288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Business</a:t>
                      </a:r>
                      <a:r>
                        <a:rPr lang="en-US" sz="1000" baseline="0" dirty="0" smtClean="0"/>
                        <a:t> Requirements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Capability Model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Domain Model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Enterprise Info.</a:t>
                      </a:r>
                      <a:r>
                        <a:rPr lang="en-US" sz="1000" baseline="0" dirty="0" smtClean="0"/>
                        <a:t> Architecture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baseline="0" dirty="0" smtClean="0"/>
                        <a:t>Service Catalog / Blueprint</a:t>
                      </a:r>
                      <a:endParaRPr lang="en-US" sz="1000" dirty="0"/>
                    </a:p>
                  </a:txBody>
                  <a:tcPr marR="18288"/>
                </a:tc>
                <a:tc>
                  <a:txBody>
                    <a:bodyPr/>
                    <a:lstStyle/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Service Candidates &amp; Blueprints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 smtClean="0"/>
                        <a:t>Service Definitions</a:t>
                      </a:r>
                    </a:p>
                    <a:p>
                      <a:pPr marL="111125" indent="-111125">
                        <a:buFont typeface="Arial" panose="020B0604020202020204" pitchFamily="34" charset="0"/>
                        <a:buChar char="•"/>
                      </a:pPr>
                      <a:r>
                        <a:rPr lang="en-US" sz="1000" baseline="0" dirty="0" smtClean="0"/>
                        <a:t>Mappings to Biz Architecture</a:t>
                      </a:r>
                    </a:p>
                    <a:p>
                      <a:pPr marL="111125" marR="0" lvl="0" indent="-111125" algn="l" defTabSz="828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Service Roadmaps</a:t>
                      </a:r>
                    </a:p>
                  </a:txBody>
                  <a:tcPr marR="18288"/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 bwMode="auto">
          <a:xfrm>
            <a:off x="9325919" y="827142"/>
            <a:ext cx="2866081" cy="1927689"/>
          </a:xfrm>
          <a:prstGeom prst="rect">
            <a:avLst/>
          </a:prstGeom>
          <a:solidFill>
            <a:srgbClr val="FFFF99"/>
          </a:solidFill>
          <a:ln w="28575"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spcAft>
                <a:spcPts val="300"/>
              </a:spcAft>
              <a:buClr>
                <a:srgbClr val="CCCCFF"/>
              </a:buClr>
              <a:buSzPct val="95000"/>
            </a:pPr>
            <a:r>
              <a:rPr lang="en-US" sz="1200" b="1" dirty="0" smtClean="0">
                <a:solidFill>
                  <a:srgbClr val="0033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itchFamily="34" charset="0"/>
              </a:rPr>
              <a:t>Framework Enablement Kit</a:t>
            </a:r>
            <a:endParaRPr lang="en-US" sz="1200" b="1" dirty="0">
              <a:solidFill>
                <a:srgbClr val="0033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itchFamily="34" charset="0"/>
            </a:endParaRPr>
          </a:p>
          <a:p>
            <a:pPr marL="174625" indent="-114300" fontAlgn="base" hangingPunct="0"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itchFamily="34" charset="0"/>
              </a:rPr>
              <a:t>Methodology</a:t>
            </a:r>
          </a:p>
          <a:p>
            <a:pPr marL="174625" indent="-114300" fontAlgn="base" hangingPunct="0"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itchFamily="34" charset="0"/>
              </a:rPr>
              <a:t>Best Practices</a:t>
            </a:r>
          </a:p>
          <a:p>
            <a:pPr marL="174625" indent="-114300" fontAlgn="base" hangingPunct="0"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itchFamily="34" charset="0"/>
              </a:rPr>
              <a:t>Reference Models</a:t>
            </a:r>
          </a:p>
          <a:p>
            <a:pPr marL="174625" indent="-114300" fontAlgn="base" hangingPunct="0"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itchFamily="34" charset="0"/>
              </a:rPr>
              <a:t>Workshop Material &amp; Facilitation Tools</a:t>
            </a:r>
          </a:p>
          <a:p>
            <a:pPr marL="174625" indent="-114300" fontAlgn="base" hangingPunct="0"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itchFamily="34" charset="0"/>
              </a:rPr>
              <a:t>Stakeholder Deliverables Templates</a:t>
            </a:r>
          </a:p>
          <a:p>
            <a:pPr marL="174625" indent="-114300" fontAlgn="base" hangingPunct="0"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itchFamily="34" charset="0"/>
              </a:rPr>
              <a:t>Life-cycle Alignment &amp; Integration</a:t>
            </a:r>
          </a:p>
          <a:p>
            <a:pPr marL="174625" indent="-114300" fontAlgn="base" hangingPunct="0"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itchFamily="34" charset="0"/>
              </a:rPr>
              <a:t>Governance Model</a:t>
            </a:r>
          </a:p>
          <a:p>
            <a:pPr marL="174625" indent="-114300" fontAlgn="base" hangingPunct="0">
              <a:spcAft>
                <a:spcPts val="3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itchFamily="34" charset="0"/>
              </a:rPr>
              <a:t>Education &amp; Change Management</a:t>
            </a:r>
            <a:endParaRPr lang="en-US" sz="11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0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93923" y="1179171"/>
            <a:ext cx="6746977" cy="5638800"/>
            <a:chOff x="2866923" y="849140"/>
            <a:chExt cx="6992820" cy="6008860"/>
          </a:xfrm>
        </p:grpSpPr>
        <p:sp>
          <p:nvSpPr>
            <p:cNvPr id="5" name="Oval 4"/>
            <p:cNvSpPr/>
            <p:nvPr/>
          </p:nvSpPr>
          <p:spPr bwMode="auto">
            <a:xfrm>
              <a:off x="3529654" y="1756539"/>
              <a:ext cx="3378347" cy="289370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481396" y="849140"/>
              <a:ext cx="3378347" cy="289370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218827" y="2971147"/>
              <a:ext cx="3378347" cy="2893702"/>
            </a:xfrm>
            <a:prstGeom prst="ellipse">
              <a:avLst/>
            </a:prstGeom>
            <a:solidFill>
              <a:schemeClr val="accent3">
                <a:lumMod val="65000"/>
              </a:schemeClr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866923" y="3964298"/>
              <a:ext cx="3378347" cy="2893702"/>
            </a:xfrm>
            <a:prstGeom prst="ellipse">
              <a:avLst/>
            </a:prstGeom>
            <a:solidFill>
              <a:srgbClr val="CB966F"/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66927" y="1867486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Design Thinking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74120" y="2464488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Domain Modeling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89324" y="3923856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Capability Modeling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2791" y="5047948"/>
              <a:ext cx="2026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Service Modeling</a:t>
              </a:r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247500" y="347678"/>
            <a:ext cx="5035015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altLang="en-US" sz="1814" b="1" dirty="0" smtClean="0"/>
              <a:t>    Integrated Design &amp; Planning Framework</a:t>
            </a:r>
            <a:endParaRPr lang="en-GB" altLang="en-US" sz="1814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44459" y="3057111"/>
            <a:ext cx="164094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Integrated Service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6811" y="1116710"/>
            <a:ext cx="3857182" cy="4001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3 </a:t>
            </a:r>
            <a:r>
              <a:rPr lang="en-US" sz="2000" b="1" dirty="0" smtClean="0">
                <a:solidFill>
                  <a:srgbClr val="000000"/>
                </a:solidFill>
              </a:rPr>
              <a:t>Workshop-based Playbooks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598821" y="3593432"/>
            <a:ext cx="850232" cy="471096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0134288" y="2875027"/>
            <a:ext cx="20138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Zero-based Ideation &amp; Design</a:t>
            </a:r>
          </a:p>
        </p:txBody>
      </p:sp>
      <p:sp>
        <p:nvSpPr>
          <p:cNvPr id="20" name="Oval 19"/>
          <p:cNvSpPr/>
          <p:nvPr/>
        </p:nvSpPr>
        <p:spPr bwMode="auto">
          <a:xfrm rot="1037668">
            <a:off x="6398636" y="1085664"/>
            <a:ext cx="3607088" cy="2794243"/>
          </a:xfrm>
          <a:prstGeom prst="ellipse">
            <a:avLst/>
          </a:prstGeom>
          <a:solidFill>
            <a:srgbClr val="FFFF99">
              <a:alpha val="21176"/>
            </a:srgbClr>
          </a:solidFill>
          <a:ln>
            <a:solidFill>
              <a:srgbClr val="FFFF00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9745229" y="3057111"/>
            <a:ext cx="660219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8427012" y="5223916"/>
            <a:ext cx="700946" cy="84619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9078440" y="4970759"/>
            <a:ext cx="311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Capabilities-based Planning / </a:t>
            </a:r>
            <a:r>
              <a:rPr lang="en-US" dirty="0" smtClean="0">
                <a:solidFill>
                  <a:srgbClr val="FFFFFF"/>
                </a:solidFill>
              </a:rPr>
              <a:t>Business Architecture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 rot="1037668">
            <a:off x="5269402" y="3190056"/>
            <a:ext cx="3400443" cy="2794243"/>
          </a:xfrm>
          <a:prstGeom prst="ellipse">
            <a:avLst/>
          </a:prstGeom>
          <a:solidFill>
            <a:srgbClr val="FFFF99">
              <a:alpha val="21176"/>
            </a:srgbClr>
          </a:solidFill>
          <a:ln>
            <a:solidFill>
              <a:srgbClr val="FFFF00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 rot="1037668">
            <a:off x="2941720" y="1642474"/>
            <a:ext cx="3931773" cy="5358064"/>
          </a:xfrm>
          <a:prstGeom prst="ellipse">
            <a:avLst/>
          </a:prstGeom>
          <a:solidFill>
            <a:srgbClr val="FFFF99">
              <a:alpha val="21176"/>
            </a:srgbClr>
          </a:solidFill>
          <a:ln>
            <a:solidFill>
              <a:srgbClr val="FFFF00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Diagonal Stripe 1"/>
          <p:cNvSpPr/>
          <p:nvPr/>
        </p:nvSpPr>
        <p:spPr bwMode="auto">
          <a:xfrm>
            <a:off x="2674712" y="2650628"/>
            <a:ext cx="722475" cy="775014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marR="0" indent="-609600" algn="l" defTabSz="914400" rtl="0" eaLnBrk="1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itchFamily="34" charset="0"/>
              <a:buAutoNum type="arabicPeriod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Verdana" pitchFamily="34" charset="0"/>
              <a:ea typeface="Lucida Sans Unicode" pitchFamily="34" charset="0"/>
              <a:cs typeface="Lucida Sans Unicode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5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058782"/>
            <a:ext cx="12192000" cy="5799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759669" y="1105698"/>
            <a:ext cx="6279785" cy="5636153"/>
            <a:chOff x="5677783" y="614379"/>
            <a:chExt cx="6279785" cy="5636153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7511527" y="1770636"/>
              <a:ext cx="4446041" cy="4362724"/>
            </a:xfrm>
            <a:prstGeom prst="roundRect">
              <a:avLst/>
            </a:prstGeom>
            <a:noFill/>
            <a:ln w="38100">
              <a:solidFill>
                <a:srgbClr val="008080"/>
              </a:solidFill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39686" defTabSz="914332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</a:pPr>
              <a:endParaRPr lang="en-US" sz="1600" kern="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 bwMode="gray">
            <a:xfrm>
              <a:off x="8974708" y="1239417"/>
              <a:ext cx="1371600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600" b="1" kern="0" dirty="0">
                  <a:solidFill>
                    <a:srgbClr val="000066"/>
                  </a:solidFill>
                  <a:latin typeface="MarkForMC Nrw O"/>
                </a:rPr>
                <a:t>Working </a:t>
              </a:r>
              <a:r>
                <a:rPr lang="en-US" sz="1600" b="1" u="sng" kern="0" dirty="0" smtClean="0">
                  <a:solidFill>
                    <a:srgbClr val="000066"/>
                  </a:solidFill>
                  <a:latin typeface="MarkForMC Nrw O"/>
                </a:rPr>
                <a:t>Solutions</a:t>
              </a:r>
              <a:endParaRPr lang="en-US" sz="1600" b="1" u="sng" kern="0" dirty="0">
                <a:solidFill>
                  <a:srgbClr val="000066"/>
                </a:solidFill>
                <a:latin typeface="MarkForMC Nrw O"/>
              </a:endParaRPr>
            </a:p>
          </p:txBody>
        </p:sp>
        <p:sp>
          <p:nvSpPr>
            <p:cNvPr id="32" name="Right Arrow 31"/>
            <p:cNvSpPr/>
            <p:nvPr/>
          </p:nvSpPr>
          <p:spPr bwMode="gray">
            <a:xfrm>
              <a:off x="7240040" y="1214763"/>
              <a:ext cx="1165655" cy="461530"/>
            </a:xfrm>
            <a:prstGeom prst="rightArrow">
              <a:avLst/>
            </a:prstGeom>
            <a:solidFill>
              <a:srgbClr val="FF671B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600" kern="0" dirty="0">
                <a:solidFill>
                  <a:srgbClr val="000066"/>
                </a:solidFill>
                <a:latin typeface="MarkForMC Nrw O"/>
              </a:endParaRPr>
            </a:p>
          </p:txBody>
        </p:sp>
        <p:sp>
          <p:nvSpPr>
            <p:cNvPr id="33" name="Left Brace 32"/>
            <p:cNvSpPr/>
            <p:nvPr/>
          </p:nvSpPr>
          <p:spPr bwMode="gray">
            <a:xfrm rot="5400000">
              <a:off x="7695974" y="-1143413"/>
              <a:ext cx="381933" cy="4418315"/>
            </a:xfrm>
            <a:prstGeom prst="leftBrace">
              <a:avLst/>
            </a:prstGeom>
            <a:noFill/>
            <a:ln w="12700" cap="flat" cmpd="sng" algn="ctr">
              <a:solidFill>
                <a:srgbClr val="FFC81F">
                  <a:lumMod val="75000"/>
                </a:srgbClr>
              </a:solidFill>
              <a:prstDash val="solid"/>
              <a:miter lim="800000"/>
              <a:tailEnd type="none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srgbClr val="171717"/>
                </a:solidFill>
                <a:latin typeface="MarkForMC Nrw O"/>
              </a:endParaRPr>
            </a:p>
          </p:txBody>
        </p:sp>
        <p:sp>
          <p:nvSpPr>
            <p:cNvPr id="34" name="TextBox 33"/>
            <p:cNvSpPr txBox="1"/>
            <p:nvPr/>
          </p:nvSpPr>
          <p:spPr bwMode="gray">
            <a:xfrm>
              <a:off x="6657811" y="614379"/>
              <a:ext cx="2316897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kern="0" dirty="0">
                  <a:solidFill>
                    <a:srgbClr val="D22A2F">
                      <a:lumMod val="50000"/>
                    </a:srgbClr>
                  </a:solidFill>
                  <a:latin typeface="MarkForMC Nrw O"/>
                </a:rPr>
                <a:t>Containers / DevOps</a:t>
              </a:r>
              <a:endParaRPr lang="en-US" sz="1400" b="1" u="sng" kern="0" dirty="0">
                <a:solidFill>
                  <a:srgbClr val="D22A2F">
                    <a:lumMod val="50000"/>
                  </a:srgbClr>
                </a:solidFill>
                <a:latin typeface="MarkForMC Nrw O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6325315" y="1887808"/>
              <a:ext cx="5475845" cy="4362724"/>
              <a:chOff x="6325314" y="1887807"/>
              <a:chExt cx="5475845" cy="4362724"/>
            </a:xfrm>
          </p:grpSpPr>
          <p:sp>
            <p:nvSpPr>
              <p:cNvPr id="62" name="Rounded Rectangle 61"/>
              <p:cNvSpPr/>
              <p:nvPr/>
            </p:nvSpPr>
            <p:spPr bwMode="auto">
              <a:xfrm>
                <a:off x="7355118" y="1887807"/>
                <a:ext cx="4446041" cy="4362724"/>
              </a:xfrm>
              <a:prstGeom prst="roundRect">
                <a:avLst/>
              </a:prstGeom>
              <a:solidFill>
                <a:srgbClr val="F7F7F7"/>
              </a:solidFill>
              <a:ln w="38100">
                <a:solidFill>
                  <a:srgbClr val="008080"/>
                </a:solidFill>
              </a:ln>
              <a:effectLst/>
              <a:extLst/>
            </p:spPr>
            <p:txBody>
              <a:bodyPr vert="horz" wrap="square" lIns="0" tIns="0" rIns="145592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9686" defTabSz="914332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ct val="60000"/>
                  </a:spcAft>
                  <a:buClr>
                    <a:srgbClr val="CCCCFF"/>
                  </a:buClr>
                  <a:buSzPct val="95000"/>
                  <a:defRPr/>
                </a:pPr>
                <a:endParaRPr lang="en-US" sz="1600" kern="0" dirty="0">
                  <a:solidFill>
                    <a:srgbClr val="FFFFFF"/>
                  </a:solidFill>
                  <a:latin typeface="Verdana" pitchFamily="34" charset="0"/>
                  <a:sym typeface="Verdana" pitchFamily="34" charset="0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gray">
              <a:xfrm>
                <a:off x="9949043" y="3074098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 bwMode="gray">
              <a:xfrm>
                <a:off x="10902737" y="2848347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 bwMode="gray">
              <a:xfrm>
                <a:off x="9118113" y="3152600"/>
                <a:ext cx="515451" cy="197127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 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 bwMode="gray">
              <a:xfrm>
                <a:off x="9608876" y="2641482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 bwMode="gray">
              <a:xfrm>
                <a:off x="10588190" y="3953053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68" name="Rectangle 67"/>
              <p:cNvSpPr/>
              <p:nvPr/>
            </p:nvSpPr>
            <p:spPr bwMode="gray">
              <a:xfrm>
                <a:off x="8026453" y="3695940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 bwMode="gray">
              <a:xfrm>
                <a:off x="7789601" y="2641482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 bwMode="gray">
              <a:xfrm>
                <a:off x="8481030" y="2896396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71" name="Rectangle 70"/>
              <p:cNvSpPr/>
              <p:nvPr/>
            </p:nvSpPr>
            <p:spPr bwMode="gray">
              <a:xfrm>
                <a:off x="9034720" y="3740681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 </a:t>
                </a:r>
              </a:p>
            </p:txBody>
          </p:sp>
          <p:sp>
            <p:nvSpPr>
              <p:cNvPr id="72" name="Rectangle 71"/>
              <p:cNvSpPr/>
              <p:nvPr/>
            </p:nvSpPr>
            <p:spPr bwMode="gray">
              <a:xfrm>
                <a:off x="9633564" y="4222656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73" name="Rectangle 72"/>
              <p:cNvSpPr/>
              <p:nvPr/>
            </p:nvSpPr>
            <p:spPr bwMode="gray">
              <a:xfrm>
                <a:off x="10588190" y="3391577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74" name="Rectangle 73"/>
              <p:cNvSpPr/>
              <p:nvPr/>
            </p:nvSpPr>
            <p:spPr bwMode="gray">
              <a:xfrm>
                <a:off x="10574752" y="4872321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 bwMode="gray">
              <a:xfrm>
                <a:off x="9016988" y="4860851"/>
                <a:ext cx="515451" cy="197127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76" name="Rectangle 75"/>
              <p:cNvSpPr/>
              <p:nvPr/>
            </p:nvSpPr>
            <p:spPr bwMode="gray">
              <a:xfrm>
                <a:off x="9580648" y="4854027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 bwMode="gray">
              <a:xfrm>
                <a:off x="10311082" y="5517867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 bwMode="gray">
              <a:xfrm>
                <a:off x="10874742" y="5513622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 bwMode="gray">
              <a:xfrm>
                <a:off x="8116259" y="4884306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80" name="Rectangle 79"/>
              <p:cNvSpPr/>
              <p:nvPr/>
            </p:nvSpPr>
            <p:spPr bwMode="gray">
              <a:xfrm>
                <a:off x="8078927" y="5550990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 bwMode="gray">
              <a:xfrm>
                <a:off x="9355120" y="5533735"/>
                <a:ext cx="515451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defRPr/>
                </a:pPr>
                <a:r>
                  <a:rPr lang="en-US" sz="800" kern="0" dirty="0">
                    <a:solidFill>
                      <a:srgbClr val="171717"/>
                    </a:solidFill>
                    <a:latin typeface="MarkForMC Nrw O"/>
                  </a:rPr>
                  <a:t>Service </a:t>
                </a:r>
              </a:p>
            </p:txBody>
          </p:sp>
          <p:cxnSp>
            <p:nvCxnSpPr>
              <p:cNvPr id="82" name="Elbow Connector 81"/>
              <p:cNvCxnSpPr>
                <a:stCxn id="80" idx="3"/>
                <a:endCxn id="81" idx="2"/>
              </p:cNvCxnSpPr>
              <p:nvPr/>
            </p:nvCxnSpPr>
            <p:spPr bwMode="gray">
              <a:xfrm>
                <a:off x="8594378" y="5653306"/>
                <a:ext cx="1018467" cy="85061"/>
              </a:xfrm>
              <a:prstGeom prst="bentConnector4">
                <a:avLst>
                  <a:gd name="adj1" fmla="val 37347"/>
                  <a:gd name="adj2" fmla="val 256195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3" name="Elbow Connector 82"/>
              <p:cNvCxnSpPr>
                <a:stCxn id="77" idx="1"/>
                <a:endCxn id="76" idx="3"/>
              </p:cNvCxnSpPr>
              <p:nvPr/>
            </p:nvCxnSpPr>
            <p:spPr bwMode="gray">
              <a:xfrm rot="10800000">
                <a:off x="10096098" y="4956343"/>
                <a:ext cx="214984" cy="663840"/>
              </a:xfrm>
              <a:prstGeom prst="bentConnector3">
                <a:avLst>
                  <a:gd name="adj1" fmla="val 16070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4" name="Elbow Connector 83"/>
              <p:cNvCxnSpPr>
                <a:stCxn id="75" idx="2"/>
                <a:endCxn id="76" idx="2"/>
              </p:cNvCxnSpPr>
              <p:nvPr/>
            </p:nvCxnSpPr>
            <p:spPr bwMode="gray">
              <a:xfrm rot="16200000" flipH="1">
                <a:off x="9556202" y="4776487"/>
                <a:ext cx="681" cy="563660"/>
              </a:xfrm>
              <a:prstGeom prst="bentConnector3">
                <a:avLst>
                  <a:gd name="adj1" fmla="val 18835616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5" name="Elbow Connector 84"/>
              <p:cNvCxnSpPr>
                <a:stCxn id="79" idx="0"/>
                <a:endCxn id="68" idx="2"/>
              </p:cNvCxnSpPr>
              <p:nvPr/>
            </p:nvCxnSpPr>
            <p:spPr bwMode="gray">
              <a:xfrm rot="16200000" flipV="1">
                <a:off x="7837215" y="4347536"/>
                <a:ext cx="983734" cy="89806"/>
              </a:xfrm>
              <a:prstGeom prst="bentConnector3">
                <a:avLst>
                  <a:gd name="adj1" fmla="val 47554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6" name="Elbow Connector 85"/>
              <p:cNvCxnSpPr>
                <a:stCxn id="70" idx="2"/>
                <a:endCxn id="69" idx="2"/>
              </p:cNvCxnSpPr>
              <p:nvPr/>
            </p:nvCxnSpPr>
            <p:spPr bwMode="gray">
              <a:xfrm rot="5400000" flipH="1">
                <a:off x="8265585" y="2627857"/>
                <a:ext cx="254914" cy="691429"/>
              </a:xfrm>
              <a:prstGeom prst="bentConnector3">
                <a:avLst>
                  <a:gd name="adj1" fmla="val -89677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7" name="Elbow Connector 86"/>
              <p:cNvCxnSpPr>
                <a:stCxn id="64" idx="1"/>
                <a:endCxn id="63" idx="3"/>
              </p:cNvCxnSpPr>
              <p:nvPr/>
            </p:nvCxnSpPr>
            <p:spPr bwMode="gray">
              <a:xfrm rot="10800000" flipV="1">
                <a:off x="10464495" y="2950662"/>
                <a:ext cx="438243" cy="225751"/>
              </a:xfrm>
              <a:prstGeom prst="bent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8" name="Elbow Connector 87"/>
              <p:cNvCxnSpPr>
                <a:stCxn id="72" idx="0"/>
                <a:endCxn id="73" idx="2"/>
              </p:cNvCxnSpPr>
              <p:nvPr/>
            </p:nvCxnSpPr>
            <p:spPr bwMode="gray">
              <a:xfrm rot="5400000" flipH="1" flipV="1">
                <a:off x="10055380" y="3432120"/>
                <a:ext cx="626447" cy="954626"/>
              </a:xfrm>
              <a:prstGeom prst="bentConnector3">
                <a:avLst>
                  <a:gd name="adj1" fmla="val 65365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9" name="Elbow Connector 88"/>
              <p:cNvCxnSpPr>
                <a:stCxn id="66" idx="2"/>
                <a:endCxn id="65" idx="0"/>
              </p:cNvCxnSpPr>
              <p:nvPr/>
            </p:nvCxnSpPr>
            <p:spPr bwMode="gray">
              <a:xfrm rot="5400000">
                <a:off x="9467978" y="2753976"/>
                <a:ext cx="306486" cy="490763"/>
              </a:xfrm>
              <a:prstGeom prst="bent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0" name="Elbow Connector 89"/>
              <p:cNvCxnSpPr>
                <a:stCxn id="79" idx="0"/>
                <a:endCxn id="71" idx="2"/>
              </p:cNvCxnSpPr>
              <p:nvPr/>
            </p:nvCxnSpPr>
            <p:spPr bwMode="gray">
              <a:xfrm rot="5400000" flipH="1" flipV="1">
                <a:off x="8363719" y="3955580"/>
                <a:ext cx="938993" cy="918461"/>
              </a:xfrm>
              <a:prstGeom prst="bent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1" name="Elbow Connector 90"/>
              <p:cNvCxnSpPr>
                <a:stCxn id="79" idx="2"/>
                <a:endCxn id="81" idx="0"/>
              </p:cNvCxnSpPr>
              <p:nvPr/>
            </p:nvCxnSpPr>
            <p:spPr bwMode="gray">
              <a:xfrm rot="16200000" flipH="1">
                <a:off x="8771017" y="4691905"/>
                <a:ext cx="444797" cy="1238861"/>
              </a:xfrm>
              <a:prstGeom prst="bent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2" name="Elbow Connector 91"/>
              <p:cNvCxnSpPr>
                <a:stCxn id="74" idx="0"/>
                <a:endCxn id="64" idx="3"/>
              </p:cNvCxnSpPr>
              <p:nvPr/>
            </p:nvCxnSpPr>
            <p:spPr bwMode="gray">
              <a:xfrm rot="5400000" flipH="1" flipV="1">
                <a:off x="10164504" y="3618637"/>
                <a:ext cx="1921658" cy="585710"/>
              </a:xfrm>
              <a:prstGeom prst="bentConnector4">
                <a:avLst>
                  <a:gd name="adj1" fmla="val 23546"/>
                  <a:gd name="adj2" fmla="val 139030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3" name="Elbow Connector 92"/>
              <p:cNvCxnSpPr>
                <a:stCxn id="77" idx="0"/>
                <a:endCxn id="74" idx="2"/>
              </p:cNvCxnSpPr>
              <p:nvPr/>
            </p:nvCxnSpPr>
            <p:spPr bwMode="gray">
              <a:xfrm rot="5400000" flipH="1" flipV="1">
                <a:off x="10480186" y="5165575"/>
                <a:ext cx="440914" cy="263670"/>
              </a:xfrm>
              <a:prstGeom prst="bentConnector3">
                <a:avLst>
                  <a:gd name="adj1" fmla="val 50000"/>
                </a:avLst>
              </a:prstGeom>
              <a:noFill/>
              <a:ln w="12700" cap="flat" cmpd="sng" algn="ctr">
                <a:solidFill>
                  <a:srgbClr val="92D05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4" name="Straight Arrow Connector 93"/>
              <p:cNvCxnSpPr/>
              <p:nvPr/>
            </p:nvCxnSpPr>
            <p:spPr bwMode="gray">
              <a:xfrm>
                <a:off x="6325314" y="2305371"/>
                <a:ext cx="1064288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95" name="Straight Arrow Connector 94"/>
              <p:cNvCxnSpPr/>
              <p:nvPr/>
            </p:nvCxnSpPr>
            <p:spPr bwMode="gray">
              <a:xfrm>
                <a:off x="6375468" y="2637237"/>
                <a:ext cx="9639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96" name="Straight Arrow Connector 95"/>
              <p:cNvCxnSpPr/>
              <p:nvPr/>
            </p:nvCxnSpPr>
            <p:spPr bwMode="gray">
              <a:xfrm>
                <a:off x="6368094" y="2981552"/>
                <a:ext cx="9639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97" name="Straight Arrow Connector 96"/>
              <p:cNvCxnSpPr/>
              <p:nvPr/>
            </p:nvCxnSpPr>
            <p:spPr bwMode="gray">
              <a:xfrm>
                <a:off x="6368094" y="3318569"/>
                <a:ext cx="9639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98" name="Straight Arrow Connector 97"/>
              <p:cNvCxnSpPr/>
              <p:nvPr/>
            </p:nvCxnSpPr>
            <p:spPr bwMode="gray">
              <a:xfrm>
                <a:off x="6371125" y="3671691"/>
                <a:ext cx="9639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99" name="Straight Arrow Connector 98"/>
              <p:cNvCxnSpPr/>
              <p:nvPr/>
            </p:nvCxnSpPr>
            <p:spPr bwMode="gray">
              <a:xfrm>
                <a:off x="6371125" y="3993486"/>
                <a:ext cx="9639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100" name="Straight Arrow Connector 99"/>
              <p:cNvCxnSpPr/>
              <p:nvPr/>
            </p:nvCxnSpPr>
            <p:spPr bwMode="gray">
              <a:xfrm>
                <a:off x="6371125" y="4324972"/>
                <a:ext cx="9639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101" name="Straight Arrow Connector 100"/>
              <p:cNvCxnSpPr/>
              <p:nvPr/>
            </p:nvCxnSpPr>
            <p:spPr bwMode="gray">
              <a:xfrm>
                <a:off x="6371125" y="4669667"/>
                <a:ext cx="9639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102" name="Straight Arrow Connector 101"/>
              <p:cNvCxnSpPr/>
              <p:nvPr/>
            </p:nvCxnSpPr>
            <p:spPr bwMode="gray">
              <a:xfrm>
                <a:off x="6371125" y="5024024"/>
                <a:ext cx="9639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103" name="Straight Arrow Connector 102"/>
              <p:cNvCxnSpPr/>
              <p:nvPr/>
            </p:nvCxnSpPr>
            <p:spPr bwMode="gray">
              <a:xfrm>
                <a:off x="6371125" y="5348464"/>
                <a:ext cx="9639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104" name="Straight Arrow Connector 103"/>
              <p:cNvCxnSpPr/>
              <p:nvPr/>
            </p:nvCxnSpPr>
            <p:spPr bwMode="gray">
              <a:xfrm>
                <a:off x="6371125" y="5699353"/>
                <a:ext cx="963980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105" name="Straight Arrow Connector 104"/>
              <p:cNvCxnSpPr/>
              <p:nvPr/>
            </p:nvCxnSpPr>
            <p:spPr bwMode="gray">
              <a:xfrm>
                <a:off x="6371125" y="6024675"/>
                <a:ext cx="1130925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4FCDB0">
                    <a:lumMod val="75000"/>
                  </a:srgbClr>
                </a:solidFill>
                <a:prstDash val="dash"/>
                <a:miter lim="800000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8531549" y="1976867"/>
              <a:ext cx="2360833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>
                <a:lnSpc>
                  <a:spcPct val="90000"/>
                </a:lnSpc>
              </a:pPr>
              <a:r>
                <a:rPr lang="en-US" sz="1400" kern="0" dirty="0" smtClean="0">
                  <a:solidFill>
                    <a:srgbClr val="000000"/>
                  </a:solidFill>
                </a:rPr>
                <a:t>(Cloud-native &amp; On-Prem)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17269" y="5021760"/>
              <a:ext cx="523918" cy="8494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0446" y="833782"/>
              <a:ext cx="946494" cy="8494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78546" y="5687658"/>
              <a:ext cx="523918" cy="8494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53860" y="5668701"/>
              <a:ext cx="523918" cy="8494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7458" y="4990468"/>
              <a:ext cx="523918" cy="8494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81117" y="4988513"/>
              <a:ext cx="523918" cy="8494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76126" y="5013267"/>
              <a:ext cx="523918" cy="8494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12794" y="5654287"/>
              <a:ext cx="523918" cy="8494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74743" y="5653363"/>
              <a:ext cx="523918" cy="8494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4574" y="4357143"/>
              <a:ext cx="523918" cy="84945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93435" y="4090121"/>
              <a:ext cx="523918" cy="8494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88191" y="3530100"/>
              <a:ext cx="523918" cy="8494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50053" y="3208583"/>
              <a:ext cx="523918" cy="8494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2738" y="2983325"/>
              <a:ext cx="523918" cy="84945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5061" y="3279949"/>
              <a:ext cx="523918" cy="8494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08876" y="2778473"/>
              <a:ext cx="523918" cy="84945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83733" y="3041395"/>
              <a:ext cx="523918" cy="8494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9602" y="2782453"/>
              <a:ext cx="523918" cy="84945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7709" y="3833796"/>
              <a:ext cx="523918" cy="84945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33172" y="3876268"/>
              <a:ext cx="523918" cy="84945"/>
            </a:xfrm>
            <a:prstGeom prst="rect">
              <a:avLst/>
            </a:prstGeom>
          </p:spPr>
        </p:pic>
      </p:grpSp>
      <p:grpSp>
        <p:nvGrpSpPr>
          <p:cNvPr id="106" name="Group 105"/>
          <p:cNvGrpSpPr/>
          <p:nvPr/>
        </p:nvGrpSpPr>
        <p:grpSpPr>
          <a:xfrm>
            <a:off x="254051" y="2335201"/>
            <a:ext cx="4446041" cy="4406649"/>
            <a:chOff x="172163" y="1843882"/>
            <a:chExt cx="4446041" cy="4406649"/>
          </a:xfrm>
        </p:grpSpPr>
        <p:sp>
          <p:nvSpPr>
            <p:cNvPr id="107" name="Rounded Rectangle 106"/>
            <p:cNvSpPr/>
            <p:nvPr/>
          </p:nvSpPr>
          <p:spPr bwMode="auto">
            <a:xfrm>
              <a:off x="172163" y="1887807"/>
              <a:ext cx="4446041" cy="4362724"/>
            </a:xfrm>
            <a:prstGeom prst="roundRect">
              <a:avLst/>
            </a:prstGeom>
            <a:solidFill>
              <a:srgbClr val="3333CC">
                <a:lumMod val="20000"/>
                <a:lumOff val="80000"/>
              </a:srgbClr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39686" defTabSz="914332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defRPr/>
              </a:pPr>
              <a:endParaRPr lang="en-US" sz="1600" kern="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465342" y="1843882"/>
              <a:ext cx="2280366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09">
                <a:defRPr/>
              </a:pPr>
              <a:r>
                <a:rPr lang="en-US" b="1" kern="0" dirty="0" smtClean="0">
                  <a:solidFill>
                    <a:srgbClr val="000000"/>
                  </a:solidFill>
                </a:rPr>
                <a:t>Business Domain</a:t>
              </a:r>
              <a:endParaRPr lang="en-US" kern="0" dirty="0">
                <a:solidFill>
                  <a:srgbClr val="000000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 bwMode="gray">
            <a:xfrm>
              <a:off x="562252" y="2305371"/>
              <a:ext cx="3735281" cy="1710144"/>
            </a:xfrm>
            <a:prstGeom prst="rect">
              <a:avLst/>
            </a:prstGeom>
            <a:noFill/>
            <a:ln w="28575" cap="flat" cmpd="sng" algn="ctr">
              <a:solidFill>
                <a:srgbClr val="8DB92E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lIns="0" rIns="0" rtlCol="0" anchor="t"/>
            <a:lstStyle/>
            <a:p>
              <a:pPr algn="ctr" defTabSz="914354">
                <a:defRPr/>
              </a:pPr>
              <a:r>
                <a:rPr lang="en-US" sz="1400" b="1" kern="0" dirty="0">
                  <a:solidFill>
                    <a:srgbClr val="171717"/>
                  </a:solidFill>
                  <a:latin typeface="MarkForMC Nrw O"/>
                </a:rPr>
                <a:t>Sub-Domain</a:t>
              </a:r>
            </a:p>
          </p:txBody>
        </p:sp>
        <p:sp>
          <p:nvSpPr>
            <p:cNvPr id="110" name="Rectangle 109"/>
            <p:cNvSpPr/>
            <p:nvPr/>
          </p:nvSpPr>
          <p:spPr bwMode="gray">
            <a:xfrm>
              <a:off x="562250" y="4210175"/>
              <a:ext cx="3735281" cy="1710144"/>
            </a:xfrm>
            <a:prstGeom prst="rect">
              <a:avLst/>
            </a:prstGeom>
            <a:noFill/>
            <a:ln w="28575" cap="flat" cmpd="sng" algn="ctr">
              <a:solidFill>
                <a:srgbClr val="8DB92E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lIns="0" rIns="0" rtlCol="0" anchor="t"/>
            <a:lstStyle/>
            <a:p>
              <a:pPr algn="ctr" defTabSz="914354">
                <a:defRPr/>
              </a:pPr>
              <a:r>
                <a:rPr lang="en-US" sz="1400" b="1" kern="0" dirty="0">
                  <a:solidFill>
                    <a:srgbClr val="171717"/>
                  </a:solidFill>
                  <a:latin typeface="MarkForMC Nrw O"/>
                </a:rPr>
                <a:t>Sub-Domain</a:t>
              </a:r>
            </a:p>
          </p:txBody>
        </p:sp>
        <p:sp>
          <p:nvSpPr>
            <p:cNvPr id="111" name="Rounded Rectangle 110"/>
            <p:cNvSpPr/>
            <p:nvPr/>
          </p:nvSpPr>
          <p:spPr bwMode="gray">
            <a:xfrm>
              <a:off x="2000742" y="2721371"/>
              <a:ext cx="793900" cy="411127"/>
            </a:xfrm>
            <a:prstGeom prst="roundRect">
              <a:avLst/>
            </a:prstGeom>
            <a:solidFill>
              <a:srgbClr val="FFDE7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12" name="Rounded Rectangle 111"/>
            <p:cNvSpPr/>
            <p:nvPr/>
          </p:nvSpPr>
          <p:spPr bwMode="gray">
            <a:xfrm>
              <a:off x="754179" y="2734359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13" name="Rounded Rectangle 112"/>
            <p:cNvSpPr/>
            <p:nvPr/>
          </p:nvSpPr>
          <p:spPr bwMode="gray">
            <a:xfrm>
              <a:off x="3247306" y="2734359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14" name="Rounded Rectangle 113"/>
            <p:cNvSpPr/>
            <p:nvPr/>
          </p:nvSpPr>
          <p:spPr bwMode="gray">
            <a:xfrm>
              <a:off x="2022518" y="3412622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15" name="Rounded Rectangle 114"/>
            <p:cNvSpPr/>
            <p:nvPr/>
          </p:nvSpPr>
          <p:spPr bwMode="gray">
            <a:xfrm>
              <a:off x="773357" y="3412621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16" name="Rounded Rectangle 115"/>
            <p:cNvSpPr/>
            <p:nvPr/>
          </p:nvSpPr>
          <p:spPr bwMode="gray">
            <a:xfrm>
              <a:off x="3251547" y="3385970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17" name="Rounded Rectangle 116"/>
            <p:cNvSpPr/>
            <p:nvPr/>
          </p:nvSpPr>
          <p:spPr bwMode="gray">
            <a:xfrm>
              <a:off x="2000742" y="4541243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18" name="Rounded Rectangle 117"/>
            <p:cNvSpPr/>
            <p:nvPr/>
          </p:nvSpPr>
          <p:spPr bwMode="gray">
            <a:xfrm>
              <a:off x="754179" y="4554231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19" name="Rounded Rectangle 118"/>
            <p:cNvSpPr/>
            <p:nvPr/>
          </p:nvSpPr>
          <p:spPr bwMode="gray">
            <a:xfrm>
              <a:off x="3247306" y="4554231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20" name="Rounded Rectangle 119"/>
            <p:cNvSpPr/>
            <p:nvPr/>
          </p:nvSpPr>
          <p:spPr bwMode="gray">
            <a:xfrm>
              <a:off x="2022518" y="5232494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21" name="Rounded Rectangle 120"/>
            <p:cNvSpPr/>
            <p:nvPr/>
          </p:nvSpPr>
          <p:spPr bwMode="gray">
            <a:xfrm>
              <a:off x="773357" y="5232493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sp>
          <p:nvSpPr>
            <p:cNvPr id="122" name="Rounded Rectangle 121"/>
            <p:cNvSpPr/>
            <p:nvPr/>
          </p:nvSpPr>
          <p:spPr bwMode="gray">
            <a:xfrm>
              <a:off x="3251547" y="5205842"/>
              <a:ext cx="793900" cy="411127"/>
            </a:xfrm>
            <a:prstGeom prst="roundRect">
              <a:avLst/>
            </a:prstGeom>
            <a:solidFill>
              <a:srgbClr val="FFC81F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defRPr/>
              </a:pPr>
              <a:r>
                <a:rPr lang="en-US" sz="1333" kern="0" dirty="0">
                  <a:solidFill>
                    <a:srgbClr val="171717"/>
                  </a:solidFill>
                  <a:latin typeface="MarkForMC Nrw O"/>
                </a:rPr>
                <a:t>Capability</a:t>
              </a:r>
            </a:p>
          </p:txBody>
        </p:sp>
        <p:cxnSp>
          <p:nvCxnSpPr>
            <p:cNvPr id="123" name="Elbow Connector 122"/>
            <p:cNvCxnSpPr>
              <a:stCxn id="121" idx="3"/>
              <a:endCxn id="117" idx="1"/>
            </p:cNvCxnSpPr>
            <p:nvPr/>
          </p:nvCxnSpPr>
          <p:spPr bwMode="gray">
            <a:xfrm flipV="1">
              <a:off x="1567256" y="4746808"/>
              <a:ext cx="433485" cy="691249"/>
            </a:xfrm>
            <a:prstGeom prst="bentConnector3">
              <a:avLst/>
            </a:prstGeom>
            <a:noFill/>
            <a:ln w="12700" cap="flat" cmpd="sng" algn="ctr">
              <a:solidFill>
                <a:srgbClr val="FF671B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4" name="Elbow Connector 123"/>
            <p:cNvCxnSpPr>
              <a:stCxn id="112" idx="3"/>
              <a:endCxn id="114" idx="1"/>
            </p:cNvCxnSpPr>
            <p:nvPr/>
          </p:nvCxnSpPr>
          <p:spPr bwMode="gray">
            <a:xfrm>
              <a:off x="1548079" y="2939923"/>
              <a:ext cx="474439" cy="678263"/>
            </a:xfrm>
            <a:prstGeom prst="bentConnector3">
              <a:avLst/>
            </a:prstGeom>
            <a:noFill/>
            <a:ln w="12700" cap="flat" cmpd="sng" algn="ctr">
              <a:solidFill>
                <a:srgbClr val="FF671B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5" name="Elbow Connector 124"/>
            <p:cNvCxnSpPr>
              <a:stCxn id="119" idx="0"/>
              <a:endCxn id="115" idx="2"/>
            </p:cNvCxnSpPr>
            <p:nvPr/>
          </p:nvCxnSpPr>
          <p:spPr bwMode="gray">
            <a:xfrm rot="16200000" flipV="1">
              <a:off x="2042041" y="2952015"/>
              <a:ext cx="730484" cy="2473949"/>
            </a:xfrm>
            <a:prstGeom prst="bentConnector3">
              <a:avLst>
                <a:gd name="adj1" fmla="val 60432"/>
              </a:avLst>
            </a:prstGeom>
            <a:noFill/>
            <a:ln w="12700" cap="flat" cmpd="sng" algn="ctr">
              <a:solidFill>
                <a:srgbClr val="FF671B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6" name="Elbow Connector 125"/>
            <p:cNvCxnSpPr>
              <a:stCxn id="116" idx="1"/>
              <a:endCxn id="111" idx="3"/>
            </p:cNvCxnSpPr>
            <p:nvPr/>
          </p:nvCxnSpPr>
          <p:spPr bwMode="gray">
            <a:xfrm rot="10800000">
              <a:off x="2794644" y="2926937"/>
              <a:ext cx="456905" cy="664599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671B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7" name="Elbow Connector 126"/>
            <p:cNvCxnSpPr>
              <a:stCxn id="111" idx="2"/>
              <a:endCxn id="114" idx="0"/>
            </p:cNvCxnSpPr>
            <p:nvPr/>
          </p:nvCxnSpPr>
          <p:spPr bwMode="gray">
            <a:xfrm rot="16200000" flipH="1">
              <a:off x="2268519" y="3261671"/>
              <a:ext cx="280124" cy="21776"/>
            </a:xfrm>
            <a:prstGeom prst="bentConnector3">
              <a:avLst>
                <a:gd name="adj1" fmla="val 50000"/>
              </a:avLst>
            </a:prstGeom>
            <a:noFill/>
            <a:ln w="12700" cap="flat" cmpd="sng" algn="ctr">
              <a:solidFill>
                <a:srgbClr val="FF671B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8" name="Rectangle 127"/>
            <p:cNvSpPr/>
            <p:nvPr/>
          </p:nvSpPr>
          <p:spPr bwMode="gray">
            <a:xfrm>
              <a:off x="3099301" y="2653369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29" name="Rectangle 128"/>
            <p:cNvSpPr/>
            <p:nvPr/>
          </p:nvSpPr>
          <p:spPr bwMode="gray">
            <a:xfrm>
              <a:off x="3662961" y="2649124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30" name="Rectangle 129"/>
            <p:cNvSpPr/>
            <p:nvPr/>
          </p:nvSpPr>
          <p:spPr bwMode="gray">
            <a:xfrm>
              <a:off x="1862261" y="2648306"/>
              <a:ext cx="515451" cy="197127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31" name="Rectangle 130"/>
            <p:cNvSpPr/>
            <p:nvPr/>
          </p:nvSpPr>
          <p:spPr bwMode="gray">
            <a:xfrm>
              <a:off x="2425921" y="2641482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32" name="Rectangle 131"/>
            <p:cNvSpPr/>
            <p:nvPr/>
          </p:nvSpPr>
          <p:spPr bwMode="gray">
            <a:xfrm>
              <a:off x="3392429" y="3721430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33" name="Rectangle 132"/>
            <p:cNvSpPr/>
            <p:nvPr/>
          </p:nvSpPr>
          <p:spPr bwMode="gray">
            <a:xfrm>
              <a:off x="912580" y="3306022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34" name="Rectangle 133"/>
            <p:cNvSpPr/>
            <p:nvPr/>
          </p:nvSpPr>
          <p:spPr bwMode="gray">
            <a:xfrm>
              <a:off x="606646" y="2641482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35" name="Rectangle 134"/>
            <p:cNvSpPr/>
            <p:nvPr/>
          </p:nvSpPr>
          <p:spPr bwMode="gray">
            <a:xfrm>
              <a:off x="1170306" y="2637237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36" name="Rectangle 135"/>
            <p:cNvSpPr/>
            <p:nvPr/>
          </p:nvSpPr>
          <p:spPr bwMode="gray">
            <a:xfrm>
              <a:off x="1851765" y="3740681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37" name="Rectangle 136"/>
            <p:cNvSpPr/>
            <p:nvPr/>
          </p:nvSpPr>
          <p:spPr bwMode="gray">
            <a:xfrm>
              <a:off x="2415425" y="3736436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38" name="Rectangle 137"/>
            <p:cNvSpPr/>
            <p:nvPr/>
          </p:nvSpPr>
          <p:spPr bwMode="gray">
            <a:xfrm>
              <a:off x="3662961" y="3030512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39" name="Rectangle 138"/>
            <p:cNvSpPr/>
            <p:nvPr/>
          </p:nvSpPr>
          <p:spPr bwMode="gray">
            <a:xfrm>
              <a:off x="3391797" y="4872321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40" name="Rectangle 139"/>
            <p:cNvSpPr/>
            <p:nvPr/>
          </p:nvSpPr>
          <p:spPr bwMode="gray">
            <a:xfrm>
              <a:off x="1834033" y="4860851"/>
              <a:ext cx="515451" cy="197127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41" name="Rectangle 140"/>
            <p:cNvSpPr/>
            <p:nvPr/>
          </p:nvSpPr>
          <p:spPr bwMode="gray">
            <a:xfrm>
              <a:off x="2397693" y="4854027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42" name="Rectangle 141"/>
            <p:cNvSpPr/>
            <p:nvPr/>
          </p:nvSpPr>
          <p:spPr bwMode="gray">
            <a:xfrm>
              <a:off x="3128127" y="5517867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43" name="Rectangle 142"/>
            <p:cNvSpPr/>
            <p:nvPr/>
          </p:nvSpPr>
          <p:spPr bwMode="gray">
            <a:xfrm>
              <a:off x="3691787" y="5513622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44" name="Rectangle 143"/>
            <p:cNvSpPr/>
            <p:nvPr/>
          </p:nvSpPr>
          <p:spPr bwMode="gray">
            <a:xfrm>
              <a:off x="933304" y="4884306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45" name="Rectangle 144"/>
            <p:cNvSpPr/>
            <p:nvPr/>
          </p:nvSpPr>
          <p:spPr bwMode="gray">
            <a:xfrm>
              <a:off x="895972" y="5550990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sp>
          <p:nvSpPr>
            <p:cNvPr id="146" name="Rectangle 145"/>
            <p:cNvSpPr/>
            <p:nvPr/>
          </p:nvSpPr>
          <p:spPr bwMode="gray">
            <a:xfrm>
              <a:off x="2172165" y="5533735"/>
              <a:ext cx="515451" cy="204632"/>
            </a:xfrm>
            <a:prstGeom prst="rect">
              <a:avLst/>
            </a:prstGeom>
            <a:solidFill>
              <a:srgbClr val="ADDB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lnSpc>
                  <a:spcPct val="70000"/>
                </a:lnSpc>
                <a:defRPr/>
              </a:pPr>
              <a:r>
                <a:rPr lang="en-US" sz="800" kern="0" dirty="0">
                  <a:solidFill>
                    <a:srgbClr val="171717"/>
                  </a:solidFill>
                  <a:latin typeface="MarkForMC Nrw O"/>
                </a:rPr>
                <a:t>Service Candidate</a:t>
              </a:r>
            </a:p>
          </p:txBody>
        </p:sp>
        <p:cxnSp>
          <p:nvCxnSpPr>
            <p:cNvPr id="147" name="Elbow Connector 146"/>
            <p:cNvCxnSpPr>
              <a:stCxn id="145" idx="3"/>
              <a:endCxn id="146" idx="2"/>
            </p:cNvCxnSpPr>
            <p:nvPr/>
          </p:nvCxnSpPr>
          <p:spPr bwMode="gray">
            <a:xfrm>
              <a:off x="1411423" y="5653306"/>
              <a:ext cx="1018467" cy="85061"/>
            </a:xfrm>
            <a:prstGeom prst="bentConnector4">
              <a:avLst>
                <a:gd name="adj1" fmla="val 37347"/>
                <a:gd name="adj2" fmla="val 256195"/>
              </a:avLst>
            </a:prstGeom>
            <a:noFill/>
            <a:ln w="12700" cap="flat" cmpd="sng" algn="ctr">
              <a:solidFill>
                <a:srgbClr val="92D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8" name="Elbow Connector 147"/>
            <p:cNvCxnSpPr>
              <a:stCxn id="142" idx="1"/>
              <a:endCxn id="141" idx="3"/>
            </p:cNvCxnSpPr>
            <p:nvPr/>
          </p:nvCxnSpPr>
          <p:spPr bwMode="gray">
            <a:xfrm rot="10800000">
              <a:off x="2913143" y="4956343"/>
              <a:ext cx="214984" cy="663840"/>
            </a:xfrm>
            <a:prstGeom prst="bentConnector3">
              <a:avLst>
                <a:gd name="adj1" fmla="val 16070"/>
              </a:avLst>
            </a:prstGeom>
            <a:noFill/>
            <a:ln w="12700" cap="flat" cmpd="sng" algn="ctr">
              <a:solidFill>
                <a:srgbClr val="92D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9" name="Elbow Connector 148"/>
            <p:cNvCxnSpPr>
              <a:stCxn id="140" idx="2"/>
              <a:endCxn id="141" idx="2"/>
            </p:cNvCxnSpPr>
            <p:nvPr/>
          </p:nvCxnSpPr>
          <p:spPr bwMode="gray">
            <a:xfrm rot="16200000" flipH="1">
              <a:off x="2373247" y="4776487"/>
              <a:ext cx="681" cy="563660"/>
            </a:xfrm>
            <a:prstGeom prst="bentConnector3">
              <a:avLst>
                <a:gd name="adj1" fmla="val 18835616"/>
              </a:avLst>
            </a:prstGeom>
            <a:noFill/>
            <a:ln w="12700" cap="flat" cmpd="sng" algn="ctr">
              <a:solidFill>
                <a:srgbClr val="92D05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0" name="Elbow Connector 149"/>
            <p:cNvCxnSpPr>
              <a:endCxn id="136" idx="2"/>
            </p:cNvCxnSpPr>
            <p:nvPr/>
          </p:nvCxnSpPr>
          <p:spPr bwMode="gray">
            <a:xfrm rot="5400000" flipH="1" flipV="1">
              <a:off x="1269101" y="4124968"/>
              <a:ext cx="1020045" cy="660736"/>
            </a:xfrm>
            <a:prstGeom prst="bentConnector3">
              <a:avLst>
                <a:gd name="adj1" fmla="val 67720"/>
              </a:avLst>
            </a:prstGeom>
            <a:noFill/>
            <a:ln w="12700" cap="flat" cmpd="sng" algn="ctr">
              <a:solidFill>
                <a:srgbClr val="92D05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51" name="TextBox 150"/>
          <p:cNvSpPr txBox="1"/>
          <p:nvPr/>
        </p:nvSpPr>
        <p:spPr bwMode="gray">
          <a:xfrm>
            <a:off x="1895103" y="1597140"/>
            <a:ext cx="13716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80000"/>
              </a:lnSpc>
              <a:defRPr/>
            </a:pPr>
            <a:r>
              <a:rPr lang="en-US" sz="1600" b="1" kern="0" dirty="0">
                <a:solidFill>
                  <a:srgbClr val="000066"/>
                </a:solidFill>
                <a:latin typeface="MarkForMC Nrw O"/>
              </a:rPr>
              <a:t>Integrated Service</a:t>
            </a:r>
          </a:p>
          <a:p>
            <a:pPr algn="ctr" defTabSz="914377">
              <a:lnSpc>
                <a:spcPct val="80000"/>
              </a:lnSpc>
              <a:defRPr/>
            </a:pPr>
            <a:r>
              <a:rPr lang="en-US" sz="1600" b="1" u="sng" kern="0" dirty="0">
                <a:solidFill>
                  <a:srgbClr val="000066"/>
                </a:solidFill>
                <a:latin typeface="MarkForMC Nrw O"/>
              </a:rPr>
              <a:t>Design</a:t>
            </a:r>
          </a:p>
        </p:txBody>
      </p:sp>
      <p:sp>
        <p:nvSpPr>
          <p:cNvPr id="152" name="Rounded Rectangular Callout 151"/>
          <p:cNvSpPr/>
          <p:nvPr/>
        </p:nvSpPr>
        <p:spPr bwMode="gray">
          <a:xfrm>
            <a:off x="8771404" y="4017601"/>
            <a:ext cx="2220022" cy="2359624"/>
          </a:xfrm>
          <a:prstGeom prst="wedgeRoundRectCallout">
            <a:avLst>
              <a:gd name="adj1" fmla="val -17735"/>
              <a:gd name="adj2" fmla="val -50752"/>
              <a:gd name="adj3" fmla="val 16667"/>
            </a:avLst>
          </a:prstGeom>
          <a:solidFill>
            <a:srgbClr val="FF9E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9144" tIns="0" rIns="0" bIns="0" rtlCol="0" anchor="ctr"/>
          <a:lstStyle/>
          <a:p>
            <a:pPr marL="114297" indent="-114297" defTabSz="914377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solidFill>
                  <a:srgbClr val="171717"/>
                </a:solidFill>
                <a:latin typeface="MarkForMC Nrw O"/>
              </a:rPr>
              <a:t>Componentization</a:t>
            </a:r>
            <a:endParaRPr lang="en-US" sz="1400" kern="0" dirty="0">
              <a:solidFill>
                <a:srgbClr val="171717"/>
              </a:solidFill>
              <a:latin typeface="MarkForMC Nrw O"/>
            </a:endParaRPr>
          </a:p>
          <a:p>
            <a:pPr marL="114297" indent="-114297" defTabSz="914377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171717"/>
                </a:solidFill>
                <a:latin typeface="MarkForMC Nrw O"/>
              </a:rPr>
              <a:t>Standardized Interfaces</a:t>
            </a:r>
          </a:p>
          <a:p>
            <a:pPr marL="114297" indent="-114297" defTabSz="914377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solidFill>
                  <a:srgbClr val="171717"/>
                </a:solidFill>
                <a:latin typeface="MarkForMC Nrw O"/>
              </a:rPr>
              <a:t>Modularity / Flexibility</a:t>
            </a:r>
            <a:endParaRPr lang="en-US" sz="1400" kern="0" dirty="0">
              <a:solidFill>
                <a:srgbClr val="171717"/>
              </a:solidFill>
              <a:latin typeface="MarkForMC Nrw O"/>
            </a:endParaRPr>
          </a:p>
          <a:p>
            <a:pPr marL="114297" indent="-114297" defTabSz="914377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171717"/>
                </a:solidFill>
                <a:latin typeface="MarkForMC Nrw O"/>
              </a:rPr>
              <a:t>Smart Re-use</a:t>
            </a:r>
          </a:p>
          <a:p>
            <a:pPr marL="114297" indent="-114297" defTabSz="914377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solidFill>
                  <a:srgbClr val="171717"/>
                </a:solidFill>
                <a:latin typeface="MarkForMC Nrw O"/>
              </a:rPr>
              <a:t>Business Alignment</a:t>
            </a:r>
          </a:p>
          <a:p>
            <a:pPr marL="114297" indent="-114297" defTabSz="914377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solidFill>
                  <a:srgbClr val="171717"/>
                </a:solidFill>
                <a:latin typeface="MarkForMC Nrw O"/>
              </a:rPr>
              <a:t>Technical Alignment</a:t>
            </a:r>
            <a:endParaRPr lang="en-US" sz="1400" kern="0" dirty="0">
              <a:solidFill>
                <a:srgbClr val="171717"/>
              </a:solidFill>
              <a:latin typeface="MarkForMC Nrw O"/>
            </a:endParaRPr>
          </a:p>
          <a:p>
            <a:pPr marL="114297" indent="-114297" defTabSz="914377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rgbClr val="171717"/>
                </a:solidFill>
                <a:latin typeface="MarkForMC Nrw O"/>
              </a:rPr>
              <a:t>Scale-ability</a:t>
            </a:r>
          </a:p>
          <a:p>
            <a:pPr marL="114297" indent="-114297" defTabSz="914377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solidFill>
                  <a:srgbClr val="171717"/>
                </a:solidFill>
                <a:latin typeface="MarkForMC Nrw O"/>
              </a:rPr>
              <a:t>Life-cycle Automation</a:t>
            </a:r>
            <a:endParaRPr lang="en-US" sz="1400" kern="0" dirty="0">
              <a:solidFill>
                <a:srgbClr val="171717"/>
              </a:solidFill>
              <a:latin typeface="MarkForMC Nrw O"/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3372925" y="1058782"/>
            <a:ext cx="3561692" cy="5585864"/>
            <a:chOff x="3291039" y="567463"/>
            <a:chExt cx="3561692" cy="5585864"/>
          </a:xfrm>
        </p:grpSpPr>
        <p:sp>
          <p:nvSpPr>
            <p:cNvPr id="155" name="Right Arrow 154"/>
            <p:cNvSpPr/>
            <p:nvPr/>
          </p:nvSpPr>
          <p:spPr bwMode="gray">
            <a:xfrm>
              <a:off x="3737510" y="1199128"/>
              <a:ext cx="1165655" cy="461530"/>
            </a:xfrm>
            <a:prstGeom prst="rightArrow">
              <a:avLst/>
            </a:prstGeom>
            <a:solidFill>
              <a:srgbClr val="FF671B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600" kern="0" dirty="0">
                <a:solidFill>
                  <a:srgbClr val="000066"/>
                </a:solidFill>
                <a:latin typeface="MarkForMC Nrw O"/>
              </a:endParaRPr>
            </a:p>
          </p:txBody>
        </p:sp>
        <p:sp>
          <p:nvSpPr>
            <p:cNvPr id="156" name="Left Brace 155"/>
            <p:cNvSpPr/>
            <p:nvPr/>
          </p:nvSpPr>
          <p:spPr bwMode="gray">
            <a:xfrm rot="5400000">
              <a:off x="4769675" y="-699387"/>
              <a:ext cx="381933" cy="3339205"/>
            </a:xfrm>
            <a:prstGeom prst="leftBrace">
              <a:avLst/>
            </a:prstGeom>
            <a:noFill/>
            <a:ln w="12700" cap="flat" cmpd="sng" algn="ctr">
              <a:solidFill>
                <a:srgbClr val="FFC81F">
                  <a:lumMod val="75000"/>
                </a:srgbClr>
              </a:solidFill>
              <a:prstDash val="solid"/>
              <a:miter lim="800000"/>
              <a:tailEnd type="none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srgbClr val="171717"/>
                </a:solidFill>
                <a:latin typeface="MarkForMC Nrw O"/>
              </a:endParaRPr>
            </a:p>
          </p:txBody>
        </p:sp>
        <p:sp>
          <p:nvSpPr>
            <p:cNvPr id="157" name="TextBox 156"/>
            <p:cNvSpPr txBox="1"/>
            <p:nvPr/>
          </p:nvSpPr>
          <p:spPr bwMode="gray">
            <a:xfrm>
              <a:off x="4207239" y="567463"/>
              <a:ext cx="143920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ts val="600"/>
                </a:spcBef>
                <a:defRPr/>
              </a:pPr>
              <a:r>
                <a:rPr lang="en-US" sz="1400" b="1" kern="0" dirty="0">
                  <a:solidFill>
                    <a:srgbClr val="D22A2F">
                      <a:lumMod val="50000"/>
                    </a:srgbClr>
                  </a:solidFill>
                  <a:latin typeface="MarkForMC Nrw O"/>
                </a:rPr>
                <a:t> Agile</a:t>
              </a:r>
              <a:endParaRPr lang="en-US" sz="1400" b="1" u="sng" kern="0" dirty="0">
                <a:solidFill>
                  <a:srgbClr val="D22A2F">
                    <a:lumMod val="50000"/>
                  </a:srgbClr>
                </a:solidFill>
                <a:latin typeface="MarkForMC Nrw O"/>
              </a:endParaRPr>
            </a:p>
          </p:txBody>
        </p:sp>
        <p:grpSp>
          <p:nvGrpSpPr>
            <p:cNvPr id="158" name="Group 157"/>
            <p:cNvGrpSpPr/>
            <p:nvPr/>
          </p:nvGrpSpPr>
          <p:grpSpPr>
            <a:xfrm>
              <a:off x="4719880" y="2203055"/>
              <a:ext cx="1671259" cy="3923936"/>
              <a:chOff x="4719880" y="2203055"/>
              <a:chExt cx="1671258" cy="3923936"/>
            </a:xfrm>
          </p:grpSpPr>
          <p:sp>
            <p:nvSpPr>
              <p:cNvPr id="208" name="Rectangle 207"/>
              <p:cNvSpPr/>
              <p:nvPr/>
            </p:nvSpPr>
            <p:spPr bwMode="gray">
              <a:xfrm>
                <a:off x="5792724" y="2203055"/>
                <a:ext cx="598414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 bwMode="gray">
              <a:xfrm>
                <a:off x="5792723" y="2540072"/>
                <a:ext cx="598414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 bwMode="gray">
              <a:xfrm>
                <a:off x="5792723" y="2879236"/>
                <a:ext cx="598414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 bwMode="gray">
              <a:xfrm>
                <a:off x="5792722" y="3216253"/>
                <a:ext cx="596208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 bwMode="gray">
              <a:xfrm>
                <a:off x="5795140" y="3554153"/>
                <a:ext cx="591372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 bwMode="gray">
              <a:xfrm>
                <a:off x="5792723" y="3891170"/>
                <a:ext cx="598414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 bwMode="gray">
              <a:xfrm>
                <a:off x="5792723" y="4230334"/>
                <a:ext cx="598414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 bwMode="gray">
              <a:xfrm>
                <a:off x="5792722" y="4567351"/>
                <a:ext cx="598414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 bwMode="gray">
              <a:xfrm>
                <a:off x="5792724" y="4909161"/>
                <a:ext cx="598414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17" name="Rectangle 216"/>
              <p:cNvSpPr/>
              <p:nvPr/>
            </p:nvSpPr>
            <p:spPr bwMode="gray">
              <a:xfrm>
                <a:off x="5792723" y="5246178"/>
                <a:ext cx="598414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 bwMode="gray">
              <a:xfrm>
                <a:off x="5792723" y="5585342"/>
                <a:ext cx="598414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 bwMode="gray">
              <a:xfrm>
                <a:off x="5792722" y="5922359"/>
                <a:ext cx="598414" cy="204632"/>
              </a:xfrm>
              <a:prstGeom prst="rect">
                <a:avLst/>
              </a:prstGeom>
              <a:solidFill>
                <a:srgbClr val="ADDB7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354">
                  <a:lnSpc>
                    <a:spcPct val="70000"/>
                  </a:lnSpc>
                  <a:defRPr/>
                </a:pPr>
                <a:r>
                  <a:rPr lang="en-US" sz="900" kern="0" dirty="0" smtClean="0">
                    <a:solidFill>
                      <a:srgbClr val="171717"/>
                    </a:solidFill>
                    <a:latin typeface="MarkForMC Nrw O"/>
                  </a:rPr>
                  <a:t>Service</a:t>
                </a:r>
                <a:endParaRPr lang="en-US" sz="900" kern="0" dirty="0">
                  <a:solidFill>
                    <a:srgbClr val="171717"/>
                  </a:solidFill>
                  <a:latin typeface="MarkForMC Nrw O"/>
                </a:endParaRPr>
              </a:p>
            </p:txBody>
          </p:sp>
          <p:sp>
            <p:nvSpPr>
              <p:cNvPr id="220" name="Right Arrow 219"/>
              <p:cNvSpPr/>
              <p:nvPr/>
            </p:nvSpPr>
            <p:spPr bwMode="gray">
              <a:xfrm>
                <a:off x="4719880" y="2926311"/>
                <a:ext cx="810997" cy="2263362"/>
              </a:xfrm>
              <a:prstGeom prst="rightArrow">
                <a:avLst/>
              </a:prstGeom>
              <a:solidFill>
                <a:srgbClr val="4FCDB0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1600" kern="0" dirty="0">
                  <a:solidFill>
                    <a:srgbClr val="4FCDB0">
                      <a:lumMod val="50000"/>
                    </a:srgbClr>
                  </a:solidFill>
                  <a:latin typeface="MarkForMC Nrw O"/>
                </a:endParaRPr>
              </a:p>
            </p:txBody>
          </p:sp>
        </p:grpSp>
        <p:sp>
          <p:nvSpPr>
            <p:cNvPr id="159" name="TextBox 158"/>
            <p:cNvSpPr txBox="1"/>
            <p:nvPr/>
          </p:nvSpPr>
          <p:spPr bwMode="gray">
            <a:xfrm>
              <a:off x="5393980" y="1113471"/>
              <a:ext cx="1458751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lnSpc>
                  <a:spcPct val="80000"/>
                </a:lnSpc>
                <a:spcBef>
                  <a:spcPts val="600"/>
                </a:spcBef>
              </a:pPr>
              <a:r>
                <a:rPr lang="en-US" sz="1600" b="1" dirty="0">
                  <a:solidFill>
                    <a:srgbClr val="000066"/>
                  </a:solidFill>
                  <a:latin typeface="MarkForMC Nrw O"/>
                </a:rPr>
                <a:t>Iterative Parallel </a:t>
              </a:r>
              <a:r>
                <a:rPr lang="en-US" sz="1600" b="1" u="sng" dirty="0">
                  <a:solidFill>
                    <a:srgbClr val="000066"/>
                  </a:solidFill>
                  <a:latin typeface="MarkForMC Nrw O"/>
                </a:rPr>
                <a:t>Delivery</a:t>
              </a:r>
            </a:p>
          </p:txBody>
        </p:sp>
        <p:grpSp>
          <p:nvGrpSpPr>
            <p:cNvPr id="160" name="Group 159"/>
            <p:cNvGrpSpPr/>
            <p:nvPr/>
          </p:nvGrpSpPr>
          <p:grpSpPr>
            <a:xfrm>
              <a:off x="5792723" y="6083463"/>
              <a:ext cx="593790" cy="69864"/>
              <a:chOff x="5792723" y="6083463"/>
              <a:chExt cx="593790" cy="69864"/>
            </a:xfrm>
          </p:grpSpPr>
          <p:cxnSp>
            <p:nvCxnSpPr>
              <p:cNvPr id="205" name="Straight Connector 204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06" name="Straight Connector 205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61" name="Group 160"/>
            <p:cNvGrpSpPr/>
            <p:nvPr/>
          </p:nvGrpSpPr>
          <p:grpSpPr>
            <a:xfrm>
              <a:off x="5795141" y="5714018"/>
              <a:ext cx="593790" cy="69864"/>
              <a:chOff x="5792723" y="6083463"/>
              <a:chExt cx="593790" cy="69864"/>
            </a:xfrm>
          </p:grpSpPr>
          <p:cxnSp>
            <p:nvCxnSpPr>
              <p:cNvPr id="202" name="Straight Connector 201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03" name="Straight Connector 202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62" name="Group 161"/>
            <p:cNvGrpSpPr/>
            <p:nvPr/>
          </p:nvGrpSpPr>
          <p:grpSpPr>
            <a:xfrm>
              <a:off x="5798050" y="5375324"/>
              <a:ext cx="593790" cy="69864"/>
              <a:chOff x="5792723" y="6083463"/>
              <a:chExt cx="593790" cy="69864"/>
            </a:xfrm>
          </p:grpSpPr>
          <p:cxnSp>
            <p:nvCxnSpPr>
              <p:cNvPr id="199" name="Straight Connector 198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201" name="Straight Connector 200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63" name="Group 162"/>
            <p:cNvGrpSpPr/>
            <p:nvPr/>
          </p:nvGrpSpPr>
          <p:grpSpPr>
            <a:xfrm>
              <a:off x="5799213" y="5061204"/>
              <a:ext cx="589718" cy="69864"/>
              <a:chOff x="5792723" y="6083463"/>
              <a:chExt cx="593790" cy="69864"/>
            </a:xfrm>
          </p:grpSpPr>
          <p:cxnSp>
            <p:nvCxnSpPr>
              <p:cNvPr id="196" name="Straight Connector 195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97" name="Straight Connector 196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64" name="Group 163"/>
            <p:cNvGrpSpPr/>
            <p:nvPr/>
          </p:nvGrpSpPr>
          <p:grpSpPr>
            <a:xfrm>
              <a:off x="5801647" y="4702092"/>
              <a:ext cx="587283" cy="69864"/>
              <a:chOff x="5792723" y="6083463"/>
              <a:chExt cx="593790" cy="69864"/>
            </a:xfrm>
          </p:grpSpPr>
          <p:cxnSp>
            <p:nvCxnSpPr>
              <p:cNvPr id="193" name="Straight Connector 192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65" name="Group 164"/>
            <p:cNvGrpSpPr/>
            <p:nvPr/>
          </p:nvGrpSpPr>
          <p:grpSpPr>
            <a:xfrm>
              <a:off x="5801647" y="4361522"/>
              <a:ext cx="587284" cy="69864"/>
              <a:chOff x="5792723" y="6083463"/>
              <a:chExt cx="593790" cy="69864"/>
            </a:xfrm>
          </p:grpSpPr>
          <p:cxnSp>
            <p:nvCxnSpPr>
              <p:cNvPr id="190" name="Straight Connector 189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91" name="Straight Connector 190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66" name="Group 165"/>
            <p:cNvGrpSpPr/>
            <p:nvPr/>
          </p:nvGrpSpPr>
          <p:grpSpPr>
            <a:xfrm>
              <a:off x="5799213" y="4029633"/>
              <a:ext cx="587300" cy="69864"/>
              <a:chOff x="5792723" y="6083463"/>
              <a:chExt cx="593790" cy="69864"/>
            </a:xfrm>
          </p:grpSpPr>
          <p:cxnSp>
            <p:nvCxnSpPr>
              <p:cNvPr id="187" name="Straight Connector 186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88" name="Straight Connector 187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89" name="Straight Connector 188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67" name="Group 166"/>
            <p:cNvGrpSpPr/>
            <p:nvPr/>
          </p:nvGrpSpPr>
          <p:grpSpPr>
            <a:xfrm>
              <a:off x="5799213" y="3691046"/>
              <a:ext cx="587300" cy="69864"/>
              <a:chOff x="5792723" y="6083463"/>
              <a:chExt cx="593790" cy="69864"/>
            </a:xfrm>
          </p:grpSpPr>
          <p:cxnSp>
            <p:nvCxnSpPr>
              <p:cNvPr id="184" name="Straight Connector 183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68" name="Group 167"/>
            <p:cNvGrpSpPr/>
            <p:nvPr/>
          </p:nvGrpSpPr>
          <p:grpSpPr>
            <a:xfrm>
              <a:off x="5801521" y="3348857"/>
              <a:ext cx="587300" cy="69864"/>
              <a:chOff x="5792723" y="6083463"/>
              <a:chExt cx="593790" cy="69864"/>
            </a:xfrm>
          </p:grpSpPr>
          <p:cxnSp>
            <p:nvCxnSpPr>
              <p:cNvPr id="181" name="Straight Connector 180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83" name="Straight Connector 182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69" name="Group 168"/>
            <p:cNvGrpSpPr/>
            <p:nvPr/>
          </p:nvGrpSpPr>
          <p:grpSpPr>
            <a:xfrm>
              <a:off x="5801521" y="3010871"/>
              <a:ext cx="587300" cy="69864"/>
              <a:chOff x="5792723" y="6083463"/>
              <a:chExt cx="593790" cy="69864"/>
            </a:xfrm>
          </p:grpSpPr>
          <p:cxnSp>
            <p:nvCxnSpPr>
              <p:cNvPr id="178" name="Straight Connector 177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79" name="Straight Connector 178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70" name="Group 169"/>
            <p:cNvGrpSpPr/>
            <p:nvPr/>
          </p:nvGrpSpPr>
          <p:grpSpPr>
            <a:xfrm>
              <a:off x="5802291" y="2673787"/>
              <a:ext cx="587300" cy="69864"/>
              <a:chOff x="5792723" y="6083463"/>
              <a:chExt cx="593790" cy="69864"/>
            </a:xfrm>
          </p:grpSpPr>
          <p:cxnSp>
            <p:nvCxnSpPr>
              <p:cNvPr id="175" name="Straight Connector 174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  <p:grpSp>
          <p:nvGrpSpPr>
            <p:cNvPr id="171" name="Group 170"/>
            <p:cNvGrpSpPr/>
            <p:nvPr/>
          </p:nvGrpSpPr>
          <p:grpSpPr>
            <a:xfrm>
              <a:off x="5799213" y="2339030"/>
              <a:ext cx="587300" cy="69864"/>
              <a:chOff x="5792723" y="6083463"/>
              <a:chExt cx="593790" cy="69864"/>
            </a:xfrm>
          </p:grpSpPr>
          <p:cxnSp>
            <p:nvCxnSpPr>
              <p:cNvPr id="172" name="Straight Connector 171"/>
              <p:cNvCxnSpPr/>
              <p:nvPr/>
            </p:nvCxnSpPr>
            <p:spPr bwMode="gray">
              <a:xfrm>
                <a:off x="5801395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 bwMode="gray">
              <a:xfrm>
                <a:off x="6375469" y="6083463"/>
                <a:ext cx="253" cy="698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  <p:cxnSp>
            <p:nvCxnSpPr>
              <p:cNvPr id="174" name="Straight Connector 173"/>
              <p:cNvCxnSpPr/>
              <p:nvPr/>
            </p:nvCxnSpPr>
            <p:spPr bwMode="gray">
              <a:xfrm>
                <a:off x="5792723" y="6140862"/>
                <a:ext cx="593790" cy="464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miter lim="800000"/>
                <a:tailEnd type="none"/>
              </a:ln>
              <a:effectLst/>
            </p:spPr>
          </p:cxnSp>
        </p:grpSp>
      </p:grpSp>
      <p:sp>
        <p:nvSpPr>
          <p:cNvPr id="221" name="Rounded Rectangular Callout 220"/>
          <p:cNvSpPr/>
          <p:nvPr/>
        </p:nvSpPr>
        <p:spPr bwMode="gray">
          <a:xfrm>
            <a:off x="0" y="1162264"/>
            <a:ext cx="1899376" cy="380079"/>
          </a:xfrm>
          <a:prstGeom prst="wedgeRoundRectCallout">
            <a:avLst>
              <a:gd name="adj1" fmla="val 49626"/>
              <a:gd name="adj2" fmla="val 126182"/>
              <a:gd name="adj3" fmla="val 16667"/>
            </a:avLst>
          </a:prstGeom>
          <a:solidFill>
            <a:srgbClr val="FF9E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" tIns="0" rIns="0" bIns="0" rtlCol="0" anchor="ctr"/>
          <a:lstStyle/>
          <a:p>
            <a:pPr marL="114297" indent="-114297" defTabSz="914377">
              <a:buFont typeface="Arial" panose="020B0604020202020204" pitchFamily="34" charset="0"/>
              <a:buChar char="•"/>
              <a:defRPr/>
            </a:pPr>
            <a:r>
              <a:rPr lang="en-US" sz="1100" kern="0" dirty="0" smtClean="0">
                <a:solidFill>
                  <a:srgbClr val="171717"/>
                </a:solidFill>
                <a:latin typeface="MarkForMC Nrw O"/>
              </a:rPr>
              <a:t>Identify &amp; Design the Right Things, the Right Way</a:t>
            </a:r>
            <a:endParaRPr lang="en-US" sz="1100" kern="0" dirty="0">
              <a:solidFill>
                <a:srgbClr val="171717"/>
              </a:solidFill>
              <a:latin typeface="MarkForMC Nrw O"/>
            </a:endParaRPr>
          </a:p>
        </p:txBody>
      </p:sp>
      <p:sp>
        <p:nvSpPr>
          <p:cNvPr id="222" name="Title 1"/>
          <p:cNvSpPr>
            <a:spLocks noGrp="1"/>
          </p:cNvSpPr>
          <p:nvPr>
            <p:ph type="title"/>
          </p:nvPr>
        </p:nvSpPr>
        <p:spPr>
          <a:xfrm>
            <a:off x="1895104" y="264465"/>
            <a:ext cx="9377948" cy="517525"/>
          </a:xfrm>
        </p:spPr>
        <p:txBody>
          <a:bodyPr/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Design drives Componentization &amp; Exploitation of Agile-DevOps</a:t>
            </a:r>
            <a:endParaRPr lang="en-US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5213" y="264465"/>
            <a:ext cx="8655314" cy="517525"/>
          </a:xfrm>
        </p:spPr>
        <p:txBody>
          <a:bodyPr/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Designing and Leveraging the Service/API Fabric</a:t>
            </a:r>
            <a:endParaRPr lang="en-US" sz="1800" b="1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1726"/>
            <a:ext cx="11341768" cy="59462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 bwMode="auto">
          <a:xfrm>
            <a:off x="9758149" y="3289110"/>
            <a:ext cx="1392072" cy="191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73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5213" y="264465"/>
            <a:ext cx="8655314" cy="517525"/>
          </a:xfrm>
        </p:spPr>
        <p:txBody>
          <a:bodyPr/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Designing and Leveraging the Service/API Fabric</a:t>
            </a:r>
            <a:endParaRPr lang="en-US" sz="1800" b="1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54" y="1251284"/>
            <a:ext cx="11304992" cy="560671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7888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23" y="816134"/>
            <a:ext cx="9240200" cy="6041866"/>
          </a:xfrm>
          <a:prstGeom prst="rect">
            <a:avLst/>
          </a:prstGeom>
        </p:spPr>
      </p:pic>
      <p:cxnSp>
        <p:nvCxnSpPr>
          <p:cNvPr id="16" name="Elbow Connector 15"/>
          <p:cNvCxnSpPr/>
          <p:nvPr/>
        </p:nvCxnSpPr>
        <p:spPr bwMode="auto">
          <a:xfrm rot="16200000" flipH="1">
            <a:off x="3458600" y="1531291"/>
            <a:ext cx="1073757" cy="951920"/>
          </a:xfrm>
          <a:prstGeom prst="bentConnector2">
            <a:avLst/>
          </a:prstGeom>
          <a:noFill/>
          <a:ln w="73025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 bwMode="gray">
          <a:xfrm>
            <a:off x="9095481" y="1745545"/>
            <a:ext cx="3096519" cy="2508379"/>
          </a:xfrm>
          <a:prstGeom prst="rect">
            <a:avLst/>
          </a:prstGeom>
          <a:solidFill>
            <a:srgbClr val="4FCDB0">
              <a:lumMod val="40000"/>
              <a:lumOff val="60000"/>
            </a:srgbClr>
          </a:solidFill>
        </p:spPr>
        <p:txBody>
          <a:bodyPr wrap="square" lIns="27432" rIns="0" rtlCol="0">
            <a:spAutoFit/>
          </a:bodyPr>
          <a:lstStyle/>
          <a:p>
            <a:pPr marL="174625" indent="-174625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kern="0" dirty="0">
                <a:solidFill>
                  <a:srgbClr val="171717"/>
                </a:solidFill>
                <a:latin typeface="MarkForMC Nrw O"/>
              </a:rPr>
              <a:t>Business-driven Approach</a:t>
            </a:r>
          </a:p>
          <a:p>
            <a:pPr marL="174625" indent="-174625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kern="0" dirty="0">
                <a:solidFill>
                  <a:srgbClr val="171717"/>
                </a:solidFill>
                <a:latin typeface="MarkForMC Nrw O"/>
              </a:rPr>
              <a:t>Provides Lingua Franca (“Capabilities”)</a:t>
            </a:r>
          </a:p>
          <a:p>
            <a:pPr marL="174625" indent="-174625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kern="0" dirty="0">
                <a:solidFill>
                  <a:srgbClr val="171717"/>
                </a:solidFill>
                <a:latin typeface="MarkForMC Nrw O"/>
              </a:rPr>
              <a:t>Systematic and Standardized</a:t>
            </a:r>
          </a:p>
          <a:p>
            <a:pPr marL="174625" indent="-174625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kern="0" dirty="0">
                <a:solidFill>
                  <a:srgbClr val="171717"/>
                </a:solidFill>
                <a:latin typeface="MarkForMC Nrw O"/>
              </a:rPr>
              <a:t>Iterative</a:t>
            </a:r>
          </a:p>
          <a:p>
            <a:pPr marL="174625" indent="-174625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kern="0" dirty="0">
                <a:solidFill>
                  <a:srgbClr val="171717"/>
                </a:solidFill>
                <a:latin typeface="MarkForMC Nrw O"/>
              </a:rPr>
              <a:t>X-Program/Project “aware” </a:t>
            </a:r>
          </a:p>
          <a:p>
            <a:pPr marL="174625" indent="-174625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kern="0" dirty="0">
                <a:solidFill>
                  <a:srgbClr val="171717"/>
                </a:solidFill>
                <a:latin typeface="MarkForMC Nrw O"/>
              </a:rPr>
              <a:t>Build-out of the “Service/API Fabric”</a:t>
            </a:r>
          </a:p>
          <a:p>
            <a:pPr marL="174625" indent="-174625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kern="0" dirty="0">
                <a:solidFill>
                  <a:srgbClr val="171717"/>
                </a:solidFill>
                <a:latin typeface="MarkForMC Nrw O"/>
              </a:rPr>
              <a:t>Drives exploitation of The Cloud</a:t>
            </a:r>
          </a:p>
          <a:p>
            <a:pPr marL="174625" indent="-174625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kern="0" dirty="0">
                <a:solidFill>
                  <a:srgbClr val="171717"/>
                </a:solidFill>
                <a:latin typeface="MarkForMC Nrw O"/>
              </a:rPr>
              <a:t>Drives use of Event-driven Arch.</a:t>
            </a:r>
          </a:p>
          <a:p>
            <a:pPr marL="174625" indent="-174625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300" kern="0" dirty="0">
                <a:solidFill>
                  <a:srgbClr val="171717"/>
                </a:solidFill>
                <a:latin typeface="MarkForMC Nrw O"/>
              </a:rPr>
              <a:t>Services treated as 1</a:t>
            </a:r>
            <a:r>
              <a:rPr lang="en-US" sz="1300" kern="0" baseline="30000" dirty="0">
                <a:solidFill>
                  <a:srgbClr val="171717"/>
                </a:solidFill>
                <a:latin typeface="MarkForMC Nrw O"/>
              </a:rPr>
              <a:t>st</a:t>
            </a:r>
            <a:r>
              <a:rPr lang="en-US" sz="1300" kern="0" dirty="0">
                <a:solidFill>
                  <a:srgbClr val="171717"/>
                </a:solidFill>
                <a:latin typeface="MarkForMC Nrw O"/>
              </a:rPr>
              <a:t> class assets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372870" y="1532718"/>
            <a:ext cx="4995108" cy="4298811"/>
            <a:chOff x="3372870" y="1532718"/>
            <a:chExt cx="4995108" cy="4298811"/>
          </a:xfrm>
        </p:grpSpPr>
        <p:sp>
          <p:nvSpPr>
            <p:cNvPr id="23" name="Curved Up Arrow 22"/>
            <p:cNvSpPr/>
            <p:nvPr/>
          </p:nvSpPr>
          <p:spPr bwMode="auto">
            <a:xfrm rot="16200000" flipV="1">
              <a:off x="7204765" y="4804059"/>
              <a:ext cx="362851" cy="342004"/>
            </a:xfrm>
            <a:prstGeom prst="curved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4" name="Curved Up Arrow 23"/>
            <p:cNvSpPr/>
            <p:nvPr/>
          </p:nvSpPr>
          <p:spPr bwMode="auto">
            <a:xfrm rot="16200000" flipV="1">
              <a:off x="8015550" y="5479102"/>
              <a:ext cx="362851" cy="342004"/>
            </a:xfrm>
            <a:prstGeom prst="curved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6" name="Curved Up Arrow 25"/>
            <p:cNvSpPr/>
            <p:nvPr/>
          </p:nvSpPr>
          <p:spPr bwMode="auto">
            <a:xfrm rot="16200000" flipV="1">
              <a:off x="6433617" y="4195202"/>
              <a:ext cx="362851" cy="342004"/>
            </a:xfrm>
            <a:prstGeom prst="curved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7" name="Curved Up Arrow 26"/>
            <p:cNvSpPr/>
            <p:nvPr/>
          </p:nvSpPr>
          <p:spPr bwMode="auto">
            <a:xfrm rot="16200000" flipV="1">
              <a:off x="5666476" y="3494509"/>
              <a:ext cx="362851" cy="342004"/>
            </a:xfrm>
            <a:prstGeom prst="curved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9" name="Curved Up Arrow 28"/>
            <p:cNvSpPr/>
            <p:nvPr/>
          </p:nvSpPr>
          <p:spPr bwMode="auto">
            <a:xfrm rot="16200000" flipV="1">
              <a:off x="4861337" y="2840872"/>
              <a:ext cx="362851" cy="342004"/>
            </a:xfrm>
            <a:prstGeom prst="curved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30" name="Curved Up Arrow 29"/>
            <p:cNvSpPr/>
            <p:nvPr/>
          </p:nvSpPr>
          <p:spPr bwMode="auto">
            <a:xfrm rot="16200000" flipV="1">
              <a:off x="4146424" y="2168128"/>
              <a:ext cx="362851" cy="342004"/>
            </a:xfrm>
            <a:prstGeom prst="curved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31" name="Curved Up Arrow 30"/>
            <p:cNvSpPr/>
            <p:nvPr/>
          </p:nvSpPr>
          <p:spPr bwMode="auto">
            <a:xfrm rot="16200000" flipV="1">
              <a:off x="3362446" y="1543142"/>
              <a:ext cx="362851" cy="342004"/>
            </a:xfrm>
            <a:prstGeom prst="curved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969095" y="3092122"/>
            <a:ext cx="83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ISD</a:t>
            </a:r>
            <a:r>
              <a:rPr lang="en-US" sz="2400" b="1" dirty="0">
                <a:solidFill>
                  <a:srgbClr val="000000"/>
                </a:solidFill>
                <a:cs typeface="Arial" panose="020B0604020202020204" pitchFamily="34" charset="0"/>
              </a:rPr>
              <a:t>¹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09934" y="6257835"/>
            <a:ext cx="2352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¹ </a:t>
            </a:r>
            <a:r>
              <a:rPr lang="en-US" sz="1200" dirty="0">
                <a:solidFill>
                  <a:srgbClr val="000000"/>
                </a:solidFill>
              </a:rPr>
              <a:t>“Integrated Service Design”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975213" y="264465"/>
            <a:ext cx="8655314" cy="517525"/>
          </a:xfrm>
        </p:spPr>
        <p:txBody>
          <a:bodyPr/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Designing and Leveraging the Service/API Fabric</a:t>
            </a:r>
            <a:endParaRPr lang="en-US" sz="1800" b="1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5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272214" y="346391"/>
            <a:ext cx="1828799" cy="37550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702859" y="346391"/>
            <a:ext cx="3711435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US" altLang="en-US" sz="1814" b="1" dirty="0" smtClean="0">
                <a:solidFill>
                  <a:srgbClr val="FFFF99"/>
                </a:solidFill>
              </a:rPr>
              <a:t>Ideating </a:t>
            </a:r>
            <a:r>
              <a:rPr lang="en-US" altLang="en-US" sz="1814" b="1" dirty="0">
                <a:solidFill>
                  <a:srgbClr val="FFFF99"/>
                </a:solidFill>
              </a:rPr>
              <a:t>the Best Future:   </a:t>
            </a:r>
            <a:r>
              <a:rPr lang="en-US" altLang="en-US" sz="1814" b="1" dirty="0"/>
              <a:t>Opportunities and </a:t>
            </a:r>
            <a:r>
              <a:rPr lang="en-US" altLang="en-US" sz="1814" b="1" dirty="0" smtClean="0"/>
              <a:t>Challenges</a:t>
            </a:r>
            <a:endParaRPr lang="en-US" altLang="en-US" sz="1814" b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4140660" y="1177370"/>
            <a:ext cx="4547268" cy="59167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900" b="1" dirty="0" smtClean="0">
                <a:solidFill>
                  <a:srgbClr val="000000"/>
                </a:solidFill>
                <a:sym typeface="Verdana" pitchFamily="34" charset="0"/>
              </a:rPr>
              <a:t>Being great at Ideating-the-Future advances </a:t>
            </a:r>
            <a:r>
              <a:rPr lang="en-US" sz="1900" b="1" u="sng" dirty="0" smtClean="0">
                <a:solidFill>
                  <a:srgbClr val="0070C0"/>
                </a:solidFill>
                <a:sym typeface="Verdana" pitchFamily="34" charset="0"/>
              </a:rPr>
              <a:t>Opportunity</a:t>
            </a:r>
            <a:r>
              <a:rPr lang="en-US" sz="1900" b="1" dirty="0">
                <a:solidFill>
                  <a:srgbClr val="0070C0"/>
                </a:solidFill>
                <a:sym typeface="Verdana" pitchFamily="34" charset="0"/>
              </a:rPr>
              <a:t> </a:t>
            </a:r>
            <a:r>
              <a:rPr lang="en-US" sz="1900" b="1" dirty="0" smtClean="0">
                <a:solidFill>
                  <a:srgbClr val="000000"/>
                </a:solidFill>
                <a:sym typeface="Verdana" pitchFamily="34" charset="0"/>
              </a:rPr>
              <a:t>scope &amp; quality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40660" y="1911785"/>
            <a:ext cx="4547267" cy="470898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463550" indent="-463550">
              <a:spcAft>
                <a:spcPts val="2400"/>
              </a:spcAft>
              <a:buSzPct val="93000"/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FFFFFF"/>
                </a:solidFill>
              </a:rPr>
              <a:t>New Markets</a:t>
            </a:r>
          </a:p>
          <a:p>
            <a:pPr marL="463550" indent="-463550">
              <a:spcAft>
                <a:spcPts val="2400"/>
              </a:spcAft>
              <a:buSzPct val="93000"/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FFFFFF"/>
                </a:solidFill>
              </a:rPr>
              <a:t>New &amp; Improved Products</a:t>
            </a:r>
          </a:p>
          <a:p>
            <a:pPr marL="463550" indent="-463550">
              <a:spcAft>
                <a:spcPts val="2400"/>
              </a:spcAft>
              <a:buSzPct val="93000"/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FFFFFF"/>
                </a:solidFill>
              </a:rPr>
              <a:t>Better Stakeholder Experiences</a:t>
            </a:r>
          </a:p>
          <a:p>
            <a:pPr marL="463550" indent="-463550">
              <a:spcAft>
                <a:spcPts val="2400"/>
              </a:spcAft>
              <a:buSzPct val="93000"/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FFFFFF"/>
                </a:solidFill>
              </a:rPr>
              <a:t>Greater Operational Efficiencies</a:t>
            </a:r>
          </a:p>
          <a:p>
            <a:pPr marL="463550" indent="-463550">
              <a:spcAft>
                <a:spcPts val="2400"/>
              </a:spcAft>
              <a:buSzPct val="93000"/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FFFFFF"/>
                </a:solidFill>
              </a:rPr>
              <a:t>Competitive Advantage</a:t>
            </a:r>
          </a:p>
          <a:p>
            <a:pPr marL="463550" indent="-463550">
              <a:spcAft>
                <a:spcPts val="2400"/>
              </a:spcAft>
              <a:buSzPct val="93000"/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FFFFFF"/>
                </a:solidFill>
              </a:rPr>
              <a:t>Defensible I.P.</a:t>
            </a:r>
          </a:p>
          <a:p>
            <a:pPr marL="463550" indent="-46355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FFFFFF"/>
                </a:solidFill>
              </a:rPr>
              <a:t>An Innovation Culture</a:t>
            </a:r>
          </a:p>
          <a:p>
            <a:pPr marL="463550" indent="-463550">
              <a:spcAft>
                <a:spcPts val="2400"/>
              </a:spcAft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rgbClr val="FFFFFF"/>
                </a:solidFill>
              </a:rPr>
              <a:t>A Collaboration Culture</a:t>
            </a:r>
            <a:endParaRPr lang="en-US" sz="19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0613"/>
          <a:stretch/>
        </p:blipFill>
        <p:spPr>
          <a:xfrm>
            <a:off x="1923265" y="2836191"/>
            <a:ext cx="779594" cy="131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4" y="5586932"/>
            <a:ext cx="1632362" cy="793759"/>
          </a:xfrm>
          <a:prstGeom prst="rect">
            <a:avLst/>
          </a:prstGeom>
        </p:spPr>
      </p:pic>
      <p:cxnSp>
        <p:nvCxnSpPr>
          <p:cNvPr id="47" name="Elbow Connector 46"/>
          <p:cNvCxnSpPr>
            <a:stCxn id="25" idx="0"/>
            <a:endCxn id="24" idx="3"/>
          </p:cNvCxnSpPr>
          <p:nvPr/>
        </p:nvCxnSpPr>
        <p:spPr bwMode="gray">
          <a:xfrm rot="16200000" flipV="1">
            <a:off x="6895855" y="869129"/>
            <a:ext cx="401619" cy="3337677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003063" y="5834477"/>
            <a:ext cx="1064631" cy="553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Mgmt. Capability</a:t>
            </a: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982996" y="2474986"/>
            <a:ext cx="1064631" cy="4985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EOI Maintenance Capability </a:t>
            </a:r>
          </a:p>
          <a:p>
            <a:pPr algn="ctr">
              <a:lnSpc>
                <a:spcPct val="90000"/>
              </a:lnSpc>
            </a:pPr>
            <a:endParaRPr lang="en-US" sz="8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48414" y="2122978"/>
            <a:ext cx="1378343" cy="9417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2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Mgmt. Capability</a:t>
            </a: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46178" y="2738777"/>
            <a:ext cx="1638647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32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EOI Decision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46176" y="6253837"/>
            <a:ext cx="1826841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rIns="0" anchor="ctr" anchorCtr="1">
            <a:spAutoFit/>
          </a:bodyPr>
          <a:lstStyle/>
          <a:p>
            <a:pPr defTabSz="914332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 Employer API Details</a:t>
            </a:r>
          </a:p>
        </p:txBody>
      </p:sp>
      <p:sp>
        <p:nvSpPr>
          <p:cNvPr id="29" name="Rectangle 28"/>
          <p:cNvSpPr/>
          <p:nvPr/>
        </p:nvSpPr>
        <p:spPr bwMode="gray">
          <a:xfrm>
            <a:off x="6738819" y="358159"/>
            <a:ext cx="3290707" cy="343547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171717"/>
                </a:solidFill>
              </a:rPr>
              <a:t>Medical Underwriting</a:t>
            </a:r>
          </a:p>
        </p:txBody>
      </p:sp>
      <p:sp>
        <p:nvSpPr>
          <p:cNvPr id="30" name="Rectangle 29"/>
          <p:cNvSpPr/>
          <p:nvPr/>
        </p:nvSpPr>
        <p:spPr bwMode="gray">
          <a:xfrm>
            <a:off x="6738819" y="5549048"/>
            <a:ext cx="3290708" cy="106820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171717"/>
                </a:solidFill>
              </a:rPr>
              <a:t>Enterprise Services</a:t>
            </a:r>
          </a:p>
        </p:txBody>
      </p:sp>
      <p:sp>
        <p:nvSpPr>
          <p:cNvPr id="34" name="TextBox 33"/>
          <p:cNvSpPr txBox="1"/>
          <p:nvPr/>
        </p:nvSpPr>
        <p:spPr bwMode="gray">
          <a:xfrm>
            <a:off x="0" y="-12340"/>
            <a:ext cx="12191999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lnSpc>
                <a:spcPct val="90000"/>
              </a:lnSpc>
              <a:spcBef>
                <a:spcPts val="800"/>
              </a:spcBef>
            </a:pPr>
            <a:r>
              <a:rPr lang="en-US" sz="17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Candidates–Capabilities–Domains Map</a:t>
            </a:r>
            <a:endParaRPr lang="en-US" sz="1700" b="1" dirty="0">
              <a:solidFill>
                <a:srgbClr val="F38B0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gray">
          <a:xfrm>
            <a:off x="2194998" y="353724"/>
            <a:ext cx="3770468" cy="647401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171717"/>
                </a:solidFill>
              </a:rPr>
              <a:t>Employee/Member Management</a:t>
            </a:r>
          </a:p>
        </p:txBody>
      </p:sp>
      <p:sp>
        <p:nvSpPr>
          <p:cNvPr id="46" name="Rectangle 45"/>
          <p:cNvSpPr/>
          <p:nvPr/>
        </p:nvSpPr>
        <p:spPr bwMode="gray">
          <a:xfrm>
            <a:off x="6738819" y="4081073"/>
            <a:ext cx="3290707" cy="114752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rgbClr val="171717"/>
                </a:solidFill>
              </a:rPr>
              <a:t>Employer Management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005728" y="4436432"/>
            <a:ext cx="1064631" cy="553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Mgmt. Capability </a:t>
            </a: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946436" y="4728080"/>
            <a:ext cx="1826842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rIns="0">
            <a:spAutoFit/>
          </a:bodyPr>
          <a:lstStyle/>
          <a:p>
            <a:pPr algn="ctr" defTabSz="914332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 Employer Plan Details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347054" y="3186901"/>
            <a:ext cx="1378343" cy="17173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4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Mgmt. Capability</a:t>
            </a: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329692" y="642038"/>
            <a:ext cx="1378343" cy="6924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Onboarding Capability</a:t>
            </a: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348414" y="1450847"/>
            <a:ext cx="1378343" cy="553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Enrollment Capability</a:t>
            </a: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329692" y="5200970"/>
            <a:ext cx="1378343" cy="9140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</a:t>
            </a: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Maintenance </a:t>
            </a: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Capability</a:t>
            </a:r>
          </a:p>
          <a:p>
            <a:pPr algn="ctr">
              <a:lnSpc>
                <a:spcPct val="90000"/>
              </a:lnSpc>
            </a:pPr>
            <a:r>
              <a:rPr lang="en-US" sz="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29692" y="6209084"/>
            <a:ext cx="1378343" cy="457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sz="8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 Termination Capability</a:t>
            </a:r>
          </a:p>
          <a:p>
            <a:pPr algn="ctr">
              <a:lnSpc>
                <a:spcPct val="90000"/>
              </a:lnSpc>
            </a:pPr>
            <a:endParaRPr lang="en-US" sz="5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7647" y="2826713"/>
            <a:ext cx="1850871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Ins="0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 Employee Information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982996" y="636252"/>
            <a:ext cx="1064631" cy="1620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5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5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5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8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Insurance     Intake     Capability</a:t>
            </a:r>
          </a:p>
          <a:p>
            <a:pPr algn="ctr">
              <a:lnSpc>
                <a:spcPct val="90000"/>
              </a:lnSpc>
            </a:pPr>
            <a:endParaRPr lang="en-US" sz="8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8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8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10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46178" y="677975"/>
            <a:ext cx="1638647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 EOI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946178" y="1024136"/>
            <a:ext cx="1638647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EOI Information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946178" y="1360292"/>
            <a:ext cx="1638647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 EOI Certification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946179" y="1694778"/>
            <a:ext cx="1638646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Certify EOI Request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946179" y="2034814"/>
            <a:ext cx="1638646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 EOI</a:t>
            </a:r>
          </a:p>
        </p:txBody>
      </p:sp>
      <p:cxnSp>
        <p:nvCxnSpPr>
          <p:cNvPr id="44" name="Elbow Connector 43"/>
          <p:cNvCxnSpPr>
            <a:stCxn id="25" idx="1"/>
            <a:endCxn id="56" idx="3"/>
          </p:cNvCxnSpPr>
          <p:nvPr/>
        </p:nvCxnSpPr>
        <p:spPr bwMode="gray">
          <a:xfrm rot="10800000" flipV="1">
            <a:off x="5420858" y="2861888"/>
            <a:ext cx="2525320" cy="1098178"/>
          </a:xfrm>
          <a:prstGeom prst="bentConnector3">
            <a:avLst>
              <a:gd name="adj1" fmla="val 65518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577646" y="2214047"/>
            <a:ext cx="1850179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32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Employee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591905" y="3252730"/>
            <a:ext cx="1840592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32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Eligibility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590971" y="3547413"/>
            <a:ext cx="1841568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 Member Benefits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578879" y="4147373"/>
            <a:ext cx="1842140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Member Benefits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576536" y="4466752"/>
            <a:ext cx="1844587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Dependents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582487" y="4782870"/>
            <a:ext cx="1838372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Terminate Member Benefits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577647" y="6448491"/>
            <a:ext cx="1849915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Terminate Employee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77671" y="5836930"/>
            <a:ext cx="1849890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Compensation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583296" y="5526434"/>
            <a:ext cx="1844265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Life Event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577670" y="5229759"/>
            <a:ext cx="1849892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Ins="0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Employee Information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577646" y="1722497"/>
            <a:ext cx="1850179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Employee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583296" y="2517270"/>
            <a:ext cx="1851025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Ins="0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Employee Information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577647" y="1072404"/>
            <a:ext cx="1850178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Employee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577647" y="655888"/>
            <a:ext cx="1850178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4354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 Employee</a:t>
            </a:r>
          </a:p>
        </p:txBody>
      </p:sp>
      <p:cxnSp>
        <p:nvCxnSpPr>
          <p:cNvPr id="82" name="Elbow Connector 81"/>
          <p:cNvCxnSpPr/>
          <p:nvPr/>
        </p:nvCxnSpPr>
        <p:spPr bwMode="gray">
          <a:xfrm rot="16200000" flipH="1">
            <a:off x="211889" y="5260268"/>
            <a:ext cx="195964" cy="191171"/>
          </a:xfrm>
          <a:prstGeom prst="bentConnector3">
            <a:avLst>
              <a:gd name="adj1" fmla="val 28297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 bwMode="gray">
          <a:xfrm>
            <a:off x="547371" y="5309066"/>
            <a:ext cx="1212205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800" dirty="0">
                <a:solidFill>
                  <a:srgbClr val="171717"/>
                </a:solidFill>
              </a:rPr>
              <a:t>= Uses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576536" y="3836955"/>
            <a:ext cx="1844322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rIns="0" anchor="ctr" anchorCtr="0">
            <a:spAutoFit/>
          </a:bodyPr>
          <a:lstStyle/>
          <a:p>
            <a:pPr defTabSz="914332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 Benefit Info.</a:t>
            </a:r>
          </a:p>
        </p:txBody>
      </p:sp>
      <p:sp>
        <p:nvSpPr>
          <p:cNvPr id="85" name="Rectangle 84"/>
          <p:cNvSpPr/>
          <p:nvPr/>
        </p:nvSpPr>
        <p:spPr>
          <a:xfrm>
            <a:off x="6982996" y="3158137"/>
            <a:ext cx="1064631" cy="4431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>
              <a:lnSpc>
                <a:spcPct val="90000"/>
              </a:lnSpc>
            </a:pPr>
            <a:endParaRPr lang="en-US" sz="6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EOI Reporting Capability</a:t>
            </a:r>
            <a:endParaRPr lang="en-US" sz="6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sz="600" dirty="0">
              <a:solidFill>
                <a:srgbClr val="1717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946177" y="3241169"/>
            <a:ext cx="1638648" cy="2462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rIns="0" anchor="ctr" anchorCtr="0">
            <a:spAutoFit/>
          </a:bodyPr>
          <a:lstStyle/>
          <a:p>
            <a:pPr defTabSz="914332" fontAlgn="ctr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 EOI Report</a:t>
            </a:r>
          </a:p>
        </p:txBody>
      </p:sp>
      <p:cxnSp>
        <p:nvCxnSpPr>
          <p:cNvPr id="54" name="Elbow Connector 53"/>
          <p:cNvCxnSpPr/>
          <p:nvPr/>
        </p:nvCxnSpPr>
        <p:spPr bwMode="gray">
          <a:xfrm>
            <a:off x="5430187" y="3612624"/>
            <a:ext cx="128" cy="620847"/>
          </a:xfrm>
          <a:prstGeom prst="bentConnector3">
            <a:avLst>
              <a:gd name="adj1" fmla="val 17869375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/>
          <p:nvPr/>
        </p:nvCxnSpPr>
        <p:spPr bwMode="gray">
          <a:xfrm>
            <a:off x="5420753" y="4337162"/>
            <a:ext cx="104" cy="319379"/>
          </a:xfrm>
          <a:prstGeom prst="bentConnector3">
            <a:avLst>
              <a:gd name="adj1" fmla="val 17411442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/>
          <p:nvPr/>
        </p:nvCxnSpPr>
        <p:spPr bwMode="gray">
          <a:xfrm flipH="1">
            <a:off x="5430315" y="1800625"/>
            <a:ext cx="128" cy="1758287"/>
          </a:xfrm>
          <a:prstGeom prst="bentConnector3">
            <a:avLst>
              <a:gd name="adj1" fmla="val -17859375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/>
          <p:nvPr/>
        </p:nvCxnSpPr>
        <p:spPr bwMode="gray">
          <a:xfrm flipH="1">
            <a:off x="5427559" y="2949824"/>
            <a:ext cx="959" cy="2777848"/>
          </a:xfrm>
          <a:prstGeom prst="bentConnector3">
            <a:avLst>
              <a:gd name="adj1" fmla="val -29796663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 bwMode="gray">
          <a:xfrm flipH="1">
            <a:off x="5427559" y="2949824"/>
            <a:ext cx="959" cy="3088344"/>
          </a:xfrm>
          <a:prstGeom prst="bentConnector3">
            <a:avLst>
              <a:gd name="adj1" fmla="val -39728884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74" idx="3"/>
            <a:endCxn id="73" idx="3"/>
          </p:cNvCxnSpPr>
          <p:nvPr/>
        </p:nvCxnSpPr>
        <p:spPr bwMode="gray">
          <a:xfrm flipH="1">
            <a:off x="5427561" y="5352870"/>
            <a:ext cx="1" cy="296675"/>
          </a:xfrm>
          <a:prstGeom prst="bentConnector3">
            <a:avLst>
              <a:gd name="adj1" fmla="val -2286000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/>
          <p:nvPr/>
        </p:nvCxnSpPr>
        <p:spPr bwMode="gray">
          <a:xfrm flipH="1">
            <a:off x="5427557" y="5345958"/>
            <a:ext cx="1" cy="607171"/>
          </a:xfrm>
          <a:prstGeom prst="bentConnector3">
            <a:avLst>
              <a:gd name="adj1" fmla="val -2286000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66" idx="3"/>
            <a:endCxn id="19" idx="3"/>
          </p:cNvCxnSpPr>
          <p:nvPr/>
        </p:nvCxnSpPr>
        <p:spPr bwMode="gray">
          <a:xfrm flipV="1">
            <a:off x="9584825" y="801086"/>
            <a:ext cx="12700" cy="682317"/>
          </a:xfrm>
          <a:prstGeom prst="bentConnector3">
            <a:avLst>
              <a:gd name="adj1" fmla="val 180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 bwMode="gray">
          <a:xfrm>
            <a:off x="55314" y="6448491"/>
            <a:ext cx="1309462" cy="37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7F7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3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4" y="5586932"/>
            <a:ext cx="1632362" cy="79375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 bwMode="gray">
          <a:xfrm>
            <a:off x="0" y="-12340"/>
            <a:ext cx="12191999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lnSpc>
                <a:spcPct val="90000"/>
              </a:lnSpc>
              <a:spcBef>
                <a:spcPts val="800"/>
              </a:spcBef>
            </a:pPr>
            <a:r>
              <a:rPr lang="en-US" sz="17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Candidates–Capabilities–Journey View</a:t>
            </a:r>
            <a:endParaRPr lang="en-US" sz="1700" b="1" dirty="0">
              <a:solidFill>
                <a:srgbClr val="F38B0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0" y="910736"/>
            <a:ext cx="9744885" cy="546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6" y="673399"/>
            <a:ext cx="1327644" cy="645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0224"/>
          <a:stretch/>
        </p:blipFill>
        <p:spPr>
          <a:xfrm>
            <a:off x="495237" y="2179808"/>
            <a:ext cx="2490717" cy="41407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55944"/>
          <a:stretch/>
        </p:blipFill>
        <p:spPr>
          <a:xfrm>
            <a:off x="2980683" y="2179807"/>
            <a:ext cx="2204518" cy="414074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 bwMode="gray">
          <a:xfrm>
            <a:off x="1869767" y="1708909"/>
            <a:ext cx="222183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2">
              <a:lnSpc>
                <a:spcPct val="90000"/>
              </a:lnSpc>
              <a:spcBef>
                <a:spcPts val="800"/>
              </a:spcBef>
            </a:pPr>
            <a:r>
              <a:rPr lang="en-US" sz="1600" b="1" dirty="0">
                <a:solidFill>
                  <a:srgbClr val="F38B00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Current-State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15503" y="1711553"/>
            <a:ext cx="6253985" cy="4626777"/>
            <a:chOff x="5709633" y="794806"/>
            <a:chExt cx="6253985" cy="4626777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4"/>
            <a:srcRect r="50118"/>
            <a:stretch/>
          </p:blipFill>
          <p:spPr>
            <a:xfrm>
              <a:off x="7262882" y="1263060"/>
              <a:ext cx="2506760" cy="41585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56379"/>
            <a:stretch/>
          </p:blipFill>
          <p:spPr>
            <a:xfrm>
              <a:off x="9769642" y="1263751"/>
              <a:ext cx="2193976" cy="4157832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 bwMode="gray">
            <a:xfrm>
              <a:off x="5709633" y="2868212"/>
              <a:ext cx="1122947" cy="930442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7F7F7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 bwMode="gray">
            <a:xfrm>
              <a:off x="8662755" y="794806"/>
              <a:ext cx="222183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>
                <a:lnSpc>
                  <a:spcPct val="90000"/>
                </a:lnSpc>
                <a:spcBef>
                  <a:spcPts val="800"/>
                </a:spcBef>
              </a:pPr>
              <a:r>
                <a:rPr lang="en-US" sz="1600" b="1" dirty="0">
                  <a:solidFill>
                    <a:srgbClr val="F38B00">
                      <a:lumMod val="50000"/>
                    </a:srgb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Future-State</a:t>
              </a:r>
            </a:p>
          </p:txBody>
        </p:sp>
        <p:sp>
          <p:nvSpPr>
            <p:cNvPr id="6" name="TextBox 5"/>
            <p:cNvSpPr txBox="1"/>
            <p:nvPr/>
          </p:nvSpPr>
          <p:spPr bwMode="gray">
            <a:xfrm>
              <a:off x="11442032" y="4764504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 bwMode="gray">
            <a:xfrm>
              <a:off x="11442032" y="2924128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 bwMode="gray">
            <a:xfrm>
              <a:off x="11442032" y="2154815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 bwMode="gray">
            <a:xfrm>
              <a:off x="11458292" y="1947824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 bwMode="gray">
            <a:xfrm>
              <a:off x="9053055" y="4628146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 bwMode="gray">
            <a:xfrm>
              <a:off x="9053055" y="3121811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 bwMode="gray">
            <a:xfrm>
              <a:off x="9053055" y="2699723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gray">
            <a:xfrm>
              <a:off x="9053055" y="1933583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 bwMode="gray">
            <a:xfrm>
              <a:off x="9053055" y="3329348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 bwMode="gray">
            <a:xfrm>
              <a:off x="9053055" y="3518530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 bwMode="gray">
            <a:xfrm>
              <a:off x="9053055" y="3726067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 bwMode="gray">
            <a:xfrm>
              <a:off x="9053055" y="3920502"/>
              <a:ext cx="4090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3200" dirty="0">
                  <a:solidFill>
                    <a:srgbClr val="FF3333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3333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 bwMode="gray">
          <a:xfrm>
            <a:off x="146236" y="6448926"/>
            <a:ext cx="1327644" cy="28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7F7F7"/>
              </a:solidFill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0" y="24529"/>
            <a:ext cx="12191999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US" altLang="en-US" sz="1814" b="1" kern="0" dirty="0" smtClean="0">
                <a:solidFill>
                  <a:srgbClr val="000000"/>
                </a:solidFill>
              </a:rPr>
              <a:t>Modeling &amp; Planning the Digital Future-State</a:t>
            </a:r>
            <a:endParaRPr lang="en-US" altLang="en-US" sz="1814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 bwMode="auto">
          <a:xfrm>
            <a:off x="8117420" y="3023666"/>
            <a:ext cx="2885533" cy="2543205"/>
          </a:xfrm>
          <a:prstGeom prst="ellipse">
            <a:avLst/>
          </a:prstGeom>
          <a:solidFill>
            <a:srgbClr val="FFC44F"/>
          </a:solidFill>
          <a:ln w="38100">
            <a:noFill/>
            <a:prstDash val="solid"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21147" y="3916703"/>
            <a:ext cx="155078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Agile Delivery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93923" y="1179171"/>
            <a:ext cx="6746977" cy="5638800"/>
            <a:chOff x="2866923" y="849140"/>
            <a:chExt cx="6992820" cy="6008860"/>
          </a:xfrm>
        </p:grpSpPr>
        <p:sp>
          <p:nvSpPr>
            <p:cNvPr id="5" name="Oval 4"/>
            <p:cNvSpPr/>
            <p:nvPr/>
          </p:nvSpPr>
          <p:spPr bwMode="auto">
            <a:xfrm>
              <a:off x="3529654" y="1756539"/>
              <a:ext cx="3378347" cy="289370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481396" y="849140"/>
              <a:ext cx="3378347" cy="289370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218827" y="2971147"/>
              <a:ext cx="3378347" cy="2893702"/>
            </a:xfrm>
            <a:prstGeom prst="ellipse">
              <a:avLst/>
            </a:prstGeom>
            <a:solidFill>
              <a:schemeClr val="accent3">
                <a:lumMod val="65000"/>
              </a:schemeClr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866923" y="3964298"/>
              <a:ext cx="3378347" cy="2893702"/>
            </a:xfrm>
            <a:prstGeom prst="ellipse">
              <a:avLst/>
            </a:prstGeom>
            <a:solidFill>
              <a:srgbClr val="CB966F"/>
            </a:solidFill>
            <a:ln w="38100">
              <a:solidFill>
                <a:schemeClr val="bg1"/>
              </a:solidFill>
              <a:prstDash val="dash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66927" y="1867486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Design Thinking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74120" y="2464488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Domain Modeling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89324" y="3923856"/>
              <a:ext cx="1607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>
                  <a:solidFill>
                    <a:srgbClr val="000000"/>
                  </a:solidFill>
                </a:rPr>
                <a:t>Capability Modeling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2791" y="5047948"/>
              <a:ext cx="2026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</a:rPr>
                <a:t>Service </a:t>
              </a:r>
              <a:r>
                <a:rPr lang="en-US" sz="2400" dirty="0">
                  <a:solidFill>
                    <a:srgbClr val="000000"/>
                  </a:solidFill>
                </a:rPr>
                <a:t>Modeling</a:t>
              </a:r>
            </a:p>
          </p:txBody>
        </p:sp>
      </p:grp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3247500" y="347678"/>
            <a:ext cx="5035015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altLang="en-US" sz="1814" b="1" dirty="0" smtClean="0"/>
              <a:t>    Integrated Design &amp; Planning Framework</a:t>
            </a:r>
            <a:endParaRPr lang="en-GB" altLang="en-US" sz="1814" b="1" dirty="0"/>
          </a:p>
        </p:txBody>
      </p:sp>
      <p:sp>
        <p:nvSpPr>
          <p:cNvPr id="22" name="Rectangle 21"/>
          <p:cNvSpPr/>
          <p:nvPr/>
        </p:nvSpPr>
        <p:spPr>
          <a:xfrm>
            <a:off x="7791449" y="5587859"/>
            <a:ext cx="26901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8082"/>
            <a:r>
              <a:rPr lang="en-US" sz="1100" b="1" dirty="0">
                <a:solidFill>
                  <a:srgbClr val="FFFFFF"/>
                </a:solidFill>
              </a:rPr>
              <a:t>KEY OUTPUTS: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Value Maps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FFFFFF"/>
                </a:solidFill>
              </a:rPr>
              <a:t>Capability </a:t>
            </a:r>
            <a:r>
              <a:rPr lang="en-US" sz="1100" dirty="0">
                <a:solidFill>
                  <a:srgbClr val="FFFFFF"/>
                </a:solidFill>
              </a:rPr>
              <a:t>Model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</a:rPr>
              <a:t>Capability </a:t>
            </a:r>
            <a:r>
              <a:rPr lang="en-US" sz="1100" dirty="0">
                <a:solidFill>
                  <a:srgbClr val="000000"/>
                </a:solidFill>
              </a:rPr>
              <a:t>Assessments</a:t>
            </a: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000000"/>
                </a:solidFill>
              </a:rPr>
              <a:t>Business Architecture Model</a:t>
            </a:r>
            <a:endParaRPr lang="en-US" sz="1100" dirty="0">
              <a:solidFill>
                <a:srgbClr val="000000"/>
              </a:solidFill>
            </a:endParaRPr>
          </a:p>
          <a:p>
            <a:pPr marL="111125" indent="-111125" defTabSz="828082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Capability </a:t>
            </a:r>
            <a:r>
              <a:rPr lang="en-US" sz="1100" dirty="0" smtClean="0">
                <a:solidFill>
                  <a:srgbClr val="000000"/>
                </a:solidFill>
              </a:rPr>
              <a:t>Requirements &amp; Roadmaps</a:t>
            </a:r>
            <a:endParaRPr lang="en-US" sz="1100" dirty="0">
              <a:solidFill>
                <a:srgbClr val="0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299261" y="2932034"/>
            <a:ext cx="2899021" cy="2071578"/>
            <a:chOff x="7299261" y="2932034"/>
            <a:chExt cx="2899021" cy="2071578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H="1">
              <a:off x="7299261" y="2955855"/>
              <a:ext cx="555858" cy="849063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7870611" y="4299689"/>
              <a:ext cx="984157" cy="5675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" name="TextBox 27"/>
            <p:cNvSpPr txBox="1"/>
            <p:nvPr/>
          </p:nvSpPr>
          <p:spPr>
            <a:xfrm>
              <a:off x="7566138" y="4357281"/>
              <a:ext cx="1540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3333CC">
                      <a:lumMod val="75000"/>
                    </a:srgbClr>
                  </a:solidFill>
                </a:rPr>
                <a:t>Stipulates Need and ensures Value Realization</a:t>
              </a:r>
              <a:endParaRPr lang="en-US" sz="1200" dirty="0">
                <a:solidFill>
                  <a:srgbClr val="3333CC">
                    <a:lumMod val="75000"/>
                  </a:srgbClr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>
              <a:off x="8671615" y="2932034"/>
              <a:ext cx="745239" cy="792950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9228497" y="3005343"/>
              <a:ext cx="969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3333CC">
                      <a:lumMod val="75000"/>
                    </a:srgbClr>
                  </a:solidFill>
                </a:rPr>
                <a:t>Ensures Great Design</a:t>
              </a:r>
              <a:endParaRPr lang="en-US" sz="1200" dirty="0">
                <a:solidFill>
                  <a:srgbClr val="3333CC">
                    <a:lumMod val="75000"/>
                  </a:srgbClr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096289" y="2802128"/>
            <a:ext cx="154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33CC">
                    <a:lumMod val="75000"/>
                  </a:srgbClr>
                </a:solidFill>
              </a:rPr>
              <a:t>Produces Best Possible Ideas </a:t>
            </a:r>
            <a:endParaRPr lang="en-US" sz="1200" dirty="0">
              <a:solidFill>
                <a:srgbClr val="3333CC">
                  <a:lumMod val="75000"/>
                </a:srgbClr>
              </a:solidFill>
            </a:endParaRPr>
          </a:p>
        </p:txBody>
      </p:sp>
      <p:sp>
        <p:nvSpPr>
          <p:cNvPr id="4" name="Diagonal Stripe 3"/>
          <p:cNvSpPr/>
          <p:nvPr/>
        </p:nvSpPr>
        <p:spPr bwMode="auto">
          <a:xfrm>
            <a:off x="6799623" y="4818316"/>
            <a:ext cx="706239" cy="701109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marR="0" indent="-609600" algn="l" defTabSz="914400" rtl="0" eaLnBrk="1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itchFamily="34" charset="0"/>
              <a:buAutoNum type="arabicPeriod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Verdana" pitchFamily="34" charset="0"/>
              <a:ea typeface="Lucida Sans Unicode" pitchFamily="34" charset="0"/>
              <a:cs typeface="Lucida Sans Unicode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4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41"/>
          <a:stretch/>
        </p:blipFill>
        <p:spPr bwMode="auto">
          <a:xfrm>
            <a:off x="3734947" y="963461"/>
            <a:ext cx="4458559" cy="589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249163" y="963461"/>
            <a:ext cx="2944343" cy="57643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5" name="Right Brace 4"/>
          <p:cNvSpPr/>
          <p:nvPr/>
        </p:nvSpPr>
        <p:spPr bwMode="auto">
          <a:xfrm rot="10800000" flipH="1">
            <a:off x="5294881" y="4039737"/>
            <a:ext cx="431972" cy="2374711"/>
          </a:xfrm>
          <a:prstGeom prst="rightBrac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6853" y="5042426"/>
            <a:ext cx="1418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2D2DB9">
                    <a:lumMod val="50000"/>
                  </a:srgbClr>
                </a:solidFill>
              </a:rPr>
              <a:t>Execution</a:t>
            </a:r>
            <a:endParaRPr lang="en-US" sz="1400" b="1" dirty="0">
              <a:solidFill>
                <a:srgbClr val="2D2DB9">
                  <a:lumMod val="50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99655" y="1198776"/>
            <a:ext cx="5542103" cy="264687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tIns="91440" bIns="91440" rtlCol="0" anchor="ctr">
            <a:spAutoFit/>
          </a:bodyPr>
          <a:lstStyle/>
          <a:p>
            <a:pPr marL="342900" indent="-342900">
              <a:spcAft>
                <a:spcPts val="4200"/>
              </a:spcAft>
              <a:buClr>
                <a:srgbClr val="2D2DB9">
                  <a:lumMod val="50000"/>
                </a:srgbClr>
              </a:buClr>
              <a:buSzPct val="115000"/>
              <a:buFont typeface="+mj-lt"/>
              <a:buAutoNum type="arabicPeriod"/>
            </a:pPr>
            <a:r>
              <a:rPr lang="en-US" dirty="0" smtClean="0">
                <a:solidFill>
                  <a:srgbClr val="2D2DB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at the right level of abstraction for all Stakeholder types</a:t>
            </a:r>
          </a:p>
          <a:p>
            <a:pPr marL="342900" indent="-342900">
              <a:spcAft>
                <a:spcPts val="4200"/>
              </a:spcAft>
              <a:buClr>
                <a:srgbClr val="2D2DB9">
                  <a:lumMod val="50000"/>
                </a:srgbClr>
              </a:buClr>
              <a:buSzPct val="115000"/>
              <a:buFont typeface="+mj-lt"/>
              <a:buAutoNum type="arabicPeriod"/>
            </a:pPr>
            <a:r>
              <a:rPr lang="en-US" dirty="0" smtClean="0">
                <a:solidFill>
                  <a:srgbClr val="2D2DB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value / purpose-centric</a:t>
            </a:r>
          </a:p>
          <a:p>
            <a:pPr marL="342900" indent="-342900">
              <a:spcAft>
                <a:spcPts val="4200"/>
              </a:spcAft>
              <a:buClr>
                <a:srgbClr val="2D2DB9">
                  <a:lumMod val="50000"/>
                </a:srgbClr>
              </a:buClr>
              <a:buSzPct val="115000"/>
              <a:buFont typeface="+mj-lt"/>
              <a:buAutoNum type="arabicPeriod"/>
            </a:pPr>
            <a:r>
              <a:rPr lang="en-US" dirty="0" smtClean="0">
                <a:solidFill>
                  <a:srgbClr val="2D2DB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 for the “bucketing” and abstraction of lower-level implementation elements</a:t>
            </a:r>
            <a:endParaRPr lang="en-US" dirty="0">
              <a:solidFill>
                <a:srgbClr val="2D2DB9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5138670" y="2115233"/>
            <a:ext cx="1582664" cy="1220395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402007" y="299552"/>
            <a:ext cx="4087156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“Capabilities” primary role:   </a:t>
            </a:r>
            <a:r>
              <a:rPr lang="en-GB" altLang="en-US" sz="1814" b="1" dirty="0">
                <a:solidFill>
                  <a:srgbClr val="FFFF66"/>
                </a:solidFill>
              </a:rPr>
              <a:t>C</a:t>
            </a:r>
            <a:r>
              <a:rPr lang="en-GB" altLang="en-US" sz="1814" b="1" dirty="0" smtClean="0">
                <a:solidFill>
                  <a:srgbClr val="FFFF66"/>
                </a:solidFill>
              </a:rPr>
              <a:t>onnecting Strategy to Execution</a:t>
            </a:r>
            <a:endParaRPr lang="en-GB" altLang="en-US" sz="1814" b="1" dirty="0">
              <a:solidFill>
                <a:srgbClr val="FFFF66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7681976" y="4209241"/>
            <a:ext cx="3055548" cy="2281923"/>
          </a:xfrm>
          <a:prstGeom prst="wedgeRoundRectCallout">
            <a:avLst>
              <a:gd name="adj1" fmla="val -125210"/>
              <a:gd name="adj2" fmla="val -7038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Clr>
                <a:srgbClr val="CCCCFF"/>
              </a:buClr>
              <a:buSzPct val="95000"/>
            </a:pPr>
            <a:r>
              <a:rPr lang="en-US" sz="1400" b="1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Capabilities as “Products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”</a:t>
            </a:r>
          </a:p>
          <a:p>
            <a:pPr marL="403225" indent="-174625" fontAlgn="base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SzPct val="104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Ownership</a:t>
            </a:r>
          </a:p>
          <a:p>
            <a:pPr marL="403225" indent="-174625" fontAlgn="base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SzPct val="104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Assessments</a:t>
            </a:r>
          </a:p>
          <a:p>
            <a:pPr marL="403225" indent="-174625" fontAlgn="base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SzPct val="104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SLAs</a:t>
            </a:r>
          </a:p>
          <a:p>
            <a:pPr marL="403225" indent="-174625" fontAlgn="base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SzPct val="104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Life-cycle Management</a:t>
            </a:r>
          </a:p>
          <a:p>
            <a:pPr marL="403225" indent="-174625" fontAlgn="base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SzPct val="104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Governance</a:t>
            </a:r>
          </a:p>
          <a:p>
            <a:pPr marL="403225" indent="-174625" fontAlgn="base" hangingPunct="0">
              <a:lnSpc>
                <a:spcPct val="90000"/>
              </a:lnSpc>
              <a:spcBef>
                <a:spcPct val="25000"/>
              </a:spcBef>
              <a:spcAft>
                <a:spcPts val="600"/>
              </a:spcAft>
              <a:buSzPct val="104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Architectural Alignment</a:t>
            </a:r>
          </a:p>
        </p:txBody>
      </p:sp>
    </p:spTree>
    <p:extLst>
      <p:ext uri="{BB962C8B-B14F-4D97-AF65-F5344CB8AC3E}">
        <p14:creationId xmlns:p14="http://schemas.microsoft.com/office/powerpoint/2010/main" val="32103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5186441" y="2242688"/>
            <a:ext cx="3264196" cy="22004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  <a:lumOff val="50000"/>
              </a:schemeClr>
            </a:solidFill>
          </a:ln>
          <a:effectLst/>
          <a:extLst/>
        </p:spPr>
        <p:txBody>
          <a:bodyPr vert="horz" wrap="square" lIns="0" tIns="36576" rIns="0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300" b="1" dirty="0">
                <a:solidFill>
                  <a:srgbClr val="2D2DB9">
                    <a:lumMod val="75000"/>
                  </a:srgbClr>
                </a:solidFill>
                <a:latin typeface="Verdana" pitchFamily="34" charset="0"/>
                <a:sym typeface="Verdana" pitchFamily="34" charset="0"/>
              </a:rPr>
              <a:t>Capability Portfolio</a:t>
            </a:r>
            <a:endParaRPr lang="en-US" sz="1600" dirty="0">
              <a:solidFill>
                <a:srgbClr val="2D2DB9">
                  <a:lumMod val="75000"/>
                </a:srgbClr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5291524" y="2536557"/>
            <a:ext cx="1828478" cy="87772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Core Capabilities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5291524" y="3498332"/>
            <a:ext cx="1815866" cy="83801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Supporting Capabilities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7207278" y="2536557"/>
            <a:ext cx="1157471" cy="17997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buClr>
                <a:srgbClr val="CCCCFF"/>
              </a:buClr>
              <a:buSzPct val="95000"/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 Digital / </a:t>
            </a:r>
          </a:p>
          <a:p>
            <a:pPr marL="39688" algn="ctr" fontAlgn="base" hangingPunct="0">
              <a:buClr>
                <a:srgbClr val="CCCCFF"/>
              </a:buClr>
              <a:buSzPct val="95000"/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Technical </a:t>
            </a:r>
          </a:p>
          <a:p>
            <a:pPr marL="39688" algn="ctr" fontAlgn="base" hangingPunct="0">
              <a:buClr>
                <a:srgbClr val="CCCCFF"/>
              </a:buClr>
              <a:buSzPct val="95000"/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Capabilities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>
            <a:off x="6893147" y="3110222"/>
            <a:ext cx="453709" cy="0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/>
          <p:cNvCxnSpPr/>
          <p:nvPr/>
        </p:nvCxnSpPr>
        <p:spPr bwMode="auto">
          <a:xfrm flipH="1">
            <a:off x="6893147" y="3886606"/>
            <a:ext cx="453709" cy="0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/>
          <p:cNvCxnSpPr/>
          <p:nvPr/>
        </p:nvCxnSpPr>
        <p:spPr bwMode="auto">
          <a:xfrm flipH="1" flipV="1">
            <a:off x="6289187" y="3189676"/>
            <a:ext cx="2956" cy="401949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5186985" y="4796009"/>
            <a:ext cx="3264196" cy="4415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4">
                <a:lumMod val="50000"/>
                <a:lumOff val="50000"/>
              </a:schemeClr>
            </a:solidFill>
          </a:ln>
          <a:effectLst/>
          <a:extLst/>
        </p:spPr>
        <p:txBody>
          <a:bodyPr vert="horz" wrap="square" lIns="0" tIns="0" rIns="145592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300" b="1" dirty="0">
                <a:solidFill>
                  <a:srgbClr val="2D2DB9">
                    <a:lumMod val="75000"/>
                  </a:srgbClr>
                </a:solidFill>
                <a:latin typeface="Verdana" pitchFamily="34" charset="0"/>
                <a:sym typeface="Verdana" pitchFamily="34" charset="0"/>
              </a:rPr>
              <a:t>Partner Eco-System</a:t>
            </a:r>
          </a:p>
        </p:txBody>
      </p:sp>
      <p:cxnSp>
        <p:nvCxnSpPr>
          <p:cNvPr id="62" name="Straight Arrow Connector 61"/>
          <p:cNvCxnSpPr>
            <a:endCxn id="3" idx="2"/>
          </p:cNvCxnSpPr>
          <p:nvPr/>
        </p:nvCxnSpPr>
        <p:spPr bwMode="auto">
          <a:xfrm flipV="1">
            <a:off x="6818539" y="4443120"/>
            <a:ext cx="0" cy="323442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diamond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42" y="5591636"/>
            <a:ext cx="6262771" cy="753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42" y="1067797"/>
            <a:ext cx="6374737" cy="766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6627" y="1279955"/>
            <a:ext cx="25622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Value Streams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76623" y="5776578"/>
            <a:ext cx="25622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1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Customer Journeys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1853807" y="2944719"/>
            <a:ext cx="1687882" cy="1229291"/>
          </a:xfrm>
          <a:prstGeom prst="roundRect">
            <a:avLst/>
          </a:prstGeom>
          <a:solidFill>
            <a:srgbClr val="797979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FFFFFF"/>
                </a:solidFill>
                <a:sym typeface="Verdana" pitchFamily="34" charset="0"/>
              </a:rPr>
              <a:t>Strategic Planning</a:t>
            </a:r>
          </a:p>
        </p:txBody>
      </p:sp>
      <p:sp>
        <p:nvSpPr>
          <p:cNvPr id="19" name="Diagonal Stripe 18"/>
          <p:cNvSpPr/>
          <p:nvPr/>
        </p:nvSpPr>
        <p:spPr bwMode="auto">
          <a:xfrm>
            <a:off x="7877901" y="2495494"/>
            <a:ext cx="646434" cy="614728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0" name="Line Callout 2 (Accent Bar) 19"/>
          <p:cNvSpPr/>
          <p:nvPr/>
        </p:nvSpPr>
        <p:spPr bwMode="auto">
          <a:xfrm>
            <a:off x="8851263" y="1912951"/>
            <a:ext cx="2488252" cy="854729"/>
          </a:xfrm>
          <a:prstGeom prst="accentCallout2">
            <a:avLst>
              <a:gd name="adj1" fmla="val 18847"/>
              <a:gd name="adj2" fmla="val -2388"/>
              <a:gd name="adj3" fmla="val 18998"/>
              <a:gd name="adj4" fmla="val -17748"/>
              <a:gd name="adj5" fmla="val 50647"/>
              <a:gd name="adj6" fmla="val -30994"/>
            </a:avLst>
          </a:prstGeom>
          <a:noFill/>
          <a:ln w="9525" cap="flat" cmpd="sng" algn="ctr">
            <a:solidFill>
              <a:srgbClr val="A9A9A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ctr" anchorCtr="0" compatLnSpc="1">
            <a:prstTxWarp prst="textNoShape">
              <a:avLst/>
            </a:prstTxWarp>
          </a:bodyPr>
          <a:lstStyle/>
          <a:p>
            <a:pPr marL="211138" indent="-171450" fontAlgn="base" hangingPunct="0">
              <a:spcAft>
                <a:spcPts val="300"/>
              </a:spcAft>
              <a:buClr>
                <a:srgbClr val="CCCC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Value</a:t>
            </a:r>
          </a:p>
          <a:p>
            <a:pPr marL="211138" indent="-171450" fontAlgn="base" hangingPunct="0">
              <a:spcAft>
                <a:spcPts val="300"/>
              </a:spcAft>
              <a:buClr>
                <a:srgbClr val="CCCC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Efficiency</a:t>
            </a:r>
          </a:p>
          <a:p>
            <a:pPr marL="211138" indent="-171450" fontAlgn="base" hangingPunct="0">
              <a:spcAft>
                <a:spcPts val="300"/>
              </a:spcAft>
              <a:buClr>
                <a:srgbClr val="CCCC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CX</a:t>
            </a:r>
          </a:p>
          <a:p>
            <a:pPr marL="211138" indent="-171450" fontAlgn="base" hangingPunct="0">
              <a:spcAft>
                <a:spcPts val="300"/>
              </a:spcAft>
              <a:buClr>
                <a:srgbClr val="CCCC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Competitive Advantage</a:t>
            </a:r>
          </a:p>
          <a:p>
            <a:pPr marL="211138" indent="-171450" fontAlgn="base" hangingPunct="0">
              <a:spcAft>
                <a:spcPts val="300"/>
              </a:spcAft>
              <a:buClr>
                <a:srgbClr val="CCCC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Defensible I.P.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10052260" y="2944718"/>
            <a:ext cx="1687882" cy="1229291"/>
          </a:xfrm>
          <a:prstGeom prst="roundRect">
            <a:avLst/>
          </a:prstGeom>
          <a:solidFill>
            <a:srgbClr val="797979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FFFFFF"/>
                </a:solidFill>
                <a:sym typeface="Verdana" pitchFamily="34" charset="0"/>
              </a:rPr>
              <a:t>Product Planning &amp; </a:t>
            </a:r>
            <a:r>
              <a:rPr lang="en-US" b="1" dirty="0" smtClean="0">
                <a:solidFill>
                  <a:srgbClr val="FFFFFF"/>
                </a:solidFill>
                <a:sym typeface="Verdana" pitchFamily="34" charset="0"/>
              </a:rPr>
              <a:t>Design</a:t>
            </a:r>
            <a:endParaRPr lang="en-US" b="1" dirty="0">
              <a:solidFill>
                <a:srgbClr val="FFFFFF"/>
              </a:solidFill>
              <a:sym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00613" y="320088"/>
            <a:ext cx="655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Capabilities-based Modeling</a:t>
            </a:r>
            <a:endParaRPr lang="en-US" b="1" dirty="0">
              <a:solidFill>
                <a:srgbClr val="FFFF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7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081" r="5790" b="12263"/>
          <a:stretch/>
        </p:blipFill>
        <p:spPr>
          <a:xfrm>
            <a:off x="111741" y="1138991"/>
            <a:ext cx="12080259" cy="5382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6895" y="320088"/>
            <a:ext cx="787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Capability Modeling:   </a:t>
            </a:r>
            <a:r>
              <a:rPr lang="en-US" b="1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 Enabling Capabilities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11741" y="1138991"/>
            <a:ext cx="2211813" cy="50681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600" y="882449"/>
            <a:ext cx="2164402" cy="196728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 bwMode="auto">
          <a:xfrm>
            <a:off x="7812505" y="3427636"/>
            <a:ext cx="4379495" cy="2952644"/>
          </a:xfrm>
          <a:prstGeom prst="wedgeRoundRectCallout">
            <a:avLst>
              <a:gd name="adj1" fmla="val 20702"/>
              <a:gd name="adj2" fmla="val -101501"/>
              <a:gd name="adj3" fmla="val 16667"/>
            </a:avLst>
          </a:prstGeom>
          <a:solidFill>
            <a:srgbClr val="FFCC6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7" fontAlgn="base" hangingPunct="0">
              <a:lnSpc>
                <a:spcPct val="90000"/>
              </a:lnSpc>
              <a:spcAft>
                <a:spcPts val="1200"/>
              </a:spcAft>
              <a:buSzPct val="109000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   </a:t>
            </a:r>
            <a:r>
              <a:rPr lang="en-US" sz="1600" b="1" u="sng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The Approach:</a:t>
            </a:r>
          </a:p>
          <a:p>
            <a:pPr marL="223838" indent="-185738" fontAlgn="base" hangingPunct="0">
              <a:lnSpc>
                <a:spcPct val="90000"/>
              </a:lnSpc>
              <a:spcAft>
                <a:spcPts val="1600"/>
              </a:spcAft>
              <a:buSzPct val="109000"/>
              <a:buFont typeface="+mj-lt"/>
              <a:buAutoNum type="arabicPeriod"/>
            </a:pPr>
            <a:r>
              <a:rPr lang="en-US" sz="1500" dirty="0" smtClean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Develop the a Digital Capability Blueprint 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&amp;</a:t>
            </a:r>
            <a:r>
              <a:rPr lang="en-US" sz="1500" dirty="0" smtClean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Roadmap</a:t>
            </a:r>
          </a:p>
          <a:p>
            <a:pPr marL="223838" indent="-185738" fontAlgn="base" hangingPunct="0">
              <a:lnSpc>
                <a:spcPct val="90000"/>
              </a:lnSpc>
              <a:spcAft>
                <a:spcPts val="1600"/>
              </a:spcAft>
              <a:buSzPct val="109000"/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Ideate the </a:t>
            </a:r>
            <a:r>
              <a:rPr lang="en-US" sz="1500" dirty="0" smtClean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Digital Future 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State via Design Thinking connected to Capabilities-based modeling</a:t>
            </a:r>
          </a:p>
          <a:p>
            <a:pPr marL="223838" indent="-185738" fontAlgn="base" hangingPunct="0">
              <a:lnSpc>
                <a:spcPct val="90000"/>
              </a:lnSpc>
              <a:spcAft>
                <a:spcPts val="1600"/>
              </a:spcAft>
              <a:buSzPct val="109000"/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Map Digital Capabilities to Business and Technology Architectures</a:t>
            </a:r>
          </a:p>
          <a:p>
            <a:pPr marL="223838" indent="-185738" fontAlgn="base" hangingPunct="0">
              <a:lnSpc>
                <a:spcPct val="90000"/>
              </a:lnSpc>
              <a:spcAft>
                <a:spcPts val="1600"/>
              </a:spcAft>
              <a:buSzPct val="109000"/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Provide rapid, meaningful Impact </a:t>
            </a:r>
            <a:r>
              <a:rPr lang="en-US" sz="1500" dirty="0" smtClean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&amp; Value </a:t>
            </a: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Assessments</a:t>
            </a:r>
          </a:p>
          <a:p>
            <a:pPr marL="223838" indent="-185738" fontAlgn="base" hangingPunct="0">
              <a:lnSpc>
                <a:spcPct val="90000"/>
              </a:lnSpc>
              <a:spcAft>
                <a:spcPts val="1600"/>
              </a:spcAft>
              <a:buSzPct val="109000"/>
              <a:buFont typeface="+mj-lt"/>
              <a:buAutoNum type="arabicPeriod"/>
            </a:pPr>
            <a:r>
              <a:rPr lang="en-US" sz="1500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Drive a X-Enterprise Perspective &amp; Vision</a:t>
            </a:r>
          </a:p>
        </p:txBody>
      </p:sp>
    </p:spTree>
    <p:extLst>
      <p:ext uri="{BB962C8B-B14F-4D97-AF65-F5344CB8AC3E}">
        <p14:creationId xmlns:p14="http://schemas.microsoft.com/office/powerpoint/2010/main" val="25993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7F7F7"/>
              </a:solidFill>
            </a:endParaRPr>
          </a:p>
        </p:txBody>
      </p:sp>
      <p:sp>
        <p:nvSpPr>
          <p:cNvPr id="3" name="Chevron 2"/>
          <p:cNvSpPr/>
          <p:nvPr/>
        </p:nvSpPr>
        <p:spPr bwMode="auto">
          <a:xfrm>
            <a:off x="1548603" y="1021151"/>
            <a:ext cx="2042135" cy="685512"/>
          </a:xfrm>
          <a:prstGeom prst="chevron">
            <a:avLst/>
          </a:prstGeom>
          <a:solidFill>
            <a:srgbClr val="0000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45677" rIns="0" bIns="45677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4588">
              <a:defRPr/>
            </a:pPr>
            <a:r>
              <a:rPr lang="en-US" sz="1452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Awareness of the new Service</a:t>
            </a:r>
          </a:p>
        </p:txBody>
      </p:sp>
      <p:sp>
        <p:nvSpPr>
          <p:cNvPr id="4" name="Chevron 3"/>
          <p:cNvSpPr/>
          <p:nvPr/>
        </p:nvSpPr>
        <p:spPr bwMode="auto">
          <a:xfrm>
            <a:off x="3918217" y="1021819"/>
            <a:ext cx="2042135" cy="685512"/>
          </a:xfrm>
          <a:prstGeom prst="chevron">
            <a:avLst/>
          </a:prstGeom>
          <a:solidFill>
            <a:srgbClr val="0000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none" lIns="0" tIns="45677" rIns="0" bIns="45677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4588">
              <a:defRPr/>
            </a:pPr>
            <a:r>
              <a:rPr lang="en-US" sz="1452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Understanding </a:t>
            </a:r>
          </a:p>
          <a:p>
            <a:pPr algn="ctr" defTabSz="414588">
              <a:defRPr/>
            </a:pPr>
            <a:r>
              <a:rPr lang="en-US" sz="1452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     Choices &amp; Making </a:t>
            </a:r>
          </a:p>
          <a:p>
            <a:pPr algn="ctr" defTabSz="414588">
              <a:defRPr/>
            </a:pPr>
            <a:r>
              <a:rPr lang="en-US" sz="1452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Selection</a:t>
            </a:r>
          </a:p>
        </p:txBody>
      </p:sp>
      <p:sp>
        <p:nvSpPr>
          <p:cNvPr id="5" name="Chevron 4"/>
          <p:cNvSpPr/>
          <p:nvPr/>
        </p:nvSpPr>
        <p:spPr bwMode="auto">
          <a:xfrm>
            <a:off x="6287830" y="1021819"/>
            <a:ext cx="2042135" cy="685512"/>
          </a:xfrm>
          <a:prstGeom prst="chevron">
            <a:avLst/>
          </a:prstGeom>
          <a:solidFill>
            <a:srgbClr val="0000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45677" rIns="0" bIns="45677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4588">
              <a:defRPr/>
            </a:pPr>
            <a:r>
              <a:rPr lang="en-US" sz="1452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Getting Started with the Service</a:t>
            </a:r>
          </a:p>
        </p:txBody>
      </p:sp>
      <p:sp>
        <p:nvSpPr>
          <p:cNvPr id="6" name="Chevron 5"/>
          <p:cNvSpPr/>
          <p:nvPr/>
        </p:nvSpPr>
        <p:spPr bwMode="auto">
          <a:xfrm>
            <a:off x="8657442" y="1021819"/>
            <a:ext cx="2042135" cy="685512"/>
          </a:xfrm>
          <a:prstGeom prst="chevron">
            <a:avLst/>
          </a:prstGeom>
          <a:solidFill>
            <a:srgbClr val="000066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45677" rIns="0" bIns="45677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14588">
              <a:defRPr/>
            </a:pPr>
            <a:r>
              <a:rPr lang="en-US" sz="1452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Using the Service</a:t>
            </a:r>
          </a:p>
        </p:txBody>
      </p:sp>
      <p:sp>
        <p:nvSpPr>
          <p:cNvPr id="7" name="TextBox 175"/>
          <p:cNvSpPr txBox="1"/>
          <p:nvPr/>
        </p:nvSpPr>
        <p:spPr bwMode="auto">
          <a:xfrm>
            <a:off x="4219254" y="1882757"/>
            <a:ext cx="1359063" cy="265881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defRPr/>
            </a:pPr>
            <a:endParaRPr lang="en-US" sz="8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Choice Selection</a:t>
            </a:r>
          </a:p>
        </p:txBody>
      </p:sp>
      <p:sp>
        <p:nvSpPr>
          <p:cNvPr id="8" name="TextBox 175"/>
          <p:cNvSpPr txBox="1"/>
          <p:nvPr/>
        </p:nvSpPr>
        <p:spPr bwMode="auto">
          <a:xfrm>
            <a:off x="4219254" y="2216149"/>
            <a:ext cx="1359063" cy="265881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Contract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 </a:t>
            </a: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Signing</a:t>
            </a:r>
          </a:p>
        </p:txBody>
      </p:sp>
      <p:sp>
        <p:nvSpPr>
          <p:cNvPr id="9" name="TextBox 175"/>
          <p:cNvSpPr txBox="1"/>
          <p:nvPr/>
        </p:nvSpPr>
        <p:spPr bwMode="auto">
          <a:xfrm>
            <a:off x="6517642" y="1882266"/>
            <a:ext cx="1359063" cy="265881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defRPr/>
            </a:pPr>
            <a:endParaRPr lang="en-US" sz="16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Service Provisioning</a:t>
            </a:r>
          </a:p>
        </p:txBody>
      </p:sp>
      <p:sp>
        <p:nvSpPr>
          <p:cNvPr id="10" name="TextBox 175"/>
          <p:cNvSpPr txBox="1"/>
          <p:nvPr/>
        </p:nvSpPr>
        <p:spPr bwMode="auto">
          <a:xfrm>
            <a:off x="6521482" y="2219725"/>
            <a:ext cx="1359063" cy="265881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defRPr/>
            </a:pPr>
            <a:endParaRPr lang="en-US" sz="16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Welcome</a:t>
            </a:r>
          </a:p>
        </p:txBody>
      </p:sp>
      <p:sp>
        <p:nvSpPr>
          <p:cNvPr id="11" name="TextBox 175"/>
          <p:cNvSpPr txBox="1"/>
          <p:nvPr/>
        </p:nvSpPr>
        <p:spPr bwMode="auto">
          <a:xfrm>
            <a:off x="1889183" y="1881597"/>
            <a:ext cx="1359063" cy="2658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defRPr/>
            </a:pPr>
            <a:endParaRPr lang="en-US" sz="16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Choice Availability</a:t>
            </a:r>
          </a:p>
        </p:txBody>
      </p:sp>
      <p:sp>
        <p:nvSpPr>
          <p:cNvPr id="12" name="TextBox 175"/>
          <p:cNvSpPr txBox="1"/>
          <p:nvPr/>
        </p:nvSpPr>
        <p:spPr bwMode="auto">
          <a:xfrm>
            <a:off x="1889182" y="2205429"/>
            <a:ext cx="1359063" cy="2766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lnSpc>
                <a:spcPct val="70000"/>
              </a:lnSpc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Multi-Channel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 </a:t>
            </a: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Choice Presentation</a:t>
            </a:r>
          </a:p>
        </p:txBody>
      </p:sp>
      <p:sp>
        <p:nvSpPr>
          <p:cNvPr id="13" name="TextBox 175"/>
          <p:cNvSpPr txBox="1"/>
          <p:nvPr/>
        </p:nvSpPr>
        <p:spPr bwMode="auto">
          <a:xfrm>
            <a:off x="1889182" y="2564934"/>
            <a:ext cx="1359063" cy="265881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defRPr/>
            </a:pPr>
            <a:endParaRPr lang="en-US" sz="10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Choice Comparison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77587" y="1897338"/>
            <a:ext cx="1370656" cy="258989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377">
              <a:defRPr/>
            </a:pPr>
            <a:endParaRPr lang="en-US" sz="1600" kern="0" dirty="0">
              <a:solidFill>
                <a:prstClr val="white"/>
              </a:solidFill>
              <a:latin typeface="Calibri" panose="020F0502020204030204"/>
              <a:cs typeface="Lucida Sans Unicode"/>
            </a:endParaRPr>
          </a:p>
        </p:txBody>
      </p:sp>
      <p:sp>
        <p:nvSpPr>
          <p:cNvPr id="15" name="TextBox 175"/>
          <p:cNvSpPr txBox="1"/>
          <p:nvPr/>
        </p:nvSpPr>
        <p:spPr bwMode="auto">
          <a:xfrm>
            <a:off x="8955717" y="1892481"/>
            <a:ext cx="1359063" cy="26384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lnSpc>
                <a:spcPct val="70000"/>
              </a:lnSpc>
              <a:defRPr/>
            </a:pPr>
            <a:endParaRPr lang="en-US" sz="16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lnSpc>
                <a:spcPct val="70000"/>
              </a:lnSpc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Customer Notification &amp; Service Blocking</a:t>
            </a:r>
          </a:p>
        </p:txBody>
      </p:sp>
      <p:sp>
        <p:nvSpPr>
          <p:cNvPr id="16" name="TextBox 175"/>
          <p:cNvSpPr txBox="1"/>
          <p:nvPr/>
        </p:nvSpPr>
        <p:spPr bwMode="auto">
          <a:xfrm>
            <a:off x="8955717" y="2205429"/>
            <a:ext cx="1359063" cy="276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lnSpc>
                <a:spcPct val="70000"/>
              </a:lnSpc>
              <a:defRPr/>
            </a:pPr>
            <a:endParaRPr lang="en-US" sz="16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lnSpc>
                <a:spcPct val="70000"/>
              </a:lnSpc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Historical Usage Tracking &amp; Pres.</a:t>
            </a:r>
          </a:p>
        </p:txBody>
      </p:sp>
      <p:sp>
        <p:nvSpPr>
          <p:cNvPr id="17" name="TextBox 175"/>
          <p:cNvSpPr txBox="1"/>
          <p:nvPr/>
        </p:nvSpPr>
        <p:spPr bwMode="auto">
          <a:xfrm>
            <a:off x="8955715" y="2555509"/>
            <a:ext cx="1359063" cy="30371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lnSpc>
                <a:spcPct val="70000"/>
              </a:lnSpc>
              <a:defRPr/>
            </a:pPr>
            <a:endParaRPr lang="en-US" sz="16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lnSpc>
                <a:spcPct val="70000"/>
              </a:lnSpc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Multiple Account Self Management</a:t>
            </a:r>
          </a:p>
        </p:txBody>
      </p:sp>
      <p:sp>
        <p:nvSpPr>
          <p:cNvPr id="18" name="TextBox 175"/>
          <p:cNvSpPr txBox="1"/>
          <p:nvPr/>
        </p:nvSpPr>
        <p:spPr bwMode="auto">
          <a:xfrm>
            <a:off x="8955714" y="2939102"/>
            <a:ext cx="1359063" cy="26588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lnSpc>
                <a:spcPct val="70000"/>
              </a:lnSpc>
              <a:defRPr/>
            </a:pPr>
            <a:endParaRPr lang="en-US" sz="16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lnSpc>
                <a:spcPct val="70000"/>
              </a:lnSpc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Multi-Channel Support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55714" y="2932704"/>
            <a:ext cx="1353081" cy="258989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377">
              <a:lnSpc>
                <a:spcPct val="70000"/>
              </a:lnSpc>
              <a:defRPr/>
            </a:pPr>
            <a:endParaRPr lang="en-US" sz="1600" kern="0" dirty="0">
              <a:solidFill>
                <a:prstClr val="white"/>
              </a:solidFill>
              <a:latin typeface="Calibri" panose="020F0502020204030204"/>
              <a:cs typeface="Lucida Sans Unicode"/>
            </a:endParaRPr>
          </a:p>
        </p:txBody>
      </p:sp>
      <p:sp>
        <p:nvSpPr>
          <p:cNvPr id="20" name="Left Brace 19"/>
          <p:cNvSpPr/>
          <p:nvPr/>
        </p:nvSpPr>
        <p:spPr>
          <a:xfrm>
            <a:off x="1152220" y="1758499"/>
            <a:ext cx="534963" cy="1180603"/>
          </a:xfrm>
          <a:prstGeom prst="lef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  <a:cs typeface="Lucida Sans Unicode"/>
            </a:endParaRPr>
          </a:p>
        </p:txBody>
      </p:sp>
      <p:sp>
        <p:nvSpPr>
          <p:cNvPr id="21" name="TextBox 175"/>
          <p:cNvSpPr txBox="1"/>
          <p:nvPr/>
        </p:nvSpPr>
        <p:spPr bwMode="auto">
          <a:xfrm>
            <a:off x="1828273" y="3745174"/>
            <a:ext cx="1359063" cy="265881"/>
          </a:xfrm>
          <a:prstGeom prst="rect">
            <a:avLst/>
          </a:prstGeom>
          <a:solidFill>
            <a:srgbClr val="00CC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defRPr/>
            </a:pPr>
            <a:r>
              <a:rPr lang="en-US" sz="8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L</a:t>
            </a:r>
          </a:p>
          <a:p>
            <a:pPr algn="ctr" defTabSz="913532"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Location Prediction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687184" y="3363239"/>
            <a:ext cx="8774209" cy="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dash"/>
            <a:miter lim="800000"/>
          </a:ln>
          <a:effectLst/>
        </p:spPr>
      </p:cxnSp>
      <p:sp>
        <p:nvSpPr>
          <p:cNvPr id="23" name="Left Brace 22"/>
          <p:cNvSpPr/>
          <p:nvPr/>
        </p:nvSpPr>
        <p:spPr>
          <a:xfrm>
            <a:off x="1097671" y="3565428"/>
            <a:ext cx="534963" cy="1180603"/>
          </a:xfrm>
          <a:prstGeom prst="leftBrac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  <a:cs typeface="Lucida Sans Unicode"/>
            </a:endParaRPr>
          </a:p>
        </p:txBody>
      </p:sp>
      <p:sp>
        <p:nvSpPr>
          <p:cNvPr id="24" name="TextBox 175"/>
          <p:cNvSpPr txBox="1"/>
          <p:nvPr/>
        </p:nvSpPr>
        <p:spPr bwMode="auto">
          <a:xfrm>
            <a:off x="3528263" y="4317896"/>
            <a:ext cx="1359063" cy="265881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defRPr/>
            </a:pPr>
            <a:endParaRPr lang="en-US" sz="12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[new Capability]</a:t>
            </a:r>
          </a:p>
        </p:txBody>
      </p:sp>
      <p:sp>
        <p:nvSpPr>
          <p:cNvPr id="25" name="TextBox 175"/>
          <p:cNvSpPr txBox="1"/>
          <p:nvPr/>
        </p:nvSpPr>
        <p:spPr bwMode="auto">
          <a:xfrm>
            <a:off x="4219254" y="2564980"/>
            <a:ext cx="1359063" cy="265881"/>
          </a:xfrm>
          <a:prstGeom prst="rect">
            <a:avLst/>
          </a:prstGeom>
          <a:solidFill>
            <a:srgbClr val="5B9BD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0" tIns="0" rIns="0" bIns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defRPr/>
            </a:pPr>
            <a:endParaRPr lang="en-US" sz="12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[new Capability]</a:t>
            </a:r>
          </a:p>
        </p:txBody>
      </p:sp>
      <p:cxnSp>
        <p:nvCxnSpPr>
          <p:cNvPr id="26" name="Straight Arrow Connector 25"/>
          <p:cNvCxnSpPr>
            <a:stCxn id="24" idx="0"/>
            <a:endCxn id="10" idx="2"/>
          </p:cNvCxnSpPr>
          <p:nvPr/>
        </p:nvCxnSpPr>
        <p:spPr>
          <a:xfrm flipV="1">
            <a:off x="4207793" y="2485604"/>
            <a:ext cx="2993219" cy="1832291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/>
          <p:cNvCxnSpPr>
            <a:stCxn id="24" idx="0"/>
          </p:cNvCxnSpPr>
          <p:nvPr/>
        </p:nvCxnSpPr>
        <p:spPr>
          <a:xfrm flipV="1">
            <a:off x="4207795" y="2352663"/>
            <a:ext cx="679531" cy="1965232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/>
          <p:cNvCxnSpPr>
            <a:stCxn id="21" idx="0"/>
          </p:cNvCxnSpPr>
          <p:nvPr/>
        </p:nvCxnSpPr>
        <p:spPr>
          <a:xfrm flipV="1">
            <a:off x="2507803" y="1985123"/>
            <a:ext cx="43355" cy="1760051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Straight Arrow Connector 28"/>
          <p:cNvCxnSpPr>
            <a:stCxn id="21" idx="0"/>
            <a:endCxn id="7" idx="1"/>
          </p:cNvCxnSpPr>
          <p:nvPr/>
        </p:nvCxnSpPr>
        <p:spPr>
          <a:xfrm flipV="1">
            <a:off x="2507803" y="2015698"/>
            <a:ext cx="1711451" cy="1729476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TextBox 175"/>
          <p:cNvSpPr txBox="1"/>
          <p:nvPr/>
        </p:nvSpPr>
        <p:spPr bwMode="auto">
          <a:xfrm>
            <a:off x="6517642" y="3730680"/>
            <a:ext cx="1359063" cy="2766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532">
              <a:lnSpc>
                <a:spcPct val="70000"/>
              </a:lnSpc>
              <a:defRPr/>
            </a:pPr>
            <a:endParaRPr lang="en-US" sz="800" baseline="30000" dirty="0">
              <a:solidFill>
                <a:prstClr val="black"/>
              </a:solidFill>
              <a:latin typeface="Calibri" panose="020F0502020204030204"/>
              <a:cs typeface="Lucida Sans Unicode"/>
              <a:sym typeface="Verdana" panose="020B0604030504040204" pitchFamily="34" charset="0"/>
            </a:endParaRPr>
          </a:p>
          <a:p>
            <a:pPr algn="ctr" defTabSz="913532">
              <a:lnSpc>
                <a:spcPct val="70000"/>
              </a:lnSpc>
              <a:defRPr/>
            </a:pPr>
            <a:r>
              <a:rPr lang="en-US" sz="1600" baseline="30000" dirty="0">
                <a:solidFill>
                  <a:prstClr val="black"/>
                </a:solidFill>
                <a:latin typeface="Calibri" panose="020F0502020204030204"/>
                <a:cs typeface="Lucida Sans Unicode"/>
                <a:sym typeface="Verdana" panose="020B0604030504040204" pitchFamily="34" charset="0"/>
              </a:rPr>
              <a:t>Mobile Dashboarding</a:t>
            </a:r>
          </a:p>
        </p:txBody>
      </p:sp>
      <p:cxnSp>
        <p:nvCxnSpPr>
          <p:cNvPr id="31" name="Straight Arrow Connector 30"/>
          <p:cNvCxnSpPr>
            <a:stCxn id="30" idx="0"/>
            <a:endCxn id="16" idx="1"/>
          </p:cNvCxnSpPr>
          <p:nvPr/>
        </p:nvCxnSpPr>
        <p:spPr>
          <a:xfrm flipV="1">
            <a:off x="7197174" y="2343730"/>
            <a:ext cx="1758543" cy="1386949"/>
          </a:xfrm>
          <a:prstGeom prst="straightConnector1">
            <a:avLst/>
          </a:prstGeom>
          <a:noFill/>
          <a:ln w="635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05" name="Rectangle 104"/>
          <p:cNvSpPr/>
          <p:nvPr/>
        </p:nvSpPr>
        <p:spPr>
          <a:xfrm>
            <a:off x="2507803" y="3924915"/>
            <a:ext cx="730629" cy="10108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377">
              <a:defRPr/>
            </a:pPr>
            <a:r>
              <a:rPr lang="en-US" sz="1051" kern="0" dirty="0">
                <a:solidFill>
                  <a:prstClr val="black"/>
                </a:solidFill>
                <a:latin typeface="Calibri" panose="020F0502020204030204"/>
                <a:cs typeface="Lucida Sans Unicode"/>
              </a:rPr>
              <a:t>Increment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2624200" y="2800765"/>
            <a:ext cx="730629" cy="10108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377">
              <a:defRPr/>
            </a:pPr>
            <a:r>
              <a:rPr lang="en-US" sz="1051" kern="0" dirty="0">
                <a:solidFill>
                  <a:prstClr val="black"/>
                </a:solidFill>
                <a:latin typeface="Calibri" panose="020F0502020204030204"/>
                <a:cs typeface="Lucida Sans Unicode"/>
              </a:rPr>
              <a:t>Increment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4885844" y="2068099"/>
            <a:ext cx="730629" cy="10108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377">
              <a:defRPr/>
            </a:pPr>
            <a:r>
              <a:rPr lang="en-US" sz="1051" kern="0" dirty="0">
                <a:solidFill>
                  <a:prstClr val="black"/>
                </a:solidFill>
                <a:latin typeface="Calibri" panose="020F0502020204030204"/>
                <a:cs typeface="Lucida Sans Unicode"/>
              </a:rPr>
              <a:t>Increment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7261912" y="2454423"/>
            <a:ext cx="730629" cy="10108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377">
              <a:defRPr/>
            </a:pPr>
            <a:r>
              <a:rPr lang="en-US" sz="1051" kern="0" dirty="0">
                <a:solidFill>
                  <a:prstClr val="black"/>
                </a:solidFill>
                <a:latin typeface="Calibri" panose="020F0502020204030204"/>
                <a:cs typeface="Lucida Sans Unicode"/>
              </a:rPr>
              <a:t>Increment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9843944" y="3162550"/>
            <a:ext cx="730629" cy="10108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914377">
              <a:defRPr/>
            </a:pPr>
            <a:r>
              <a:rPr lang="en-US" sz="1051" kern="0" dirty="0">
                <a:solidFill>
                  <a:prstClr val="black"/>
                </a:solidFill>
                <a:latin typeface="Calibri" panose="020F0502020204030204"/>
                <a:cs typeface="Lucida Sans Unicode"/>
              </a:rPr>
              <a:t>Increment</a:t>
            </a:r>
          </a:p>
        </p:txBody>
      </p:sp>
      <p:sp>
        <p:nvSpPr>
          <p:cNvPr id="110" name="TextBox 109"/>
          <p:cNvSpPr txBox="1"/>
          <p:nvPr/>
        </p:nvSpPr>
        <p:spPr bwMode="auto">
          <a:xfrm>
            <a:off x="11960" y="2048148"/>
            <a:ext cx="1066441" cy="6090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noAutofit/>
          </a:bodyPr>
          <a:lstStyle/>
          <a:p>
            <a:pPr algn="ctr" defTabSz="913532"/>
            <a:r>
              <a:rPr lang="en-US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 </a:t>
            </a:r>
            <a:r>
              <a:rPr lang="en-US" sz="1600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Required Capabilities</a:t>
            </a:r>
          </a:p>
        </p:txBody>
      </p:sp>
      <p:sp>
        <p:nvSpPr>
          <p:cNvPr id="111" name="TextBox 110"/>
          <p:cNvSpPr txBox="1"/>
          <p:nvPr/>
        </p:nvSpPr>
        <p:spPr bwMode="auto">
          <a:xfrm>
            <a:off x="18659" y="3868170"/>
            <a:ext cx="1118623" cy="6090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 anchor="ctr">
            <a:noAutofit/>
          </a:bodyPr>
          <a:lstStyle/>
          <a:p>
            <a:pPr algn="ctr" defTabSz="913532"/>
            <a:r>
              <a:rPr lang="en-US" sz="1600" baseline="30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 panose="020B0604030504040204" pitchFamily="34" charset="0"/>
              </a:rPr>
              <a:t>Digital Enabling  Capabilities</a:t>
            </a:r>
          </a:p>
        </p:txBody>
      </p:sp>
      <p:sp>
        <p:nvSpPr>
          <p:cNvPr id="32" name="Rounded Rectangle 31"/>
          <p:cNvSpPr/>
          <p:nvPr/>
        </p:nvSpPr>
        <p:spPr bwMode="gray">
          <a:xfrm>
            <a:off x="4733037" y="4381291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Rounded Rectangle 42"/>
          <p:cNvSpPr/>
          <p:nvPr/>
        </p:nvSpPr>
        <p:spPr bwMode="gray">
          <a:xfrm>
            <a:off x="4733037" y="4583774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 bwMode="gray">
          <a:xfrm>
            <a:off x="4733037" y="4779958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 bwMode="gray">
          <a:xfrm>
            <a:off x="5378054" y="2668006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 bwMode="gray">
          <a:xfrm>
            <a:off x="5378054" y="2870489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 bwMode="gray">
          <a:xfrm>
            <a:off x="5378054" y="3066673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 bwMode="gray">
          <a:xfrm>
            <a:off x="2899461" y="4023906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 bwMode="gray">
          <a:xfrm>
            <a:off x="2899461" y="4226389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 bwMode="gray">
          <a:xfrm>
            <a:off x="2973846" y="2891483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Rounded Rectangle 52"/>
          <p:cNvSpPr/>
          <p:nvPr/>
        </p:nvSpPr>
        <p:spPr bwMode="gray">
          <a:xfrm>
            <a:off x="5483700" y="2111655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 bwMode="gray">
          <a:xfrm>
            <a:off x="4733037" y="4969990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Rounded Rectangle 54"/>
          <p:cNvSpPr/>
          <p:nvPr/>
        </p:nvSpPr>
        <p:spPr bwMode="gray">
          <a:xfrm>
            <a:off x="10421018" y="3263637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 bwMode="gray">
          <a:xfrm>
            <a:off x="7841179" y="2548839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 bwMode="gray">
          <a:xfrm>
            <a:off x="10421018" y="3435183"/>
            <a:ext cx="551934" cy="1406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rgbClr val="171717"/>
                </a:solidFill>
                <a:latin typeface="Calibri" panose="020F0502020204030204" pitchFamily="34" charset="0"/>
              </a:rPr>
              <a:t>Feature</a:t>
            </a:r>
            <a:endParaRPr lang="en-US" sz="1200" b="1" dirty="0">
              <a:solidFill>
                <a:srgbClr val="171717"/>
              </a:solidFill>
              <a:latin typeface="Calibri" panose="020F0502020204030204" pitchFamily="34" charset="0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856474" y="349064"/>
            <a:ext cx="8295271" cy="5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eaLnBrk="1" fontAlgn="base">
              <a:lnSpc>
                <a:spcPct val="90000"/>
              </a:lnSpc>
              <a:spcBef>
                <a:spcPct val="20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altLang="en-US" sz="1815" b="1" kern="0" dirty="0">
                <a:solidFill>
                  <a:srgbClr val="FFC81F">
                    <a:lumMod val="50000"/>
                  </a:srgbClr>
                </a:solidFill>
              </a:rPr>
              <a:t>Customer Journey:  </a:t>
            </a:r>
            <a:r>
              <a:rPr lang="en-US" altLang="en-US" sz="1815" b="1" kern="0" dirty="0">
                <a:solidFill>
                  <a:srgbClr val="171717"/>
                </a:solidFill>
              </a:rPr>
              <a:t>Capability </a:t>
            </a:r>
            <a:r>
              <a:rPr lang="en-US" altLang="en-US" sz="1815" b="1" kern="0" dirty="0" smtClean="0">
                <a:solidFill>
                  <a:srgbClr val="171717"/>
                </a:solidFill>
              </a:rPr>
              <a:t>Target-State, with Features </a:t>
            </a:r>
            <a:endParaRPr lang="en-US" altLang="en-US" sz="1815" b="1" kern="0" dirty="0">
              <a:solidFill>
                <a:srgbClr val="1717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7F7F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6998"/>
            <a:ext cx="4339525" cy="1941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683" y="4916998"/>
            <a:ext cx="4339525" cy="1941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2683" y="907394"/>
            <a:ext cx="4339525" cy="1941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453"/>
            <a:ext cx="4339525" cy="1941002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428625" y="96165"/>
            <a:ext cx="11554480" cy="5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eaLnBrk="1" fontAlgn="base">
              <a:lnSpc>
                <a:spcPct val="90000"/>
              </a:lnSpc>
              <a:spcBef>
                <a:spcPct val="20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altLang="en-US" sz="1815" b="1" kern="0" dirty="0" smtClean="0">
                <a:solidFill>
                  <a:srgbClr val="FF0000"/>
                </a:solidFill>
              </a:rPr>
              <a:t>The BIG WIN:  </a:t>
            </a:r>
            <a:r>
              <a:rPr lang="en-US" altLang="en-US" sz="1815" b="1" u="sng" kern="0" dirty="0" smtClean="0">
                <a:solidFill>
                  <a:srgbClr val="FFC81F">
                    <a:lumMod val="50000"/>
                  </a:srgbClr>
                </a:solidFill>
              </a:rPr>
              <a:t>Enterprise Alignment</a:t>
            </a:r>
            <a:r>
              <a:rPr lang="en-US" altLang="en-US" sz="1815" b="1" kern="0" dirty="0" smtClean="0">
                <a:solidFill>
                  <a:srgbClr val="FFC81F">
                    <a:lumMod val="50000"/>
                  </a:srgbClr>
                </a:solidFill>
              </a:rPr>
              <a:t>:  </a:t>
            </a:r>
            <a:r>
              <a:rPr lang="en-US" altLang="en-US" sz="1815" b="1" kern="0" dirty="0" smtClean="0">
                <a:solidFill>
                  <a:srgbClr val="171717"/>
                </a:solidFill>
              </a:rPr>
              <a:t>Using the Capabilities-based Planning approach</a:t>
            </a:r>
            <a:endParaRPr lang="en-US" altLang="en-US" sz="1815" b="1" kern="0" dirty="0">
              <a:solidFill>
                <a:srgbClr val="171717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74381" y="2818022"/>
            <a:ext cx="2274120" cy="1544979"/>
            <a:chOff x="4698181" y="3090267"/>
            <a:chExt cx="2274120" cy="154497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0861" y="3090267"/>
              <a:ext cx="2211440" cy="154497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 bwMode="gray">
            <a:xfrm>
              <a:off x="4698181" y="3961215"/>
              <a:ext cx="1168400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400" b="1" dirty="0">
                  <a:solidFill>
                    <a:srgbClr val="171717"/>
                  </a:solidFill>
                </a:rPr>
                <a:t>Enterprise Capability Model</a:t>
              </a:r>
            </a:p>
          </p:txBody>
        </p:sp>
      </p:grpSp>
      <p:sp>
        <p:nvSpPr>
          <p:cNvPr id="16" name="Left-Right Arrow 15"/>
          <p:cNvSpPr/>
          <p:nvPr/>
        </p:nvSpPr>
        <p:spPr bwMode="gray">
          <a:xfrm rot="19241554">
            <a:off x="7102680" y="2778659"/>
            <a:ext cx="1181590" cy="395157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7F7F7"/>
              </a:solidFill>
            </a:endParaRPr>
          </a:p>
        </p:txBody>
      </p:sp>
      <p:sp>
        <p:nvSpPr>
          <p:cNvPr id="17" name="Left-Right Arrow 16"/>
          <p:cNvSpPr/>
          <p:nvPr/>
        </p:nvSpPr>
        <p:spPr bwMode="gray">
          <a:xfrm rot="2385077">
            <a:off x="7104414" y="4187424"/>
            <a:ext cx="1181590" cy="395157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7F7F7"/>
              </a:solidFill>
            </a:endParaRPr>
          </a:p>
        </p:txBody>
      </p:sp>
      <p:sp>
        <p:nvSpPr>
          <p:cNvPr id="18" name="Left-Right Arrow 17"/>
          <p:cNvSpPr/>
          <p:nvPr/>
        </p:nvSpPr>
        <p:spPr bwMode="gray">
          <a:xfrm rot="19241554">
            <a:off x="3568219" y="4189980"/>
            <a:ext cx="1181590" cy="395157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7F7F7"/>
              </a:solidFill>
            </a:endParaRPr>
          </a:p>
        </p:txBody>
      </p:sp>
      <p:sp>
        <p:nvSpPr>
          <p:cNvPr id="19" name="Left-Right Arrow 18"/>
          <p:cNvSpPr/>
          <p:nvPr/>
        </p:nvSpPr>
        <p:spPr bwMode="gray">
          <a:xfrm rot="2447857">
            <a:off x="3562264" y="2869178"/>
            <a:ext cx="1181590" cy="395157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7F7F7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331" y="3078633"/>
            <a:ext cx="3176259" cy="1122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1" name="Straight Arrow Connector 20"/>
          <p:cNvCxnSpPr/>
          <p:nvPr/>
        </p:nvCxnSpPr>
        <p:spPr bwMode="gray">
          <a:xfrm flipV="1">
            <a:off x="7237163" y="3686157"/>
            <a:ext cx="1587498" cy="2813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 bwMode="gray">
          <a:xfrm>
            <a:off x="8596223" y="4194769"/>
            <a:ext cx="379388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400" b="1" dirty="0">
                <a:solidFill>
                  <a:srgbClr val="171717"/>
                </a:solidFill>
              </a:rPr>
              <a:t> Enterprise Capability Roadmap</a:t>
            </a:r>
          </a:p>
        </p:txBody>
      </p:sp>
      <p:sp>
        <p:nvSpPr>
          <p:cNvPr id="23" name="TextBox 22"/>
          <p:cNvSpPr txBox="1"/>
          <p:nvPr/>
        </p:nvSpPr>
        <p:spPr bwMode="gray">
          <a:xfrm>
            <a:off x="5169395" y="790178"/>
            <a:ext cx="2194484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171717"/>
                </a:solidFill>
              </a:rPr>
              <a:t>Synergies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171717"/>
                </a:solidFill>
              </a:rPr>
              <a:t>Opportunities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171717"/>
                </a:solidFill>
              </a:rPr>
              <a:t>Alignment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171717"/>
                </a:solidFill>
              </a:rPr>
              <a:t>Visibility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171717"/>
                </a:solidFill>
              </a:rPr>
              <a:t>Dependencies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171717"/>
                </a:solidFill>
              </a:rPr>
              <a:t>Risks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171717"/>
                </a:solidFill>
              </a:rPr>
              <a:t>ROI / TCO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1717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be 68"/>
          <p:cNvSpPr/>
          <p:nvPr/>
        </p:nvSpPr>
        <p:spPr bwMode="auto">
          <a:xfrm>
            <a:off x="4028527" y="2534491"/>
            <a:ext cx="4342742" cy="2954436"/>
          </a:xfrm>
          <a:prstGeom prst="cub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lIns="0" tIns="0" rIns="131941" bIns="0"/>
          <a:lstStyle/>
          <a:p>
            <a:pPr marL="588424" indent="-552456" defTabSz="828684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AutoNum type="arabicPeriod"/>
              <a:defRPr/>
            </a:pPr>
            <a:endParaRPr lang="en-US" sz="1542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 rot="18819829">
            <a:off x="3770922" y="2649343"/>
            <a:ext cx="1066961" cy="27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66" tIns="41434" rIns="82866" bIns="41434">
            <a:spAutoFit/>
          </a:bodyPr>
          <a:lstStyle>
            <a:lvl1pPr defTabSz="457200">
              <a:lnSpc>
                <a:spcPct val="8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57200">
              <a:lnSpc>
                <a:spcPct val="8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57200">
              <a:lnSpc>
                <a:spcPct val="8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57200">
              <a:lnSpc>
                <a:spcPct val="8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57200">
              <a:lnSpc>
                <a:spcPct val="8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None/>
            </a:pPr>
            <a:r>
              <a:rPr lang="en-US" altLang="en-US" sz="1400" b="1" dirty="0" smtClean="0">
                <a:solidFill>
                  <a:srgbClr val="FFBA75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Regions</a:t>
            </a:r>
            <a:endParaRPr lang="en-US" altLang="en-US" sz="1400" b="1" dirty="0">
              <a:solidFill>
                <a:srgbClr val="FFBA75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grpSp>
        <p:nvGrpSpPr>
          <p:cNvPr id="72" name="Group 1"/>
          <p:cNvGrpSpPr>
            <a:grpSpLocks/>
          </p:cNvGrpSpPr>
          <p:nvPr/>
        </p:nvGrpSpPr>
        <p:grpSpPr bwMode="auto">
          <a:xfrm>
            <a:off x="4521371" y="3496027"/>
            <a:ext cx="2634263" cy="1829459"/>
            <a:chOff x="1230313" y="1270000"/>
            <a:chExt cx="6190207" cy="4183063"/>
          </a:xfrm>
        </p:grpSpPr>
        <p:sp>
          <p:nvSpPr>
            <p:cNvPr id="73" name="Rounded Rectangle 72"/>
            <p:cNvSpPr/>
            <p:nvPr/>
          </p:nvSpPr>
          <p:spPr bwMode="auto">
            <a:xfrm>
              <a:off x="3889068" y="2223228"/>
              <a:ext cx="1091653" cy="586348"/>
            </a:xfrm>
            <a:prstGeom prst="roundRect">
              <a:avLst/>
            </a:prstGeom>
            <a:solidFill>
              <a:srgbClr val="FF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 bwMode="auto">
            <a:xfrm>
              <a:off x="3889068" y="2993015"/>
              <a:ext cx="1091653" cy="589625"/>
            </a:xfrm>
            <a:prstGeom prst="roundRect">
              <a:avLst/>
            </a:prstGeom>
            <a:solidFill>
              <a:srgbClr val="FF00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cxnSp>
          <p:nvCxnSpPr>
            <p:cNvPr id="75" name="Elbow Connector 91"/>
            <p:cNvCxnSpPr>
              <a:cxnSpLocks noChangeShapeType="1"/>
              <a:endCxn id="73" idx="1"/>
            </p:cNvCxnSpPr>
            <p:nvPr/>
          </p:nvCxnSpPr>
          <p:spPr bwMode="auto">
            <a:xfrm rot="16200000" flipH="1">
              <a:off x="3470275" y="2098675"/>
              <a:ext cx="484188" cy="350838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Elbow Connector 92"/>
            <p:cNvCxnSpPr>
              <a:cxnSpLocks noChangeShapeType="1"/>
            </p:cNvCxnSpPr>
            <p:nvPr/>
          </p:nvCxnSpPr>
          <p:spPr bwMode="auto">
            <a:xfrm rot="16200000" flipH="1">
              <a:off x="3127375" y="2517775"/>
              <a:ext cx="1179513" cy="360363"/>
            </a:xfrm>
            <a:prstGeom prst="bentConnector3">
              <a:avLst>
                <a:gd name="adj1" fmla="val 100421"/>
              </a:avLst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" name="Rounded Rectangle 76"/>
            <p:cNvSpPr/>
            <p:nvPr/>
          </p:nvSpPr>
          <p:spPr bwMode="auto">
            <a:xfrm>
              <a:off x="4511529" y="3779182"/>
              <a:ext cx="935257" cy="452046"/>
            </a:xfrm>
            <a:prstGeom prst="roundRect">
              <a:avLst/>
            </a:prstGeom>
            <a:solidFill>
              <a:srgbClr val="FCF6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 bwMode="auto">
            <a:xfrm>
              <a:off x="4511529" y="4358981"/>
              <a:ext cx="935257" cy="452046"/>
            </a:xfrm>
            <a:prstGeom prst="roundRect">
              <a:avLst/>
            </a:prstGeom>
            <a:solidFill>
              <a:srgbClr val="FF00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79" name="Rounded Rectangle 78"/>
            <p:cNvSpPr/>
            <p:nvPr/>
          </p:nvSpPr>
          <p:spPr bwMode="auto">
            <a:xfrm>
              <a:off x="4511529" y="4922400"/>
              <a:ext cx="935257" cy="452046"/>
            </a:xfrm>
            <a:prstGeom prst="roundRect">
              <a:avLst/>
            </a:prstGeom>
            <a:solidFill>
              <a:srgbClr val="FF00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cxnSp>
          <p:nvCxnSpPr>
            <p:cNvPr id="80" name="Elbow Connector 96"/>
            <p:cNvCxnSpPr>
              <a:cxnSpLocks noChangeShapeType="1"/>
              <a:endCxn id="77" idx="1"/>
            </p:cNvCxnSpPr>
            <p:nvPr/>
          </p:nvCxnSpPr>
          <p:spPr bwMode="auto">
            <a:xfrm rot="16200000" flipH="1">
              <a:off x="4121944" y="3613944"/>
              <a:ext cx="422275" cy="360363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Elbow Connector 97"/>
            <p:cNvCxnSpPr>
              <a:cxnSpLocks noChangeShapeType="1"/>
              <a:endCxn id="78" idx="1"/>
            </p:cNvCxnSpPr>
            <p:nvPr/>
          </p:nvCxnSpPr>
          <p:spPr bwMode="auto">
            <a:xfrm rot="16200000" flipH="1">
              <a:off x="3832226" y="3903662"/>
              <a:ext cx="1001712" cy="360363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Elbow Connector 98"/>
            <p:cNvCxnSpPr>
              <a:cxnSpLocks noChangeShapeType="1"/>
            </p:cNvCxnSpPr>
            <p:nvPr/>
          </p:nvCxnSpPr>
          <p:spPr bwMode="auto">
            <a:xfrm rot="16200000" flipH="1">
              <a:off x="3544887" y="4191001"/>
              <a:ext cx="1565275" cy="349250"/>
            </a:xfrm>
            <a:prstGeom prst="bentConnector3">
              <a:avLst>
                <a:gd name="adj1" fmla="val 100134"/>
              </a:avLst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" name="Rounded Rectangle 82"/>
            <p:cNvSpPr/>
            <p:nvPr/>
          </p:nvSpPr>
          <p:spPr bwMode="auto">
            <a:xfrm>
              <a:off x="3200920" y="1270000"/>
              <a:ext cx="1373168" cy="763238"/>
            </a:xfrm>
            <a:prstGeom prst="roundRect">
              <a:avLst/>
            </a:prstGeom>
            <a:solidFill>
              <a:srgbClr val="FFFF00"/>
            </a:solidFill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84" name="Rounded Rectangle 83"/>
            <p:cNvSpPr/>
            <p:nvPr/>
          </p:nvSpPr>
          <p:spPr bwMode="auto">
            <a:xfrm>
              <a:off x="5174654" y="1270000"/>
              <a:ext cx="1370041" cy="763238"/>
            </a:xfrm>
            <a:prstGeom prst="roundRect">
              <a:avLst/>
            </a:prstGeom>
            <a:solidFill>
              <a:srgbClr val="00FF00"/>
            </a:solidFill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85" name="Rounded Rectangle 84"/>
            <p:cNvSpPr/>
            <p:nvPr/>
          </p:nvSpPr>
          <p:spPr bwMode="auto">
            <a:xfrm>
              <a:off x="1230313" y="1270000"/>
              <a:ext cx="1373168" cy="763238"/>
            </a:xfrm>
            <a:prstGeom prst="roundRect">
              <a:avLst/>
            </a:prstGeom>
            <a:solidFill>
              <a:srgbClr val="FFFF01"/>
            </a:solidFill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rgbClr val="FFFF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86" name="Rounded Rectangle 85"/>
            <p:cNvSpPr/>
            <p:nvPr/>
          </p:nvSpPr>
          <p:spPr bwMode="auto">
            <a:xfrm>
              <a:off x="5859675" y="2249434"/>
              <a:ext cx="1094782" cy="589625"/>
            </a:xfrm>
            <a:prstGeom prst="roundRect">
              <a:avLst/>
            </a:prstGeom>
            <a:solidFill>
              <a:srgbClr val="00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87" name="Rounded Rectangle 86"/>
            <p:cNvSpPr/>
            <p:nvPr/>
          </p:nvSpPr>
          <p:spPr bwMode="auto">
            <a:xfrm>
              <a:off x="5859675" y="3019221"/>
              <a:ext cx="1094782" cy="592902"/>
            </a:xfrm>
            <a:prstGeom prst="roundRect">
              <a:avLst/>
            </a:prstGeom>
            <a:solidFill>
              <a:srgbClr val="00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cxnSp>
          <p:nvCxnSpPr>
            <p:cNvPr id="88" name="Elbow Connector 105"/>
            <p:cNvCxnSpPr>
              <a:cxnSpLocks noChangeShapeType="1"/>
              <a:endCxn id="86" idx="1"/>
            </p:cNvCxnSpPr>
            <p:nvPr/>
          </p:nvCxnSpPr>
          <p:spPr bwMode="auto">
            <a:xfrm rot="16200000" flipH="1">
              <a:off x="5441950" y="2125663"/>
              <a:ext cx="484187" cy="350838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Elbow Connector 106"/>
            <p:cNvCxnSpPr>
              <a:cxnSpLocks noChangeShapeType="1"/>
              <a:endCxn id="87" idx="1"/>
            </p:cNvCxnSpPr>
            <p:nvPr/>
          </p:nvCxnSpPr>
          <p:spPr bwMode="auto">
            <a:xfrm rot="16200000" flipH="1">
              <a:off x="5093494" y="2550319"/>
              <a:ext cx="1181100" cy="350838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0" name="Rounded Rectangle 89"/>
            <p:cNvSpPr/>
            <p:nvPr/>
          </p:nvSpPr>
          <p:spPr bwMode="auto">
            <a:xfrm>
              <a:off x="1915333" y="2249434"/>
              <a:ext cx="1094782" cy="589625"/>
            </a:xfrm>
            <a:prstGeom prst="roundRect">
              <a:avLst/>
            </a:prstGeom>
            <a:solidFill>
              <a:srgbClr val="00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91" name="Rounded Rectangle 90"/>
            <p:cNvSpPr/>
            <p:nvPr/>
          </p:nvSpPr>
          <p:spPr bwMode="auto">
            <a:xfrm>
              <a:off x="1915333" y="3019221"/>
              <a:ext cx="1094782" cy="592902"/>
            </a:xfrm>
            <a:prstGeom prst="roundRect">
              <a:avLst/>
            </a:prstGeom>
            <a:solidFill>
              <a:srgbClr val="FF00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cxnSp>
          <p:nvCxnSpPr>
            <p:cNvPr id="92" name="Elbow Connector 109"/>
            <p:cNvCxnSpPr>
              <a:cxnSpLocks noChangeShapeType="1"/>
              <a:endCxn id="90" idx="1"/>
            </p:cNvCxnSpPr>
            <p:nvPr/>
          </p:nvCxnSpPr>
          <p:spPr bwMode="auto">
            <a:xfrm rot="16200000" flipH="1">
              <a:off x="1498600" y="2125663"/>
              <a:ext cx="484187" cy="350838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Elbow Connector 110"/>
            <p:cNvCxnSpPr>
              <a:cxnSpLocks noChangeShapeType="1"/>
            </p:cNvCxnSpPr>
            <p:nvPr/>
          </p:nvCxnSpPr>
          <p:spPr bwMode="auto">
            <a:xfrm rot="16200000" flipH="1">
              <a:off x="1155701" y="2544762"/>
              <a:ext cx="1179512" cy="360363"/>
            </a:xfrm>
            <a:prstGeom prst="bentConnector3">
              <a:avLst>
                <a:gd name="adj1" fmla="val 100421"/>
              </a:avLst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6485265" y="3857799"/>
              <a:ext cx="935255" cy="452046"/>
            </a:xfrm>
            <a:prstGeom prst="roundRect">
              <a:avLst/>
            </a:prstGeom>
            <a:solidFill>
              <a:srgbClr val="00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95" name="Rounded Rectangle 94"/>
            <p:cNvSpPr/>
            <p:nvPr/>
          </p:nvSpPr>
          <p:spPr bwMode="auto">
            <a:xfrm>
              <a:off x="6485265" y="4437598"/>
              <a:ext cx="935255" cy="452046"/>
            </a:xfrm>
            <a:prstGeom prst="roundRect">
              <a:avLst/>
            </a:prstGeom>
            <a:solidFill>
              <a:srgbClr val="FCF6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96" name="Rounded Rectangle 95"/>
            <p:cNvSpPr/>
            <p:nvPr/>
          </p:nvSpPr>
          <p:spPr bwMode="auto">
            <a:xfrm>
              <a:off x="6485265" y="5001017"/>
              <a:ext cx="935255" cy="452046"/>
            </a:xfrm>
            <a:prstGeom prst="roundRect">
              <a:avLst/>
            </a:prstGeom>
            <a:solidFill>
              <a:srgbClr val="00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cxnSp>
          <p:nvCxnSpPr>
            <p:cNvPr id="97" name="Elbow Connector 114"/>
            <p:cNvCxnSpPr>
              <a:cxnSpLocks noChangeShapeType="1"/>
              <a:endCxn id="94" idx="1"/>
            </p:cNvCxnSpPr>
            <p:nvPr/>
          </p:nvCxnSpPr>
          <p:spPr bwMode="auto">
            <a:xfrm rot="16200000" flipH="1">
              <a:off x="6093619" y="3691731"/>
              <a:ext cx="422275" cy="360363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Elbow Connector 115"/>
            <p:cNvCxnSpPr>
              <a:cxnSpLocks noChangeShapeType="1"/>
              <a:endCxn id="95" idx="1"/>
            </p:cNvCxnSpPr>
            <p:nvPr/>
          </p:nvCxnSpPr>
          <p:spPr bwMode="auto">
            <a:xfrm rot="16200000" flipH="1">
              <a:off x="5803900" y="3981450"/>
              <a:ext cx="1001713" cy="360363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Elbow Connector 116"/>
            <p:cNvCxnSpPr>
              <a:cxnSpLocks noChangeShapeType="1"/>
            </p:cNvCxnSpPr>
            <p:nvPr/>
          </p:nvCxnSpPr>
          <p:spPr bwMode="auto">
            <a:xfrm rot="16200000" flipH="1">
              <a:off x="5491162" y="4243388"/>
              <a:ext cx="1616075" cy="349250"/>
            </a:xfrm>
            <a:prstGeom prst="bentConnector3">
              <a:avLst>
                <a:gd name="adj1" fmla="val 100176"/>
              </a:avLst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5644598" y="2246078"/>
            <a:ext cx="1544143" cy="27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66" tIns="41434" rIns="82866" bIns="41434">
            <a:spAutoFit/>
          </a:bodyPr>
          <a:lstStyle>
            <a:lvl1pPr defTabSz="457200">
              <a:lnSpc>
                <a:spcPct val="8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57200">
              <a:lnSpc>
                <a:spcPct val="8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57200">
              <a:lnSpc>
                <a:spcPct val="8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57200">
              <a:lnSpc>
                <a:spcPct val="8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57200">
              <a:lnSpc>
                <a:spcPct val="8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None/>
            </a:pPr>
            <a:r>
              <a:rPr lang="en-US" altLang="en-US" sz="1400" b="1" dirty="0" smtClean="0">
                <a:solidFill>
                  <a:srgbClr val="FFBA75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Technology</a:t>
            </a:r>
            <a:endParaRPr lang="en-US" altLang="en-US" sz="1400" b="1" dirty="0">
              <a:solidFill>
                <a:srgbClr val="FFBA75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 rot="16200000">
            <a:off x="3112692" y="3929347"/>
            <a:ext cx="1445964" cy="27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66" tIns="41434" rIns="82866" bIns="41434">
            <a:spAutoFit/>
          </a:bodyPr>
          <a:lstStyle>
            <a:lvl1pPr defTabSz="457200">
              <a:lnSpc>
                <a:spcPct val="8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57200">
              <a:lnSpc>
                <a:spcPct val="8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57200">
              <a:lnSpc>
                <a:spcPct val="8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57200">
              <a:lnSpc>
                <a:spcPct val="8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57200">
              <a:lnSpc>
                <a:spcPct val="8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None/>
            </a:pPr>
            <a:r>
              <a:rPr lang="en-US" altLang="en-US" sz="1400" b="1" dirty="0" smtClean="0">
                <a:solidFill>
                  <a:srgbClr val="FFBA75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Strategies</a:t>
            </a:r>
            <a:endParaRPr lang="en-US" altLang="en-US" sz="1400" b="1" dirty="0">
              <a:solidFill>
                <a:srgbClr val="FFBA75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 bwMode="gray">
          <a:xfrm>
            <a:off x="4553191" y="4576601"/>
            <a:ext cx="178607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3333CC">
                    <a:lumMod val="75000"/>
                  </a:srgbClr>
                </a:solidFill>
              </a:rPr>
              <a:t>Enterprise Capability Portfolio</a:t>
            </a:r>
          </a:p>
        </p:txBody>
      </p:sp>
      <p:sp>
        <p:nvSpPr>
          <p:cNvPr id="65" name="Rounded Rectangular Callout 64"/>
          <p:cNvSpPr/>
          <p:nvPr/>
        </p:nvSpPr>
        <p:spPr bwMode="auto">
          <a:xfrm>
            <a:off x="8675266" y="4249586"/>
            <a:ext cx="2425109" cy="2286681"/>
          </a:xfrm>
          <a:prstGeom prst="wedgeRoundRectCallout">
            <a:avLst>
              <a:gd name="adj1" fmla="val -110286"/>
              <a:gd name="adj2" fmla="val -18655"/>
              <a:gd name="adj3" fmla="val 16667"/>
            </a:avLst>
          </a:prstGeom>
          <a:solidFill>
            <a:srgbClr val="6699FF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ctr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</a:pPr>
            <a:r>
              <a:rPr lang="en-US" sz="1200" b="1" u="sng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Capability Assessment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: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Value Contribution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Differentiation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Support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Maturity Level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Risk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Technology Risk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Operating Cost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Level of Reuse/Sharing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Ease of Outsourcing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Etc.</a:t>
            </a:r>
          </a:p>
        </p:txBody>
      </p:sp>
      <p:sp>
        <p:nvSpPr>
          <p:cNvPr id="64" name="Rounded Rectangular Callout 63"/>
          <p:cNvSpPr/>
          <p:nvPr/>
        </p:nvSpPr>
        <p:spPr bwMode="auto">
          <a:xfrm>
            <a:off x="847020" y="2559673"/>
            <a:ext cx="2114842" cy="3145344"/>
          </a:xfrm>
          <a:prstGeom prst="wedgeRoundRectCallout">
            <a:avLst>
              <a:gd name="adj1" fmla="val 76007"/>
              <a:gd name="adj2" fmla="val -27086"/>
              <a:gd name="adj3" fmla="val 16667"/>
            </a:avLst>
          </a:prstGeom>
          <a:solidFill>
            <a:srgbClr val="6699FF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</a:pPr>
            <a:r>
              <a:rPr lang="en-US" sz="1200" b="1" u="sng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Analysis Dimensions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: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Goals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Strategies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Capabilities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Products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Regions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Organizations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Technology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Lines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Programs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Value Streams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Customer Journeys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Processes</a:t>
            </a:r>
          </a:p>
          <a:p>
            <a:pPr marL="211138" indent="-171450" fontAlgn="base" hangingPunct="0">
              <a:lnSpc>
                <a:spcPct val="90000"/>
              </a:lnSpc>
              <a:spcAft>
                <a:spcPts val="2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Etc.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88703" y="3456420"/>
            <a:ext cx="485472" cy="503871"/>
          </a:xfrm>
          <a:prstGeom prst="rect">
            <a:avLst/>
          </a:prstGeom>
        </p:spPr>
      </p:pic>
      <p:sp>
        <p:nvSpPr>
          <p:cNvPr id="68" name="Cloud Callout 67"/>
          <p:cNvSpPr/>
          <p:nvPr/>
        </p:nvSpPr>
        <p:spPr bwMode="auto">
          <a:xfrm>
            <a:off x="8471119" y="2595007"/>
            <a:ext cx="2460270" cy="778814"/>
          </a:xfrm>
          <a:prstGeom prst="cloudCallout">
            <a:avLst>
              <a:gd name="adj1" fmla="val -57325"/>
              <a:gd name="adj2" fmla="val 7479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71" name="Trapezoid 70"/>
          <p:cNvSpPr/>
          <p:nvPr/>
        </p:nvSpPr>
        <p:spPr bwMode="auto">
          <a:xfrm>
            <a:off x="8641761" y="2690370"/>
            <a:ext cx="2303576" cy="426823"/>
          </a:xfrm>
          <a:prstGeom prst="trapezoid">
            <a:avLst/>
          </a:prstGeom>
          <a:noFill/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buClr>
                <a:srgbClr val="CCCCFF"/>
              </a:buClr>
              <a:buSzPct val="95000"/>
            </a:pPr>
            <a:r>
              <a:rPr lang="en-US" sz="11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Executive Insights </a:t>
            </a:r>
            <a:r>
              <a:rPr lang="en-US" sz="11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(via </a:t>
            </a:r>
            <a:endParaRPr lang="en-US" sz="1100" dirty="0" smtClean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  <a:p>
            <a:pPr marL="39688" algn="ctr" fontAlgn="base" hangingPunct="0">
              <a:buClr>
                <a:srgbClr val="CCCCFF"/>
              </a:buClr>
              <a:buSzPct val="95000"/>
            </a:pPr>
            <a:r>
              <a:rPr lang="en-US" sz="11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BA-fueled </a:t>
            </a:r>
            <a:r>
              <a:rPr lang="en-US" sz="11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“Transversal Views”)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4257675" y="1298232"/>
            <a:ext cx="4087308" cy="30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66" tIns="41434" rIns="82866" bIns="41434">
            <a:spAutoFit/>
          </a:bodyPr>
          <a:lstStyle>
            <a:lvl1pPr defTabSz="457200">
              <a:lnSpc>
                <a:spcPct val="8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57200">
              <a:lnSpc>
                <a:spcPct val="8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57200">
              <a:lnSpc>
                <a:spcPct val="8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57200">
              <a:lnSpc>
                <a:spcPct val="8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57200">
              <a:lnSpc>
                <a:spcPct val="8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None/>
            </a:pPr>
            <a:r>
              <a:rPr lang="en-US" altLang="en-US" sz="1600" b="1" dirty="0" smtClean="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  “</a:t>
            </a:r>
            <a:r>
              <a:rPr lang="en-US" altLang="en-US" sz="1600" b="1" u="sng" dirty="0" smtClean="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Business Architecture Views</a:t>
            </a:r>
            <a:r>
              <a:rPr lang="en-US" altLang="en-US" sz="1600" b="1" dirty="0" smtClean="0">
                <a:solidFill>
                  <a:srgbClr val="FFFFFF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”</a:t>
            </a:r>
            <a:endParaRPr lang="en-US" altLang="en-US" sz="1600" b="1" dirty="0">
              <a:solidFill>
                <a:srgbClr val="FFFFFF"/>
              </a:solidFill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8082154" y="1298232"/>
            <a:ext cx="975785" cy="305276"/>
          </a:xfrm>
          <a:prstGeom prst="rect">
            <a:avLst/>
          </a:prstGeom>
          <a:solidFill>
            <a:srgbClr val="FFDC6D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(Mode 1)</a:t>
            </a:r>
          </a:p>
        </p:txBody>
      </p:sp>
      <p:sp>
        <p:nvSpPr>
          <p:cNvPr id="103" name="Text Box 2"/>
          <p:cNvSpPr txBox="1">
            <a:spLocks noChangeArrowheads="1"/>
          </p:cNvSpPr>
          <p:nvPr/>
        </p:nvSpPr>
        <p:spPr bwMode="auto">
          <a:xfrm>
            <a:off x="2501154" y="321271"/>
            <a:ext cx="8123918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42" tIns="40427" rIns="80842" bIns="40427"/>
          <a:lstStyle>
            <a:lvl1pPr defTabSz="411163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eaLnBrk="1"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>
                <a:solidFill>
                  <a:srgbClr val="FFFF66"/>
                </a:solidFill>
              </a:rPr>
              <a:t>Delivering Executive Insights:   </a:t>
            </a:r>
            <a:r>
              <a:rPr lang="en-GB" altLang="en-US" sz="1814" b="1" dirty="0" smtClean="0"/>
              <a:t>via an Enterprise BA Model</a:t>
            </a:r>
            <a:endParaRPr lang="en-GB" altLang="en-US" sz="1814" b="1" dirty="0"/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095404" y="3059473"/>
            <a:ext cx="2208986" cy="24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66" tIns="41434" rIns="82866" bIns="41434">
            <a:spAutoFit/>
          </a:bodyPr>
          <a:lstStyle>
            <a:lvl1pPr defTabSz="457200">
              <a:lnSpc>
                <a:spcPct val="8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57200">
              <a:lnSpc>
                <a:spcPct val="8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57200">
              <a:lnSpc>
                <a:spcPct val="8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57200">
              <a:lnSpc>
                <a:spcPct val="8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57200">
              <a:lnSpc>
                <a:spcPct val="8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5720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None/>
            </a:pPr>
            <a:r>
              <a:rPr lang="en-US" altLang="en-US" sz="1200" b="1" dirty="0" smtClean="0">
                <a:latin typeface="Arial Narrow" panose="020B0606020202030204" pitchFamily="34" charset="0"/>
                <a:sym typeface="Verdana" panose="020B0604030504040204" pitchFamily="34" charset="0"/>
              </a:rPr>
              <a:t>The Business Architecture</a:t>
            </a:r>
            <a:endParaRPr lang="en-US" altLang="en-US" sz="1200" b="1" dirty="0">
              <a:latin typeface="Arial Narrow" panose="020B0606020202030204" pitchFamily="34" charset="0"/>
              <a:sym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5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7465868" y="346391"/>
            <a:ext cx="3974523" cy="37550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 flipV="1">
            <a:off x="7606204" y="2730623"/>
            <a:ext cx="1018054" cy="933199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-2415" t="-7500" r="2415" b="7500"/>
          <a:stretch/>
        </p:blipFill>
        <p:spPr>
          <a:xfrm>
            <a:off x="5433465" y="1241190"/>
            <a:ext cx="1562470" cy="1501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375" y="4475868"/>
            <a:ext cx="3373136" cy="1163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10613"/>
          <a:stretch/>
        </p:blipFill>
        <p:spPr>
          <a:xfrm>
            <a:off x="2962290" y="3979833"/>
            <a:ext cx="1214437" cy="204336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3877370" y="2498452"/>
            <a:ext cx="1142301" cy="1024677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226675" y="2674002"/>
            <a:ext cx="164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 opportunity for</a:t>
            </a:r>
            <a:endParaRPr lang="en-US" sz="1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702977" y="5310568"/>
            <a:ext cx="1645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</a:t>
            </a:r>
            <a:endParaRPr lang="en-US" sz="1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>
            <a:off x="5297125" y="5297071"/>
            <a:ext cx="1878676" cy="8013"/>
          </a:xfrm>
          <a:prstGeom prst="straightConnector1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7629428" y="3045868"/>
            <a:ext cx="1645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Produces</a:t>
            </a:r>
            <a:endParaRPr lang="en-US" sz="14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309071" y="1418220"/>
            <a:ext cx="2427851" cy="898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fontAlgn="base" hangingPunct="0"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3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How can we be better at developing &amp; exploiting high-value Ideas – in an Agile, Enterprise-scale way?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78836" y="4137314"/>
            <a:ext cx="2796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Delivery / Execution</a:t>
            </a:r>
            <a:endParaRPr lang="en-US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26675" y="3653926"/>
            <a:ext cx="946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Ideas</a:t>
            </a:r>
            <a:endParaRPr lang="en-US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149478" y="243351"/>
            <a:ext cx="1704674" cy="609372"/>
          </a:xfrm>
          <a:prstGeom prst="rightArrow">
            <a:avLst/>
          </a:prstGeom>
          <a:solidFill>
            <a:srgbClr val="FF9999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Imperative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053389" y="346391"/>
            <a:ext cx="4360905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Creating a High Impact, Enterprise-scale Ideation-to-Delivery approach</a:t>
            </a:r>
            <a:endParaRPr lang="en-GB" altLang="en-US" sz="1814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796" y="3085697"/>
            <a:ext cx="2229971" cy="186792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47218" y="1390294"/>
            <a:ext cx="3128451" cy="954107"/>
            <a:chOff x="4752741" y="1118694"/>
            <a:chExt cx="3128451" cy="95410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1" name="TextBox 20"/>
            <p:cNvSpPr txBox="1"/>
            <p:nvPr/>
          </p:nvSpPr>
          <p:spPr>
            <a:xfrm>
              <a:off x="4752741" y="1118694"/>
              <a:ext cx="1685445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Value-centricity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Transparency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Alignment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Consistency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38718" y="1118694"/>
              <a:ext cx="1542474" cy="95410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Efficiency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Flexibility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Time to Market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Best Practices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12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-51038" y="0"/>
            <a:ext cx="12243038" cy="6865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5557108" y="3520367"/>
            <a:ext cx="6436784" cy="3293753"/>
          </a:xfrm>
          <a:prstGeom prst="rect">
            <a:avLst/>
          </a:prstGeom>
          <a:solidFill>
            <a:srgbClr val="E0C0A8"/>
          </a:solidFill>
          <a:ln w="19050">
            <a:solidFill>
              <a:srgbClr val="022577"/>
            </a:solidFill>
            <a:prstDash val="dash"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676191" y="6403999"/>
            <a:ext cx="151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</a:t>
            </a:r>
          </a:p>
        </p:txBody>
      </p:sp>
      <p:pic>
        <p:nvPicPr>
          <p:cNvPr id="244" name="Picture 243"/>
          <p:cNvPicPr>
            <a:picLocks noChangeAspect="1"/>
          </p:cNvPicPr>
          <p:nvPr/>
        </p:nvPicPr>
        <p:blipFill rotWithShape="1">
          <a:blip r:embed="rId2"/>
          <a:srcRect t="6896" b="7267"/>
          <a:stretch/>
        </p:blipFill>
        <p:spPr>
          <a:xfrm>
            <a:off x="4188891" y="481243"/>
            <a:ext cx="547045" cy="397066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2"/>
          <a:srcRect t="6896" b="7267"/>
          <a:stretch/>
        </p:blipFill>
        <p:spPr>
          <a:xfrm>
            <a:off x="6106855" y="3719865"/>
            <a:ext cx="547045" cy="397066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 rotWithShape="1">
          <a:blip r:embed="rId2"/>
          <a:srcRect t="6896" b="7267"/>
          <a:stretch/>
        </p:blipFill>
        <p:spPr>
          <a:xfrm>
            <a:off x="4600589" y="2365945"/>
            <a:ext cx="547045" cy="397066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 rotWithShape="1">
          <a:blip r:embed="rId2"/>
          <a:srcRect t="6896" b="7267"/>
          <a:stretch/>
        </p:blipFill>
        <p:spPr>
          <a:xfrm>
            <a:off x="2810856" y="3631899"/>
            <a:ext cx="547045" cy="397066"/>
          </a:xfrm>
          <a:prstGeom prst="rect">
            <a:avLst/>
          </a:prstGeom>
        </p:spPr>
      </p:pic>
      <p:cxnSp>
        <p:nvCxnSpPr>
          <p:cNvPr id="175" name="Elbow Connector 174"/>
          <p:cNvCxnSpPr>
            <a:stCxn id="47" idx="1"/>
            <a:endCxn id="5" idx="0"/>
          </p:cNvCxnSpPr>
          <p:nvPr/>
        </p:nvCxnSpPr>
        <p:spPr bwMode="auto">
          <a:xfrm rot="5400000" flipH="1" flipV="1">
            <a:off x="6377440" y="-2167500"/>
            <a:ext cx="1333810" cy="6631300"/>
          </a:xfrm>
          <a:prstGeom prst="bentConnector3">
            <a:avLst>
              <a:gd name="adj1" fmla="val 113577"/>
            </a:avLst>
          </a:prstGeom>
          <a:noFill/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Oval 4"/>
          <p:cNvSpPr/>
          <p:nvPr/>
        </p:nvSpPr>
        <p:spPr bwMode="auto">
          <a:xfrm>
            <a:off x="9432716" y="481245"/>
            <a:ext cx="1854558" cy="721217"/>
          </a:xfrm>
          <a:prstGeom prst="ellipse">
            <a:avLst/>
          </a:prstGeom>
          <a:solidFill>
            <a:srgbClr val="FF996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Outcome</a:t>
            </a:r>
            <a:endParaRPr lang="en-US" sz="12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7" name="Elbow Connector 6"/>
          <p:cNvCxnSpPr>
            <a:stCxn id="13" idx="4"/>
            <a:endCxn id="41" idx="2"/>
          </p:cNvCxnSpPr>
          <p:nvPr/>
        </p:nvCxnSpPr>
        <p:spPr bwMode="auto">
          <a:xfrm rot="16200000" flipH="1">
            <a:off x="7053184" y="4498879"/>
            <a:ext cx="1012524" cy="1745986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Elbow Connector 8"/>
          <p:cNvCxnSpPr>
            <a:stCxn id="13" idx="0"/>
            <a:endCxn id="5" idx="4"/>
          </p:cNvCxnSpPr>
          <p:nvPr/>
        </p:nvCxnSpPr>
        <p:spPr bwMode="auto">
          <a:xfrm rot="5400000" flipH="1" flipV="1">
            <a:off x="7052259" y="836657"/>
            <a:ext cx="2941931" cy="3673542"/>
          </a:xfrm>
          <a:prstGeom prst="bentConnector3">
            <a:avLst>
              <a:gd name="adj1" fmla="val 70569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1860708" y="3710176"/>
            <a:ext cx="11454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67599" y="5923974"/>
            <a:ext cx="164092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Composed of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686952" y="481245"/>
            <a:ext cx="1853560" cy="721217"/>
          </a:xfrm>
          <a:prstGeom prst="ellipse">
            <a:avLst/>
          </a:prstGeom>
          <a:solidFill>
            <a:srgbClr val="B98C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Strategy</a:t>
            </a:r>
          </a:p>
        </p:txBody>
      </p:sp>
      <p:cxnSp>
        <p:nvCxnSpPr>
          <p:cNvPr id="35" name="Elbow Connector 34"/>
          <p:cNvCxnSpPr>
            <a:stCxn id="13" idx="0"/>
            <a:endCxn id="33" idx="4"/>
          </p:cNvCxnSpPr>
          <p:nvPr/>
        </p:nvCxnSpPr>
        <p:spPr bwMode="auto">
          <a:xfrm rot="5400000" flipH="1" flipV="1">
            <a:off x="5679127" y="2209789"/>
            <a:ext cx="2941931" cy="927279"/>
          </a:xfrm>
          <a:prstGeom prst="bentConnector3">
            <a:avLst>
              <a:gd name="adj1" fmla="val 70569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Oval 54"/>
          <p:cNvSpPr/>
          <p:nvPr/>
        </p:nvSpPr>
        <p:spPr bwMode="auto">
          <a:xfrm>
            <a:off x="440166" y="3230935"/>
            <a:ext cx="1512219" cy="687463"/>
          </a:xfrm>
          <a:prstGeom prst="ellipse">
            <a:avLst/>
          </a:prstGeom>
          <a:solidFill>
            <a:srgbClr val="B685DB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Interactions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895893" y="1614583"/>
            <a:ext cx="1406584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execution of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678074" y="1609565"/>
            <a:ext cx="18545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Contributes to</a:t>
            </a:r>
          </a:p>
        </p:txBody>
      </p:sp>
      <p:cxnSp>
        <p:nvCxnSpPr>
          <p:cNvPr id="190" name="Straight Arrow Connector 189"/>
          <p:cNvCxnSpPr>
            <a:stCxn id="33" idx="6"/>
            <a:endCxn id="5" idx="2"/>
          </p:cNvCxnSpPr>
          <p:nvPr/>
        </p:nvCxnSpPr>
        <p:spPr bwMode="auto">
          <a:xfrm>
            <a:off x="8540512" y="841854"/>
            <a:ext cx="892204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3" name="TextBox 192"/>
          <p:cNvSpPr txBox="1"/>
          <p:nvPr/>
        </p:nvSpPr>
        <p:spPr>
          <a:xfrm>
            <a:off x="8280171" y="608016"/>
            <a:ext cx="14128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Means to Achieve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5852992" y="1373472"/>
            <a:ext cx="8528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Drives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1012466" y="2754976"/>
            <a:ext cx="18545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Has</a:t>
            </a:r>
          </a:p>
        </p:txBody>
      </p:sp>
      <p:cxnSp>
        <p:nvCxnSpPr>
          <p:cNvPr id="218" name="Elbow Connector 217"/>
          <p:cNvCxnSpPr>
            <a:stCxn id="34" idx="2"/>
            <a:endCxn id="55" idx="0"/>
          </p:cNvCxnSpPr>
          <p:nvPr/>
        </p:nvCxnSpPr>
        <p:spPr bwMode="auto">
          <a:xfrm rot="10800000" flipV="1">
            <a:off x="1196277" y="3015137"/>
            <a:ext cx="1079759" cy="215798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Elbow Connector 68"/>
          <p:cNvCxnSpPr>
            <a:stCxn id="34" idx="1"/>
            <a:endCxn id="5" idx="0"/>
          </p:cNvCxnSpPr>
          <p:nvPr/>
        </p:nvCxnSpPr>
        <p:spPr bwMode="auto">
          <a:xfrm rot="5400000" flipH="1" flipV="1">
            <a:off x="5302752" y="-2297066"/>
            <a:ext cx="2278931" cy="7835555"/>
          </a:xfrm>
          <a:prstGeom prst="bentConnector3">
            <a:avLst>
              <a:gd name="adj1" fmla="val 107802"/>
            </a:avLst>
          </a:prstGeom>
          <a:noFill/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Box 75"/>
          <p:cNvSpPr txBox="1"/>
          <p:nvPr/>
        </p:nvSpPr>
        <p:spPr>
          <a:xfrm>
            <a:off x="6141268" y="63711"/>
            <a:ext cx="18545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Produces / Impacts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1490538" y="4144393"/>
            <a:ext cx="1612101" cy="721216"/>
          </a:xfrm>
          <a:prstGeom prst="ellipse">
            <a:avLst/>
          </a:prstGeom>
          <a:solidFill>
            <a:srgbClr val="B685DB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Customer Journey</a:t>
            </a:r>
          </a:p>
        </p:txBody>
      </p:sp>
      <p:cxnSp>
        <p:nvCxnSpPr>
          <p:cNvPr id="85" name="Elbow Connector 84"/>
          <p:cNvCxnSpPr>
            <a:stCxn id="74" idx="2"/>
            <a:endCxn id="55" idx="4"/>
          </p:cNvCxnSpPr>
          <p:nvPr/>
        </p:nvCxnSpPr>
        <p:spPr bwMode="auto">
          <a:xfrm rot="10800000">
            <a:off x="1196276" y="3918399"/>
            <a:ext cx="294262" cy="586603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xtBox 89"/>
          <p:cNvSpPr txBox="1"/>
          <p:nvPr/>
        </p:nvSpPr>
        <p:spPr>
          <a:xfrm>
            <a:off x="760473" y="4112058"/>
            <a:ext cx="18545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</a:t>
            </a:r>
          </a:p>
        </p:txBody>
      </p:sp>
      <p:cxnSp>
        <p:nvCxnSpPr>
          <p:cNvPr id="91" name="Elbow Connector 90"/>
          <p:cNvCxnSpPr>
            <a:stCxn id="74" idx="0"/>
            <a:endCxn id="34" idx="3"/>
          </p:cNvCxnSpPr>
          <p:nvPr/>
        </p:nvCxnSpPr>
        <p:spPr bwMode="auto">
          <a:xfrm rot="5400000" flipH="1" flipV="1">
            <a:off x="1973367" y="3593321"/>
            <a:ext cx="874295" cy="227851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Elbow Connector 100"/>
          <p:cNvCxnSpPr>
            <a:stCxn id="13" idx="2"/>
            <a:endCxn id="74" idx="6"/>
          </p:cNvCxnSpPr>
          <p:nvPr/>
        </p:nvCxnSpPr>
        <p:spPr bwMode="auto">
          <a:xfrm rot="10800000">
            <a:off x="3102640" y="4505002"/>
            <a:ext cx="2656535" cy="1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TextBox 103"/>
          <p:cNvSpPr txBox="1"/>
          <p:nvPr/>
        </p:nvSpPr>
        <p:spPr>
          <a:xfrm>
            <a:off x="4478957" y="4268603"/>
            <a:ext cx="10781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Enables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2276035" y="2654567"/>
            <a:ext cx="1696214" cy="721140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Customer Experience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8432439" y="4992793"/>
            <a:ext cx="3161344" cy="1770681"/>
          </a:xfrm>
          <a:prstGeom prst="ellipse">
            <a:avLst/>
          </a:prstGeom>
          <a:solidFill>
            <a:srgbClr val="929292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  <a:defRPr/>
            </a:pPr>
            <a:endParaRPr lang="en-US" sz="14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9862176" y="6015712"/>
            <a:ext cx="1391197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Services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/ APIs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8491089" y="5516021"/>
            <a:ext cx="1391196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People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9273334" y="5067296"/>
            <a:ext cx="1391196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Process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9622955" y="5516021"/>
            <a:ext cx="1391196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Technology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8773711" y="5915437"/>
            <a:ext cx="1391196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Information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16103" y="3725978"/>
            <a:ext cx="1025670" cy="4797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Improved by</a:t>
            </a:r>
          </a:p>
        </p:txBody>
      </p:sp>
      <p:sp>
        <p:nvSpPr>
          <p:cNvPr id="60" name="Oval 59"/>
          <p:cNvSpPr/>
          <p:nvPr/>
        </p:nvSpPr>
        <p:spPr bwMode="auto">
          <a:xfrm>
            <a:off x="7736540" y="3608577"/>
            <a:ext cx="1793826" cy="721217"/>
          </a:xfrm>
          <a:prstGeom prst="ellipse">
            <a:avLst/>
          </a:prstGeom>
          <a:solidFill>
            <a:srgbClr val="006699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Capability Increment</a:t>
            </a:r>
          </a:p>
        </p:txBody>
      </p:sp>
      <p:cxnSp>
        <p:nvCxnSpPr>
          <p:cNvPr id="61" name="Elbow Connector 60"/>
          <p:cNvCxnSpPr/>
          <p:nvPr/>
        </p:nvCxnSpPr>
        <p:spPr bwMode="auto">
          <a:xfrm rot="5400000" flipH="1" flipV="1">
            <a:off x="7186943" y="3739817"/>
            <a:ext cx="309921" cy="777392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5759174" y="4144393"/>
            <a:ext cx="1854558" cy="721217"/>
          </a:xfrm>
          <a:prstGeom prst="ellipse">
            <a:avLst/>
          </a:prstGeom>
          <a:solidFill>
            <a:srgbClr val="29B8FF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Capability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3493192" y="1713509"/>
            <a:ext cx="1608115" cy="69340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9766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Product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4345647" y="801773"/>
            <a:ext cx="1604766" cy="7167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9766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Business Service</a:t>
            </a:r>
          </a:p>
        </p:txBody>
      </p:sp>
      <p:cxnSp>
        <p:nvCxnSpPr>
          <p:cNvPr id="131" name="Elbow Connector 130"/>
          <p:cNvCxnSpPr>
            <a:stCxn id="33" idx="2"/>
            <a:endCxn id="47" idx="6"/>
          </p:cNvCxnSpPr>
          <p:nvPr/>
        </p:nvCxnSpPr>
        <p:spPr bwMode="auto">
          <a:xfrm rot="10800000" flipV="1">
            <a:off x="5101308" y="841854"/>
            <a:ext cx="1585645" cy="1218356"/>
          </a:xfrm>
          <a:prstGeom prst="bentConnector3">
            <a:avLst>
              <a:gd name="adj1" fmla="val 2627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Elbow Connector 137"/>
          <p:cNvCxnSpPr>
            <a:stCxn id="33" idx="2"/>
            <a:endCxn id="34" idx="6"/>
          </p:cNvCxnSpPr>
          <p:nvPr/>
        </p:nvCxnSpPr>
        <p:spPr bwMode="auto">
          <a:xfrm rot="10800000" flipV="1">
            <a:off x="3972250" y="841853"/>
            <a:ext cx="2714703" cy="2173283"/>
          </a:xfrm>
          <a:prstGeom prst="bentConnector3">
            <a:avLst>
              <a:gd name="adj1" fmla="val 15381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2" name="Elbow Connector 141"/>
          <p:cNvCxnSpPr>
            <a:stCxn id="33" idx="2"/>
            <a:endCxn id="48" idx="6"/>
          </p:cNvCxnSpPr>
          <p:nvPr/>
        </p:nvCxnSpPr>
        <p:spPr bwMode="auto">
          <a:xfrm rot="10800000" flipV="1">
            <a:off x="5950414" y="841854"/>
            <a:ext cx="736539" cy="318278"/>
          </a:xfrm>
          <a:prstGeom prst="bentConnector3">
            <a:avLst>
              <a:gd name="adj1" fmla="val 56466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8" name="Elbow Connector 157"/>
          <p:cNvCxnSpPr>
            <a:stCxn id="48" idx="2"/>
            <a:endCxn id="34" idx="0"/>
          </p:cNvCxnSpPr>
          <p:nvPr/>
        </p:nvCxnSpPr>
        <p:spPr bwMode="auto">
          <a:xfrm rot="10800000" flipV="1">
            <a:off x="3124143" y="1160131"/>
            <a:ext cx="1221505" cy="1494435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1" name="Elbow Connector 160"/>
          <p:cNvCxnSpPr>
            <a:stCxn id="47" idx="2"/>
            <a:endCxn id="34" idx="0"/>
          </p:cNvCxnSpPr>
          <p:nvPr/>
        </p:nvCxnSpPr>
        <p:spPr bwMode="auto">
          <a:xfrm rot="10800000" flipV="1">
            <a:off x="3124142" y="2060209"/>
            <a:ext cx="369050" cy="594357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7" name="TextBox 166"/>
          <p:cNvSpPr txBox="1"/>
          <p:nvPr/>
        </p:nvSpPr>
        <p:spPr>
          <a:xfrm>
            <a:off x="2723932" y="2182549"/>
            <a:ext cx="8528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Impacts</a:t>
            </a:r>
          </a:p>
        </p:txBody>
      </p:sp>
      <p:cxnSp>
        <p:nvCxnSpPr>
          <p:cNvPr id="168" name="Elbow Connector 167"/>
          <p:cNvCxnSpPr>
            <a:stCxn id="48" idx="0"/>
            <a:endCxn id="5" idx="0"/>
          </p:cNvCxnSpPr>
          <p:nvPr/>
        </p:nvCxnSpPr>
        <p:spPr bwMode="auto">
          <a:xfrm rot="5400000" flipH="1" flipV="1">
            <a:off x="7593748" y="-1964473"/>
            <a:ext cx="320528" cy="5211965"/>
          </a:xfrm>
          <a:prstGeom prst="bentConnector3">
            <a:avLst>
              <a:gd name="adj1" fmla="val 156460"/>
            </a:avLst>
          </a:prstGeom>
          <a:noFill/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7" name="Elbow Connector 226"/>
          <p:cNvCxnSpPr>
            <a:stCxn id="13" idx="2"/>
          </p:cNvCxnSpPr>
          <p:nvPr/>
        </p:nvCxnSpPr>
        <p:spPr bwMode="auto">
          <a:xfrm rot="10800000">
            <a:off x="5391190" y="1492712"/>
            <a:ext cx="367985" cy="3012290"/>
          </a:xfrm>
          <a:prstGeom prst="bentConnector2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0" name="Elbow Connector 229"/>
          <p:cNvCxnSpPr>
            <a:endCxn id="47" idx="4"/>
          </p:cNvCxnSpPr>
          <p:nvPr/>
        </p:nvCxnSpPr>
        <p:spPr bwMode="auto">
          <a:xfrm rot="16200000" flipV="1">
            <a:off x="3984592" y="2719569"/>
            <a:ext cx="2086991" cy="1461674"/>
          </a:xfrm>
          <a:prstGeom prst="bentConnector3">
            <a:avLst>
              <a:gd name="adj1" fmla="val -413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" name="Elbow Connector 234"/>
          <p:cNvCxnSpPr>
            <a:stCxn id="13" idx="2"/>
            <a:endCxn id="34" idx="5"/>
          </p:cNvCxnSpPr>
          <p:nvPr/>
        </p:nvCxnSpPr>
        <p:spPr bwMode="auto">
          <a:xfrm rot="10800000">
            <a:off x="3723844" y="3270098"/>
            <a:ext cx="2035330" cy="1234904"/>
          </a:xfrm>
          <a:prstGeom prst="bentConnector2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Oval 56"/>
          <p:cNvSpPr/>
          <p:nvPr/>
        </p:nvSpPr>
        <p:spPr bwMode="auto">
          <a:xfrm>
            <a:off x="5778577" y="5351318"/>
            <a:ext cx="1854558" cy="721217"/>
          </a:xfrm>
          <a:prstGeom prst="ellipse">
            <a:avLst/>
          </a:prstGeom>
          <a:solidFill>
            <a:srgbClr val="29B8FF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Capability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Instantiation</a:t>
            </a:r>
            <a:endParaRPr lang="en-US" sz="16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16589" y="4897380"/>
            <a:ext cx="1640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Physically realized by one or more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055735" y="5118435"/>
            <a:ext cx="1158949" cy="267354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300" kern="0" dirty="0" smtClean="0">
                <a:solidFill>
                  <a:prstClr val="black"/>
                </a:solidFill>
                <a:latin typeface="Calibri" panose="020F0502020204030204"/>
              </a:rPr>
              <a:t>Executable Code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055735" y="4650496"/>
            <a:ext cx="1158949" cy="254084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300" kern="0" dirty="0" smtClean="0">
                <a:solidFill>
                  <a:prstClr val="black"/>
                </a:solidFill>
                <a:latin typeface="Calibri" panose="020F0502020204030204"/>
              </a:rPr>
              <a:t>Feature</a:t>
            </a:r>
          </a:p>
        </p:txBody>
      </p:sp>
      <p:cxnSp>
        <p:nvCxnSpPr>
          <p:cNvPr id="67" name="Elbow Connector 66"/>
          <p:cNvCxnSpPr>
            <a:stCxn id="13" idx="6"/>
            <a:endCxn id="66" idx="1"/>
          </p:cNvCxnSpPr>
          <p:nvPr/>
        </p:nvCxnSpPr>
        <p:spPr bwMode="auto">
          <a:xfrm>
            <a:off x="7613732" y="4505002"/>
            <a:ext cx="442003" cy="272536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966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>
            <a:stCxn id="60" idx="4"/>
            <a:endCxn id="66" idx="0"/>
          </p:cNvCxnSpPr>
          <p:nvPr/>
        </p:nvCxnSpPr>
        <p:spPr bwMode="auto">
          <a:xfrm>
            <a:off x="8633453" y="4329794"/>
            <a:ext cx="1757" cy="320702"/>
          </a:xfrm>
          <a:prstGeom prst="straightConnector1">
            <a:avLst/>
          </a:prstGeom>
          <a:noFill/>
          <a:ln w="9525" cap="flat" cmpd="sng" algn="ctr">
            <a:solidFill>
              <a:srgbClr val="9966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>
            <a:stCxn id="66" idx="2"/>
          </p:cNvCxnSpPr>
          <p:nvPr/>
        </p:nvCxnSpPr>
        <p:spPr bwMode="auto">
          <a:xfrm>
            <a:off x="8635210" y="4904580"/>
            <a:ext cx="0" cy="213855"/>
          </a:xfrm>
          <a:prstGeom prst="straightConnector1">
            <a:avLst/>
          </a:prstGeom>
          <a:noFill/>
          <a:ln w="9525" cap="flat" cmpd="sng" algn="ctr">
            <a:solidFill>
              <a:srgbClr val="9966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/>
          <a:srcRect t="6896" b="7267"/>
          <a:stretch/>
        </p:blipFill>
        <p:spPr>
          <a:xfrm>
            <a:off x="7895640" y="1200827"/>
            <a:ext cx="547045" cy="39706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"/>
          <a:srcRect t="6896" b="7267"/>
          <a:stretch/>
        </p:blipFill>
        <p:spPr>
          <a:xfrm>
            <a:off x="7473732" y="4825344"/>
            <a:ext cx="547045" cy="397066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0" y="6365865"/>
            <a:ext cx="4876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</a:rPr>
              <a:t>A “Planning Concepts Model” (aka Meta Model) structures </a:t>
            </a:r>
            <a:r>
              <a:rPr lang="en-US" sz="1400" i="1" dirty="0">
                <a:solidFill>
                  <a:srgbClr val="000000"/>
                </a:solidFill>
              </a:rPr>
              <a:t>&amp; </a:t>
            </a:r>
            <a:r>
              <a:rPr lang="en-US" sz="1400" i="1" dirty="0" smtClean="0">
                <a:solidFill>
                  <a:srgbClr val="000000"/>
                </a:solidFill>
              </a:rPr>
              <a:t>frames </a:t>
            </a:r>
            <a:r>
              <a:rPr lang="en-US" sz="1400" i="1" dirty="0">
                <a:solidFill>
                  <a:srgbClr val="000000"/>
                </a:solidFill>
              </a:rPr>
              <a:t>the Business and IT planning and design activities</a:t>
            </a:r>
          </a:p>
        </p:txBody>
      </p:sp>
      <p:sp>
        <p:nvSpPr>
          <p:cNvPr id="77" name="Oval 76"/>
          <p:cNvSpPr/>
          <p:nvPr/>
        </p:nvSpPr>
        <p:spPr bwMode="auto">
          <a:xfrm>
            <a:off x="10139334" y="2342857"/>
            <a:ext cx="1854558" cy="721217"/>
          </a:xfrm>
          <a:prstGeom prst="ellipse">
            <a:avLst/>
          </a:prstGeom>
          <a:solidFill>
            <a:srgbClr val="9966FF"/>
          </a:solidFill>
          <a:ln>
            <a:solidFill>
              <a:srgbClr val="A9A9A9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</a:t>
            </a:r>
            <a:endParaRPr lang="en-US" sz="12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8799972" y="2137755"/>
            <a:ext cx="1854558" cy="721217"/>
          </a:xfrm>
          <a:prstGeom prst="ellipse">
            <a:avLst/>
          </a:prstGeom>
          <a:solidFill>
            <a:srgbClr val="9966FF"/>
          </a:solidFill>
          <a:ln>
            <a:solidFill>
              <a:srgbClr val="A9A9A9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Plan</a:t>
            </a:r>
            <a:endParaRPr lang="en-US" sz="12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8998081" y="2668933"/>
            <a:ext cx="1854558" cy="721217"/>
          </a:xfrm>
          <a:prstGeom prst="ellipse">
            <a:avLst/>
          </a:prstGeom>
          <a:solidFill>
            <a:srgbClr val="9966FF"/>
          </a:solidFill>
          <a:ln>
            <a:solidFill>
              <a:srgbClr val="A9A9A9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Program</a:t>
            </a:r>
            <a:endParaRPr lang="en-US" sz="12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80" name="Elbow Connector 79"/>
          <p:cNvCxnSpPr/>
          <p:nvPr/>
        </p:nvCxnSpPr>
        <p:spPr bwMode="auto">
          <a:xfrm rot="5400000">
            <a:off x="9314099" y="4053772"/>
            <a:ext cx="1514430" cy="18718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TextBox 80"/>
          <p:cNvSpPr txBox="1"/>
          <p:nvPr/>
        </p:nvSpPr>
        <p:spPr>
          <a:xfrm>
            <a:off x="9719554" y="3671103"/>
            <a:ext cx="18600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Funds &amp; Delivers 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improvement in</a:t>
            </a:r>
          </a:p>
        </p:txBody>
      </p:sp>
      <p:sp>
        <p:nvSpPr>
          <p:cNvPr id="72" name="Oval 71"/>
          <p:cNvSpPr/>
          <p:nvPr/>
        </p:nvSpPr>
        <p:spPr bwMode="auto">
          <a:xfrm>
            <a:off x="95330" y="5222410"/>
            <a:ext cx="1612101" cy="721216"/>
          </a:xfrm>
          <a:prstGeom prst="ellipse">
            <a:avLst/>
          </a:prstGeom>
          <a:solidFill>
            <a:srgbClr val="CCFF99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Operational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Value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Stream</a:t>
            </a:r>
            <a:endParaRPr lang="en-US" sz="16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73" name="Elbow Connector 72"/>
          <p:cNvCxnSpPr>
            <a:stCxn id="72" idx="2"/>
            <a:endCxn id="5" idx="0"/>
          </p:cNvCxnSpPr>
          <p:nvPr/>
        </p:nvCxnSpPr>
        <p:spPr bwMode="auto">
          <a:xfrm rot="10800000" flipH="1">
            <a:off x="95329" y="481246"/>
            <a:ext cx="10264665" cy="5101773"/>
          </a:xfrm>
          <a:prstGeom prst="bentConnector4">
            <a:avLst>
              <a:gd name="adj1" fmla="val -786"/>
              <a:gd name="adj2" fmla="val 103427"/>
            </a:avLst>
          </a:prstGeom>
          <a:noFill/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Content Placeholder 2"/>
          <p:cNvSpPr txBox="1">
            <a:spLocks/>
          </p:cNvSpPr>
          <p:nvPr/>
        </p:nvSpPr>
        <p:spPr bwMode="auto">
          <a:xfrm>
            <a:off x="0" y="0"/>
            <a:ext cx="4478957" cy="5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eaLnBrk="1" fontAlgn="base">
              <a:lnSpc>
                <a:spcPct val="90000"/>
              </a:lnSpc>
              <a:spcBef>
                <a:spcPct val="20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CX-centric Meta Model </a:t>
            </a:r>
            <a:r>
              <a:rPr lang="en-US" altLang="en-US" b="1" dirty="0" smtClean="0">
                <a:solidFill>
                  <a:srgbClr val="A7A6A6"/>
                </a:solidFill>
              </a:rPr>
              <a:t>[</a:t>
            </a:r>
            <a:r>
              <a:rPr lang="en-US" altLang="en-US" b="1" dirty="0">
                <a:solidFill>
                  <a:srgbClr val="A7A6A6"/>
                </a:solidFill>
              </a:rPr>
              <a:t>example]</a:t>
            </a:r>
          </a:p>
          <a:p>
            <a:pPr eaLnBrk="1" fontAlgn="base">
              <a:lnSpc>
                <a:spcPct val="90000"/>
              </a:lnSpc>
              <a:spcBef>
                <a:spcPct val="20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 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cxnSp>
        <p:nvCxnSpPr>
          <p:cNvPr id="83" name="Elbow Connector 82"/>
          <p:cNvCxnSpPr>
            <a:endCxn id="72" idx="6"/>
          </p:cNvCxnSpPr>
          <p:nvPr/>
        </p:nvCxnSpPr>
        <p:spPr bwMode="auto">
          <a:xfrm rot="10800000" flipV="1">
            <a:off x="1707432" y="4493902"/>
            <a:ext cx="4051495" cy="1089115"/>
          </a:xfrm>
          <a:prstGeom prst="bentConnector3">
            <a:avLst>
              <a:gd name="adj1" fmla="val 57634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Elbow Connector 83"/>
          <p:cNvCxnSpPr>
            <a:stCxn id="74" idx="4"/>
            <a:endCxn id="72" idx="7"/>
          </p:cNvCxnSpPr>
          <p:nvPr/>
        </p:nvCxnSpPr>
        <p:spPr bwMode="auto">
          <a:xfrm rot="5400000">
            <a:off x="1652757" y="4684197"/>
            <a:ext cx="462421" cy="825245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Box 87"/>
          <p:cNvSpPr txBox="1"/>
          <p:nvPr/>
        </p:nvSpPr>
        <p:spPr>
          <a:xfrm>
            <a:off x="1658288" y="4856645"/>
            <a:ext cx="10198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Occurs in 1 or more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9" name="Elbow Connector 88"/>
          <p:cNvCxnSpPr>
            <a:stCxn id="72" idx="0"/>
            <a:endCxn id="74" idx="3"/>
          </p:cNvCxnSpPr>
          <p:nvPr/>
        </p:nvCxnSpPr>
        <p:spPr bwMode="auto">
          <a:xfrm rot="5400000" flipH="1" flipV="1">
            <a:off x="1082793" y="4578578"/>
            <a:ext cx="462421" cy="825244"/>
          </a:xfrm>
          <a:prstGeom prst="bentConnector3">
            <a:avLst>
              <a:gd name="adj1" fmla="val 6454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TextBox 91"/>
          <p:cNvSpPr txBox="1"/>
          <p:nvPr/>
        </p:nvSpPr>
        <p:spPr>
          <a:xfrm>
            <a:off x="756652" y="4703973"/>
            <a:ext cx="10781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Enables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10807192" y="1252264"/>
            <a:ext cx="1344016" cy="510956"/>
          </a:xfrm>
          <a:prstGeom prst="ellipse">
            <a:avLst/>
          </a:prstGeom>
          <a:solidFill>
            <a:srgbClr val="FF996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8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KPI / Measure</a:t>
            </a:r>
            <a:endParaRPr lang="en-US" sz="16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96" name="Elbow Connector 95"/>
          <p:cNvCxnSpPr>
            <a:stCxn id="95" idx="0"/>
          </p:cNvCxnSpPr>
          <p:nvPr/>
        </p:nvCxnSpPr>
        <p:spPr bwMode="auto">
          <a:xfrm rot="16200000" flipV="1">
            <a:off x="11178032" y="951096"/>
            <a:ext cx="410410" cy="191926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TextBox 96"/>
          <p:cNvSpPr txBox="1"/>
          <p:nvPr/>
        </p:nvSpPr>
        <p:spPr>
          <a:xfrm>
            <a:off x="10722430" y="951613"/>
            <a:ext cx="1502123" cy="2766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Measures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7182541" y="2079580"/>
            <a:ext cx="4794" cy="1440787"/>
          </a:xfrm>
          <a:prstGeom prst="straightConnector1">
            <a:avLst/>
          </a:prstGeom>
          <a:noFill/>
          <a:ln w="19050" cap="flat" cmpd="sng" algn="ctr">
            <a:solidFill>
              <a:srgbClr val="022577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Elbow Connector 97"/>
          <p:cNvCxnSpPr/>
          <p:nvPr/>
        </p:nvCxnSpPr>
        <p:spPr bwMode="auto">
          <a:xfrm rot="10800000">
            <a:off x="8391590" y="2066089"/>
            <a:ext cx="521448" cy="758081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" name="TextBox 99"/>
          <p:cNvSpPr txBox="1"/>
          <p:nvPr/>
        </p:nvSpPr>
        <p:spPr>
          <a:xfrm>
            <a:off x="7456027" y="2379400"/>
            <a:ext cx="158423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Delivers on / Enables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6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16103"/>
          <a:stretch/>
        </p:blipFill>
        <p:spPr>
          <a:xfrm>
            <a:off x="928048" y="1514901"/>
            <a:ext cx="10694396" cy="5044451"/>
          </a:xfrm>
          <a:prstGeom prst="rect">
            <a:avLst/>
          </a:prstGeom>
        </p:spPr>
      </p:pic>
      <p:sp>
        <p:nvSpPr>
          <p:cNvPr id="3" name="Diagonal Stripe 2"/>
          <p:cNvSpPr/>
          <p:nvPr/>
        </p:nvSpPr>
        <p:spPr bwMode="auto">
          <a:xfrm>
            <a:off x="7874759" y="1719618"/>
            <a:ext cx="409433" cy="354842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1269242" y="3903259"/>
            <a:ext cx="777923" cy="53226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30907" y="299414"/>
            <a:ext cx="8465056" cy="517525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Challenge:   </a:t>
            </a:r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Front-end Planning Constructs</a:t>
            </a:r>
            <a:endParaRPr lang="en-US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3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50103" y="132642"/>
            <a:ext cx="68788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“Features and Capabilities are central to the SAFe Requirements Model. They are critical to defining, planning, and implementing Solution value.”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450" y="1054361"/>
            <a:ext cx="9173831" cy="47048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12505" y="5865253"/>
            <a:ext cx="11915722" cy="10156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“A Feature is a service that fulfills a stakeholder need. Each feature includes a benefit hypothesis and acceptance criteria, and is sized or split as necessary to be delivered by a single Agile Release Train (ART) in a Program Increment (PI). A Capability is a higher-level solution behavior that typically spans multiple ARTs. Capabilities are sized and split into multiple features to facilitate their implementation in a single PI. Features also lend themselves to the Lean UX process model, which includes a definition of the Minimum Marketable Feature (MMF), a benefit hypothesis, and acceptance criteria. The MMF helps limit the scope and investment, enhances agility, and provides fast feedback. Capabilities behave the same way as features. However, they are at a higher level of abstraction and support the definition and development of large Solutions.”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781" y="132642"/>
            <a:ext cx="1962219" cy="58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" name="Elbow Connector 151"/>
          <p:cNvCxnSpPr/>
          <p:nvPr/>
        </p:nvCxnSpPr>
        <p:spPr bwMode="auto">
          <a:xfrm flipV="1">
            <a:off x="1635046" y="3772400"/>
            <a:ext cx="1035317" cy="196620"/>
          </a:xfrm>
          <a:prstGeom prst="bentConnector2">
            <a:avLst/>
          </a:prstGeom>
          <a:noFill/>
          <a:ln w="9525" cap="flat" cmpd="sng" algn="ctr">
            <a:solidFill>
              <a:srgbClr val="FFFF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2230907" y="299414"/>
            <a:ext cx="8465056" cy="5175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Zero-based Design:   End-to-End Framework</a:t>
            </a:r>
            <a:endParaRPr lang="en-US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4" name="Elbow Connector 93"/>
          <p:cNvCxnSpPr/>
          <p:nvPr/>
        </p:nvCxnSpPr>
        <p:spPr bwMode="auto">
          <a:xfrm rot="5400000" flipH="1" flipV="1">
            <a:off x="1341777" y="2275663"/>
            <a:ext cx="858242" cy="1121727"/>
          </a:xfrm>
          <a:prstGeom prst="bentConnector2">
            <a:avLst/>
          </a:prstGeom>
          <a:noFill/>
          <a:ln w="9525" cap="flat" cmpd="sng" algn="ctr">
            <a:solidFill>
              <a:srgbClr val="FFFF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9" name="5-Point Star 98"/>
          <p:cNvSpPr/>
          <p:nvPr/>
        </p:nvSpPr>
        <p:spPr bwMode="auto">
          <a:xfrm>
            <a:off x="2178091" y="1929691"/>
            <a:ext cx="1134277" cy="798084"/>
          </a:xfrm>
          <a:prstGeom prst="star5">
            <a:avLst/>
          </a:prstGeom>
          <a:solidFill>
            <a:srgbClr val="DE83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311618" y="2202346"/>
            <a:ext cx="111785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600" b="1" dirty="0">
                <a:solidFill>
                  <a:srgbClr val="FFFFFF"/>
                </a:solidFill>
                <a:latin typeface="Arial Narrow" panose="020B0606020202030204" pitchFamily="34" charset="0"/>
              </a:rPr>
              <a:t>Business Outcome</a:t>
            </a:r>
          </a:p>
        </p:txBody>
      </p:sp>
      <p:sp>
        <p:nvSpPr>
          <p:cNvPr id="102" name="Rectangle 101"/>
          <p:cNvSpPr/>
          <p:nvPr/>
        </p:nvSpPr>
        <p:spPr bwMode="auto">
          <a:xfrm>
            <a:off x="7454931" y="2192969"/>
            <a:ext cx="819523" cy="519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03" name="Rectangle 102"/>
          <p:cNvSpPr/>
          <p:nvPr/>
        </p:nvSpPr>
        <p:spPr bwMode="auto">
          <a:xfrm>
            <a:off x="6546948" y="2416575"/>
            <a:ext cx="819523" cy="5093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04" name="Flowchart: Card 103"/>
          <p:cNvSpPr/>
          <p:nvPr/>
        </p:nvSpPr>
        <p:spPr bwMode="auto">
          <a:xfrm>
            <a:off x="8834004" y="3271220"/>
            <a:ext cx="725068" cy="441877"/>
          </a:xfrm>
          <a:prstGeom prst="flowChartPunchedCard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5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Story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5409406" y="4430217"/>
            <a:ext cx="883175" cy="44187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5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Epic</a:t>
            </a:r>
          </a:p>
        </p:txBody>
      </p:sp>
      <p:sp>
        <p:nvSpPr>
          <p:cNvPr id="109" name="Flowchart: Card 108"/>
          <p:cNvSpPr/>
          <p:nvPr/>
        </p:nvSpPr>
        <p:spPr bwMode="auto">
          <a:xfrm>
            <a:off x="6788902" y="3316699"/>
            <a:ext cx="1162973" cy="350923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5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Features</a:t>
            </a:r>
          </a:p>
        </p:txBody>
      </p:sp>
      <p:sp>
        <p:nvSpPr>
          <p:cNvPr id="110" name="Flowchart: Predefined Process 109"/>
          <p:cNvSpPr/>
          <p:nvPr/>
        </p:nvSpPr>
        <p:spPr bwMode="auto">
          <a:xfrm>
            <a:off x="10645866" y="3297959"/>
            <a:ext cx="959175" cy="388395"/>
          </a:xfrm>
          <a:prstGeom prst="flowChartPredefinedProcess">
            <a:avLst/>
          </a:prstGeom>
          <a:solidFill>
            <a:srgbClr val="FFFF99"/>
          </a:solidFill>
          <a:ln>
            <a:solidFill>
              <a:schemeClr val="bg1">
                <a:lumMod val="65000"/>
              </a:schemeClr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5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ART/PI</a:t>
            </a:r>
          </a:p>
        </p:txBody>
      </p:sp>
      <p:cxnSp>
        <p:nvCxnSpPr>
          <p:cNvPr id="116" name="Elbow Connector 115"/>
          <p:cNvCxnSpPr>
            <a:stCxn id="110" idx="0"/>
            <a:endCxn id="109" idx="0"/>
          </p:cNvCxnSpPr>
          <p:nvPr/>
        </p:nvCxnSpPr>
        <p:spPr bwMode="auto">
          <a:xfrm rot="16200000" flipH="1" flipV="1">
            <a:off x="9238552" y="1429796"/>
            <a:ext cx="18740" cy="3755065"/>
          </a:xfrm>
          <a:prstGeom prst="bentConnector3">
            <a:avLst>
              <a:gd name="adj1" fmla="val -1219851"/>
            </a:avLst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7" name="Straight Arrow Connector 116"/>
          <p:cNvCxnSpPr>
            <a:stCxn id="109" idx="3"/>
            <a:endCxn id="104" idx="1"/>
          </p:cNvCxnSpPr>
          <p:nvPr/>
        </p:nvCxnSpPr>
        <p:spPr bwMode="auto">
          <a:xfrm flipV="1">
            <a:off x="7951875" y="3492159"/>
            <a:ext cx="882129" cy="2"/>
          </a:xfrm>
          <a:prstGeom prst="straightConnector1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Elbow Connector 117"/>
          <p:cNvCxnSpPr>
            <a:stCxn id="110" idx="0"/>
            <a:endCxn id="148" idx="0"/>
          </p:cNvCxnSpPr>
          <p:nvPr/>
        </p:nvCxnSpPr>
        <p:spPr bwMode="auto">
          <a:xfrm rot="16200000" flipV="1">
            <a:off x="7786813" y="-40683"/>
            <a:ext cx="14614" cy="6662669"/>
          </a:xfrm>
          <a:prstGeom prst="bentConnector3">
            <a:avLst>
              <a:gd name="adj1" fmla="val 3220864"/>
            </a:avLst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Elbow Connector 118"/>
          <p:cNvCxnSpPr>
            <a:stCxn id="108" idx="3"/>
            <a:endCxn id="109" idx="2"/>
          </p:cNvCxnSpPr>
          <p:nvPr/>
        </p:nvCxnSpPr>
        <p:spPr bwMode="auto">
          <a:xfrm flipV="1">
            <a:off x="6292581" y="3667622"/>
            <a:ext cx="1077808" cy="983534"/>
          </a:xfrm>
          <a:prstGeom prst="bentConnector2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" name="Straight Arrow Connector 119"/>
          <p:cNvCxnSpPr>
            <a:stCxn id="104" idx="3"/>
            <a:endCxn id="110" idx="1"/>
          </p:cNvCxnSpPr>
          <p:nvPr/>
        </p:nvCxnSpPr>
        <p:spPr bwMode="auto">
          <a:xfrm flipV="1">
            <a:off x="9559072" y="3492157"/>
            <a:ext cx="1086794" cy="2"/>
          </a:xfrm>
          <a:prstGeom prst="straightConnector1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Straight Arrow Connector 120"/>
          <p:cNvCxnSpPr>
            <a:stCxn id="148" idx="3"/>
            <a:endCxn id="109" idx="1"/>
          </p:cNvCxnSpPr>
          <p:nvPr/>
        </p:nvCxnSpPr>
        <p:spPr bwMode="auto">
          <a:xfrm>
            <a:off x="5080405" y="3492160"/>
            <a:ext cx="1708497" cy="1"/>
          </a:xfrm>
          <a:prstGeom prst="straightConnector1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2" name="TextBox 121"/>
          <p:cNvSpPr txBox="1"/>
          <p:nvPr/>
        </p:nvSpPr>
        <p:spPr>
          <a:xfrm>
            <a:off x="6171973" y="4410938"/>
            <a:ext cx="135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Decomposes into multiple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499194" y="3253641"/>
            <a:ext cx="1356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Decomposes into multiple</a:t>
            </a:r>
          </a:p>
        </p:txBody>
      </p:sp>
      <p:cxnSp>
        <p:nvCxnSpPr>
          <p:cNvPr id="124" name="Elbow Connector 123"/>
          <p:cNvCxnSpPr>
            <a:stCxn id="148" idx="2"/>
            <a:endCxn id="108" idx="1"/>
          </p:cNvCxnSpPr>
          <p:nvPr/>
        </p:nvCxnSpPr>
        <p:spPr bwMode="auto">
          <a:xfrm rot="16200000" flipH="1">
            <a:off x="4461004" y="3702754"/>
            <a:ext cx="950182" cy="946621"/>
          </a:xfrm>
          <a:prstGeom prst="bentConnector2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5" name="TextBox 124"/>
          <p:cNvSpPr txBox="1"/>
          <p:nvPr/>
        </p:nvSpPr>
        <p:spPr>
          <a:xfrm>
            <a:off x="4183374" y="4430217"/>
            <a:ext cx="135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be described by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857531" y="3259474"/>
            <a:ext cx="959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Elaborated as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9501369" y="3276714"/>
            <a:ext cx="1144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Implemented via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3845164" y="5222063"/>
            <a:ext cx="1235241" cy="556674"/>
          </a:xfrm>
          <a:prstGeom prst="rect">
            <a:avLst/>
          </a:prstGeom>
          <a:solidFill>
            <a:srgbClr val="E0C0A8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5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Solution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2849880" y="4359806"/>
            <a:ext cx="1356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Contains</a:t>
            </a:r>
          </a:p>
        </p:txBody>
      </p:sp>
      <p:sp>
        <p:nvSpPr>
          <p:cNvPr id="130" name="Flowchart: Process 129"/>
          <p:cNvSpPr/>
          <p:nvPr/>
        </p:nvSpPr>
        <p:spPr bwMode="auto">
          <a:xfrm>
            <a:off x="10645866" y="4412348"/>
            <a:ext cx="959175" cy="377109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Working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Software</a:t>
            </a:r>
            <a:endParaRPr lang="en-US" sz="140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131" name="Straight Arrow Connector 130"/>
          <p:cNvCxnSpPr>
            <a:stCxn id="110" idx="2"/>
            <a:endCxn id="130" idx="0"/>
          </p:cNvCxnSpPr>
          <p:nvPr/>
        </p:nvCxnSpPr>
        <p:spPr bwMode="auto">
          <a:xfrm>
            <a:off x="11125454" y="3686354"/>
            <a:ext cx="0" cy="725994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2" name="TextBox 131"/>
          <p:cNvSpPr txBox="1"/>
          <p:nvPr/>
        </p:nvSpPr>
        <p:spPr>
          <a:xfrm>
            <a:off x="10539686" y="3950783"/>
            <a:ext cx="11444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Produces</a:t>
            </a:r>
          </a:p>
        </p:txBody>
      </p:sp>
      <p:cxnSp>
        <p:nvCxnSpPr>
          <p:cNvPr id="133" name="Elbow Connector 132"/>
          <p:cNvCxnSpPr>
            <a:stCxn id="130" idx="2"/>
            <a:endCxn id="128" idx="3"/>
          </p:cNvCxnSpPr>
          <p:nvPr/>
        </p:nvCxnSpPr>
        <p:spPr bwMode="auto">
          <a:xfrm rot="5400000">
            <a:off x="7747459" y="2122404"/>
            <a:ext cx="710943" cy="6045049"/>
          </a:xfrm>
          <a:prstGeom prst="bentConnector2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4" name="TextBox 133"/>
          <p:cNvSpPr txBox="1"/>
          <p:nvPr/>
        </p:nvSpPr>
        <p:spPr>
          <a:xfrm>
            <a:off x="5120771" y="5476662"/>
            <a:ext cx="12775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Delivers</a:t>
            </a:r>
          </a:p>
        </p:txBody>
      </p:sp>
      <p:cxnSp>
        <p:nvCxnSpPr>
          <p:cNvPr id="135" name="Elbow Connector 134"/>
          <p:cNvCxnSpPr>
            <a:stCxn id="128" idx="1"/>
          </p:cNvCxnSpPr>
          <p:nvPr/>
        </p:nvCxnSpPr>
        <p:spPr bwMode="auto">
          <a:xfrm rot="10800000">
            <a:off x="3832200" y="3656688"/>
            <a:ext cx="12965" cy="1843713"/>
          </a:xfrm>
          <a:prstGeom prst="bentConnector3">
            <a:avLst>
              <a:gd name="adj1" fmla="val 1863209"/>
            </a:avLst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6" name="Elbow Connector 135"/>
          <p:cNvCxnSpPr>
            <a:stCxn id="130" idx="3"/>
            <a:endCxn id="148" idx="0"/>
          </p:cNvCxnSpPr>
          <p:nvPr/>
        </p:nvCxnSpPr>
        <p:spPr bwMode="auto">
          <a:xfrm flipH="1" flipV="1">
            <a:off x="4462785" y="3283345"/>
            <a:ext cx="7142256" cy="1317558"/>
          </a:xfrm>
          <a:prstGeom prst="bentConnector4">
            <a:avLst>
              <a:gd name="adj1" fmla="val -3201"/>
              <a:gd name="adj2" fmla="val 117350"/>
            </a:avLst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7" name="Elbow Connector 136"/>
          <p:cNvCxnSpPr>
            <a:stCxn id="108" idx="0"/>
          </p:cNvCxnSpPr>
          <p:nvPr/>
        </p:nvCxnSpPr>
        <p:spPr bwMode="auto">
          <a:xfrm rot="16200000" flipV="1">
            <a:off x="5082743" y="3661966"/>
            <a:ext cx="768485" cy="768018"/>
          </a:xfrm>
          <a:prstGeom prst="bentConnector2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TextBox 137"/>
          <p:cNvSpPr txBox="1"/>
          <p:nvPr/>
        </p:nvSpPr>
        <p:spPr>
          <a:xfrm>
            <a:off x="5172571" y="3800524"/>
            <a:ext cx="135670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Aids </a:t>
            </a:r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identification </a:t>
            </a:r>
            <a:r>
              <a:rPr lang="en-US" sz="11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/ Aligns with</a:t>
            </a:r>
            <a:endParaRPr lang="en-US" sz="11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3"/>
          <a:srcRect t="6896" b="7267"/>
          <a:stretch/>
        </p:blipFill>
        <p:spPr>
          <a:xfrm>
            <a:off x="1033474" y="3728004"/>
            <a:ext cx="646057" cy="468933"/>
          </a:xfrm>
          <a:prstGeom prst="rect">
            <a:avLst/>
          </a:prstGeom>
        </p:spPr>
      </p:pic>
      <p:sp>
        <p:nvSpPr>
          <p:cNvPr id="140" name="Right Arrow 139"/>
          <p:cNvSpPr/>
          <p:nvPr/>
        </p:nvSpPr>
        <p:spPr bwMode="auto">
          <a:xfrm>
            <a:off x="464971" y="3055863"/>
            <a:ext cx="1531391" cy="783109"/>
          </a:xfrm>
          <a:prstGeom prst="rightArrow">
            <a:avLst/>
          </a:prstGeom>
          <a:solidFill>
            <a:srgbClr val="CCFF99"/>
          </a:solidFill>
          <a:ln>
            <a:solidFill>
              <a:schemeClr val="bg1">
                <a:lumMod val="75000"/>
              </a:schemeClr>
            </a:solidFill>
          </a:ln>
          <a:effectLst/>
          <a:ex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7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Strategies &amp; Initiatives</a:t>
            </a:r>
            <a:endParaRPr lang="en-US" sz="1200" b="1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41" name="Line Callout 2 (Accent Bar) 140"/>
          <p:cNvSpPr/>
          <p:nvPr/>
        </p:nvSpPr>
        <p:spPr bwMode="auto">
          <a:xfrm>
            <a:off x="500832" y="4333266"/>
            <a:ext cx="1810786" cy="1774292"/>
          </a:xfrm>
          <a:prstGeom prst="accentCallout2">
            <a:avLst>
              <a:gd name="adj1" fmla="val -3789"/>
              <a:gd name="adj2" fmla="val -640"/>
              <a:gd name="adj3" fmla="val -21721"/>
              <a:gd name="adj4" fmla="val 6656"/>
              <a:gd name="adj5" fmla="val -21761"/>
              <a:gd name="adj6" fmla="val 26143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53975" fontAlgn="base" hangingPunct="0">
              <a:lnSpc>
                <a:spcPct val="90000"/>
              </a:lnSpc>
              <a:spcAft>
                <a:spcPts val="600"/>
              </a:spcAft>
              <a:buSzPct val="99000"/>
            </a:pPr>
            <a:r>
              <a:rPr lang="en-US" sz="1050" u="sng" dirty="0" smtClean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Ideation Scope Types:</a:t>
            </a:r>
          </a:p>
          <a:p>
            <a:pPr marL="134938" indent="-80963" fontAlgn="base" hangingPunct="0">
              <a:lnSpc>
                <a:spcPct val="90000"/>
              </a:lnSpc>
              <a:spcAft>
                <a:spcPts val="600"/>
              </a:spcAft>
              <a:buSzPct val="99000"/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Business Strategy</a:t>
            </a:r>
          </a:p>
          <a:p>
            <a:pPr marL="134938" indent="-80963" fontAlgn="base" hangingPunct="0">
              <a:lnSpc>
                <a:spcPct val="90000"/>
              </a:lnSpc>
              <a:spcAft>
                <a:spcPts val="600"/>
              </a:spcAft>
              <a:buSzPct val="99000"/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Customer Exp.</a:t>
            </a:r>
          </a:p>
          <a:p>
            <a:pPr marL="134938" indent="-80963" fontAlgn="base" hangingPunct="0">
              <a:lnSpc>
                <a:spcPct val="90000"/>
              </a:lnSpc>
              <a:spcAft>
                <a:spcPts val="600"/>
              </a:spcAft>
              <a:buSzPct val="99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Value </a:t>
            </a:r>
            <a:r>
              <a:rPr lang="en-US" sz="1050" dirty="0" smtClean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Stream</a:t>
            </a:r>
            <a:endParaRPr lang="en-US" sz="1050" dirty="0">
              <a:solidFill>
                <a:srgbClr val="2D2DB9">
                  <a:lumMod val="50000"/>
                </a:srgbClr>
              </a:solidFill>
              <a:latin typeface="Verdana" pitchFamily="34" charset="0"/>
              <a:sym typeface="Verdana" pitchFamily="34" charset="0"/>
            </a:endParaRPr>
          </a:p>
          <a:p>
            <a:pPr marL="134938" indent="-80963" fontAlgn="base" hangingPunct="0">
              <a:lnSpc>
                <a:spcPct val="90000"/>
              </a:lnSpc>
              <a:spcAft>
                <a:spcPts val="600"/>
              </a:spcAft>
              <a:buSzPct val="99000"/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Product Planning </a:t>
            </a:r>
            <a:endParaRPr lang="en-US" sz="1050" dirty="0">
              <a:solidFill>
                <a:srgbClr val="2D2DB9">
                  <a:lumMod val="50000"/>
                </a:srgbClr>
              </a:solidFill>
              <a:latin typeface="Verdana" pitchFamily="34" charset="0"/>
              <a:sym typeface="Verdana" pitchFamily="34" charset="0"/>
            </a:endParaRPr>
          </a:p>
          <a:p>
            <a:pPr marL="134938" indent="-80963" fontAlgn="base" hangingPunct="0">
              <a:lnSpc>
                <a:spcPct val="90000"/>
              </a:lnSpc>
              <a:spcAft>
                <a:spcPts val="600"/>
              </a:spcAft>
              <a:buSzPct val="99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Digital </a:t>
            </a:r>
            <a:r>
              <a:rPr lang="en-US" sz="1050" dirty="0" smtClean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Transformation</a:t>
            </a:r>
            <a:endParaRPr lang="en-US" sz="1050" dirty="0">
              <a:solidFill>
                <a:srgbClr val="2D2DB9">
                  <a:lumMod val="50000"/>
                </a:srgbClr>
              </a:solidFill>
              <a:latin typeface="Verdana" pitchFamily="34" charset="0"/>
              <a:sym typeface="Verdana" pitchFamily="34" charset="0"/>
            </a:endParaRPr>
          </a:p>
          <a:p>
            <a:pPr marL="134938" indent="-80963" fontAlgn="base" hangingPunct="0">
              <a:lnSpc>
                <a:spcPct val="90000"/>
              </a:lnSpc>
              <a:spcAft>
                <a:spcPts val="600"/>
              </a:spcAft>
              <a:buSzPct val="99000"/>
              <a:buFont typeface="Arial" panose="020B0604020202020204" pitchFamily="34" charset="0"/>
              <a:buChar char="•"/>
            </a:pPr>
            <a:r>
              <a:rPr lang="en-US" sz="1050" dirty="0" smtClean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Process Optimization </a:t>
            </a:r>
            <a:endParaRPr lang="en-US" sz="1050" dirty="0">
              <a:solidFill>
                <a:srgbClr val="2D2DB9">
                  <a:lumMod val="50000"/>
                </a:srgbClr>
              </a:solidFill>
              <a:latin typeface="Verdana" pitchFamily="34" charset="0"/>
              <a:sym typeface="Verdana" pitchFamily="34" charset="0"/>
            </a:endParaRPr>
          </a:p>
          <a:p>
            <a:pPr marL="134938" indent="-80963" fontAlgn="base" hangingPunct="0">
              <a:lnSpc>
                <a:spcPct val="90000"/>
              </a:lnSpc>
              <a:spcAft>
                <a:spcPts val="600"/>
              </a:spcAft>
              <a:buSzPct val="99000"/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Etc.</a:t>
            </a: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434" y="2342580"/>
            <a:ext cx="362518" cy="362518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 rot="212980">
            <a:off x="7478621" y="2219395"/>
            <a:ext cx="783327" cy="6088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kern="0" dirty="0">
                <a:ln w="0"/>
                <a:solidFill>
                  <a:srgbClr val="2D2DB9">
                    <a:lumMod val="75000"/>
                  </a:srgbClr>
                </a:solidFill>
                <a:effectLst>
                  <a:outerShdw blurRad="38100" dist="19050" dir="2700000" algn="tl" rotWithShape="0">
                    <a:srgbClr val="333333">
                      <a:alpha val="40000"/>
                    </a:srgbClr>
                  </a:outerShdw>
                </a:effectLst>
              </a:rPr>
              <a:t>Empathy Gate</a:t>
            </a:r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59" y="2563426"/>
            <a:ext cx="362518" cy="362518"/>
          </a:xfrm>
          <a:prstGeom prst="rect">
            <a:avLst/>
          </a:prstGeom>
        </p:spPr>
      </p:pic>
      <p:sp>
        <p:nvSpPr>
          <p:cNvPr id="145" name="Rectangle 144"/>
          <p:cNvSpPr/>
          <p:nvPr/>
        </p:nvSpPr>
        <p:spPr>
          <a:xfrm rot="212980">
            <a:off x="6565046" y="2440241"/>
            <a:ext cx="783327" cy="6088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kern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333333">
                      <a:alpha val="40000"/>
                    </a:srgbClr>
                  </a:outerShdw>
                </a:effectLst>
              </a:rPr>
              <a:t>Value Gate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460522" y="2806656"/>
            <a:ext cx="34501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Iteration may surface requirement for new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350" y="2016551"/>
            <a:ext cx="829128" cy="664522"/>
          </a:xfrm>
          <a:prstGeom prst="rect">
            <a:avLst/>
          </a:prstGeom>
        </p:spPr>
      </p:pic>
      <p:sp>
        <p:nvSpPr>
          <p:cNvPr id="148" name="Rounded Rectangle 147"/>
          <p:cNvSpPr/>
          <p:nvPr/>
        </p:nvSpPr>
        <p:spPr bwMode="auto">
          <a:xfrm>
            <a:off x="3845164" y="3283345"/>
            <a:ext cx="1235241" cy="417629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5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Capability</a:t>
            </a:r>
          </a:p>
        </p:txBody>
      </p:sp>
      <p:cxnSp>
        <p:nvCxnSpPr>
          <p:cNvPr id="149" name="Elbow Connector 148"/>
          <p:cNvCxnSpPr/>
          <p:nvPr/>
        </p:nvCxnSpPr>
        <p:spPr bwMode="auto">
          <a:xfrm rot="10800000">
            <a:off x="3237564" y="2409540"/>
            <a:ext cx="898672" cy="873804"/>
          </a:xfrm>
          <a:prstGeom prst="bentConnector3">
            <a:avLst>
              <a:gd name="adj1" fmla="val 163"/>
            </a:avLst>
          </a:prstGeom>
          <a:noFill/>
          <a:ln w="9525" cap="flat" cmpd="sng" algn="ctr">
            <a:solidFill>
              <a:srgbClr val="FFFF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0" name="TextBox 149"/>
          <p:cNvSpPr txBox="1"/>
          <p:nvPr/>
        </p:nvSpPr>
        <p:spPr>
          <a:xfrm>
            <a:off x="2013574" y="3213068"/>
            <a:ext cx="129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CC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“Ability Statements” </a:t>
            </a:r>
            <a:r>
              <a:rPr lang="en-US" sz="1000" dirty="0" smtClean="0">
                <a:solidFill>
                  <a:srgbClr val="FFCC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(ideas / needs)</a:t>
            </a:r>
            <a:endParaRPr lang="en-US" sz="1000" dirty="0">
              <a:solidFill>
                <a:srgbClr val="FFCC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1" name="Straight Arrow Connector 150"/>
          <p:cNvCxnSpPr>
            <a:stCxn id="140" idx="3"/>
          </p:cNvCxnSpPr>
          <p:nvPr/>
        </p:nvCxnSpPr>
        <p:spPr bwMode="auto">
          <a:xfrm>
            <a:off x="1996362" y="3447418"/>
            <a:ext cx="1848800" cy="9900"/>
          </a:xfrm>
          <a:prstGeom prst="straightConnector1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3" name="Picture 1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6362" y="3830887"/>
            <a:ext cx="455485" cy="365058"/>
          </a:xfrm>
          <a:prstGeom prst="rect">
            <a:avLst/>
          </a:prstGeom>
        </p:spPr>
      </p:pic>
      <p:cxnSp>
        <p:nvCxnSpPr>
          <p:cNvPr id="155" name="Straight Arrow Connector 154"/>
          <p:cNvCxnSpPr/>
          <p:nvPr/>
        </p:nvCxnSpPr>
        <p:spPr bwMode="auto">
          <a:xfrm flipV="1">
            <a:off x="2719434" y="2653096"/>
            <a:ext cx="0" cy="565827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6" name="TextBox 155"/>
          <p:cNvSpPr txBox="1"/>
          <p:nvPr/>
        </p:nvSpPr>
        <p:spPr>
          <a:xfrm>
            <a:off x="3457886" y="2510558"/>
            <a:ext cx="135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FF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Enables</a:t>
            </a:r>
            <a:endParaRPr lang="en-US" sz="1000" dirty="0">
              <a:solidFill>
                <a:srgbClr val="FFFF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490692" y="2525710"/>
            <a:ext cx="135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FF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</a:t>
            </a:r>
            <a:endParaRPr lang="en-US" sz="1000" dirty="0">
              <a:solidFill>
                <a:srgbClr val="FFFF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2028427" y="2750538"/>
            <a:ext cx="135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rgbClr val="FFFF7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Ideas for Delivering</a:t>
            </a:r>
            <a:endParaRPr lang="en-US" sz="1000" dirty="0">
              <a:solidFill>
                <a:srgbClr val="FFFF7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05072" y="3967533"/>
            <a:ext cx="1084807" cy="923637"/>
            <a:chOff x="8659258" y="4375123"/>
            <a:chExt cx="838991" cy="732115"/>
          </a:xfrm>
        </p:grpSpPr>
        <p:sp>
          <p:nvSpPr>
            <p:cNvPr id="5" name="Quad Arrow Callout 4"/>
            <p:cNvSpPr/>
            <p:nvPr/>
          </p:nvSpPr>
          <p:spPr bwMode="auto">
            <a:xfrm>
              <a:off x="8659258" y="4375123"/>
              <a:ext cx="838991" cy="732115"/>
            </a:xfrm>
            <a:prstGeom prst="quadArrowCallou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82360" y="4598517"/>
              <a:ext cx="392785" cy="28532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247812" y="907384"/>
            <a:ext cx="3769129" cy="1076147"/>
            <a:chOff x="4462784" y="946176"/>
            <a:chExt cx="3769129" cy="1076147"/>
          </a:xfrm>
        </p:grpSpPr>
        <p:cxnSp>
          <p:nvCxnSpPr>
            <p:cNvPr id="154" name="Straight Arrow Connector 153"/>
            <p:cNvCxnSpPr/>
            <p:nvPr/>
          </p:nvCxnSpPr>
          <p:spPr bwMode="auto">
            <a:xfrm>
              <a:off x="4462784" y="1429521"/>
              <a:ext cx="343017" cy="592802"/>
            </a:xfrm>
            <a:prstGeom prst="straightConnector1">
              <a:avLst/>
            </a:prstGeom>
            <a:noFill/>
            <a:ln>
              <a:noFill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" name="Quad Arrow Callout 1"/>
            <p:cNvSpPr/>
            <p:nvPr/>
          </p:nvSpPr>
          <p:spPr bwMode="auto">
            <a:xfrm>
              <a:off x="4807114" y="1081791"/>
              <a:ext cx="1192083" cy="738063"/>
            </a:xfrm>
            <a:prstGeom prst="quadArrowCallout">
              <a:avLst/>
            </a:prstGeom>
            <a:solidFill>
              <a:srgbClr val="FFFF75"/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05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974521" y="1248675"/>
              <a:ext cx="803480" cy="44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100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Enterprise Portfolio Alignment</a:t>
              </a:r>
              <a:endParaRPr lang="en-US" sz="1100" dirty="0">
                <a:solidFill>
                  <a:srgbClr val="00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" name="Line Callout 2 (Accent Bar) 81"/>
            <p:cNvSpPr/>
            <p:nvPr/>
          </p:nvSpPr>
          <p:spPr bwMode="auto">
            <a:xfrm>
              <a:off x="6192395" y="946176"/>
              <a:ext cx="2039518" cy="1000005"/>
            </a:xfrm>
            <a:prstGeom prst="accentCallout2">
              <a:avLst>
                <a:gd name="adj1" fmla="val 25344"/>
                <a:gd name="adj2" fmla="val -2833"/>
                <a:gd name="adj3" fmla="val 25344"/>
                <a:gd name="adj4" fmla="val -20161"/>
                <a:gd name="adj5" fmla="val 36638"/>
                <a:gd name="adj6" fmla="val -24127"/>
              </a:avLst>
            </a:prstGeom>
            <a:noFill/>
            <a:ln>
              <a:solidFill>
                <a:schemeClr val="accent1"/>
              </a:solidFill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120650" indent="-80963" fontAlgn="base" hangingPunct="0">
                <a:lnSpc>
                  <a:spcPct val="90000"/>
                </a:lnSpc>
                <a:spcAft>
                  <a:spcPts val="600"/>
                </a:spcAft>
                <a:buClr>
                  <a:srgbClr val="CCCCFF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Verdana" pitchFamily="34" charset="0"/>
                  <a:sym typeface="Verdana" pitchFamily="34" charset="0"/>
                </a:rPr>
                <a:t>Strategies</a:t>
              </a:r>
            </a:p>
            <a:p>
              <a:pPr marL="120650" indent="-80963" fontAlgn="base" hangingPunct="0">
                <a:lnSpc>
                  <a:spcPct val="90000"/>
                </a:lnSpc>
                <a:spcAft>
                  <a:spcPts val="600"/>
                </a:spcAft>
                <a:buClr>
                  <a:srgbClr val="CCCCFF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Verdana" pitchFamily="34" charset="0"/>
                  <a:sym typeface="Verdana" pitchFamily="34" charset="0"/>
                </a:rPr>
                <a:t>Investments</a:t>
              </a:r>
            </a:p>
            <a:p>
              <a:pPr marL="120650" indent="-80963" fontAlgn="base" hangingPunct="0">
                <a:lnSpc>
                  <a:spcPct val="90000"/>
                </a:lnSpc>
                <a:spcAft>
                  <a:spcPts val="600"/>
                </a:spcAft>
                <a:buClr>
                  <a:srgbClr val="CCCCFF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Verdana" pitchFamily="34" charset="0"/>
                  <a:sym typeface="Verdana" pitchFamily="34" charset="0"/>
                </a:rPr>
                <a:t>Op. Value Streams</a:t>
              </a:r>
            </a:p>
            <a:p>
              <a:pPr marL="120650" indent="-80963" fontAlgn="base" hangingPunct="0">
                <a:lnSpc>
                  <a:spcPct val="90000"/>
                </a:lnSpc>
                <a:spcAft>
                  <a:spcPts val="600"/>
                </a:spcAft>
                <a:buClr>
                  <a:srgbClr val="CCCCFF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Verdana" pitchFamily="34" charset="0"/>
                  <a:sym typeface="Verdana" pitchFamily="34" charset="0"/>
                </a:rPr>
                <a:t>Capabilities</a:t>
              </a:r>
            </a:p>
            <a:p>
              <a:pPr marL="120650" indent="-80963" fontAlgn="base" hangingPunct="0">
                <a:lnSpc>
                  <a:spcPct val="90000"/>
                </a:lnSpc>
                <a:spcAft>
                  <a:spcPts val="600"/>
                </a:spcAft>
                <a:buClr>
                  <a:srgbClr val="CCCCFF"/>
                </a:buClr>
                <a:buSzPct val="95000"/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Verdana" pitchFamily="34" charset="0"/>
                  <a:sym typeface="Verdana" pitchFamily="34" charset="0"/>
                </a:rPr>
                <a:t>Projects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2722041" y="3213307"/>
            <a:ext cx="1356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en-US" sz="11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</a:t>
            </a:r>
            <a:endParaRPr lang="en-US" sz="11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067990" y="1240810"/>
            <a:ext cx="2398995" cy="795993"/>
            <a:chOff x="3223365" y="1346850"/>
            <a:chExt cx="2398927" cy="767766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23365" y="1637434"/>
              <a:ext cx="2316645" cy="477182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3287631" y="1346850"/>
              <a:ext cx="23346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Operational Value Stream</a:t>
              </a:r>
              <a:endParaRPr lang="en-US" sz="11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6315645" y="4967397"/>
            <a:ext cx="5901987" cy="18876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1000" b="1" u="sng" dirty="0" smtClean="0">
                <a:solidFill>
                  <a:srgbClr val="000000"/>
                </a:solidFill>
              </a:rPr>
              <a:t>Considerations:</a:t>
            </a:r>
          </a:p>
          <a:p>
            <a:pPr marL="109538" indent="-10953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000000"/>
                </a:solidFill>
              </a:rPr>
              <a:t>What should happen first:  Capability-level needs/blueprints, or Epics?  How do they relate?</a:t>
            </a:r>
          </a:p>
          <a:p>
            <a:pPr marL="109538" indent="-10953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000000"/>
                </a:solidFill>
              </a:rPr>
              <a:t>Do we manage Value at the Capability, Epic, Feature or “product” level, or a combination of them?</a:t>
            </a:r>
          </a:p>
          <a:p>
            <a:pPr marL="109538" indent="-10953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</a:rPr>
              <a:t>What </a:t>
            </a:r>
            <a:r>
              <a:rPr lang="en-US" sz="1000" dirty="0" smtClean="0">
                <a:solidFill>
                  <a:srgbClr val="000000"/>
                </a:solidFill>
              </a:rPr>
              <a:t>are </a:t>
            </a:r>
            <a:r>
              <a:rPr lang="en-US" sz="1000" dirty="0">
                <a:solidFill>
                  <a:srgbClr val="000000"/>
                </a:solidFill>
              </a:rPr>
              <a:t>Delivery “Products”? </a:t>
            </a:r>
            <a:r>
              <a:rPr lang="en-US" sz="1000" dirty="0" smtClean="0">
                <a:solidFill>
                  <a:srgbClr val="000000"/>
                </a:solidFill>
              </a:rPr>
              <a:t> What </a:t>
            </a:r>
            <a:r>
              <a:rPr lang="en-US" sz="1000" dirty="0">
                <a:solidFill>
                  <a:srgbClr val="000000"/>
                </a:solidFill>
              </a:rPr>
              <a:t>should we be </a:t>
            </a:r>
            <a:r>
              <a:rPr lang="en-US" sz="1000" dirty="0" smtClean="0">
                <a:solidFill>
                  <a:srgbClr val="000000"/>
                </a:solidFill>
              </a:rPr>
              <a:t>life-cycle </a:t>
            </a:r>
            <a:r>
              <a:rPr lang="en-US" sz="1000" dirty="0">
                <a:solidFill>
                  <a:srgbClr val="000000"/>
                </a:solidFill>
              </a:rPr>
              <a:t>managing as “Products”?</a:t>
            </a:r>
          </a:p>
          <a:p>
            <a:pPr marL="109538" indent="-10953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000000"/>
                </a:solidFill>
              </a:rPr>
              <a:t>Are there too many Features across an enterprise to realistically manage them at the Value </a:t>
            </a:r>
            <a:r>
              <a:rPr lang="en-US" sz="1000" dirty="0">
                <a:solidFill>
                  <a:srgbClr val="000000"/>
                </a:solidFill>
              </a:rPr>
              <a:t>&amp;</a:t>
            </a:r>
            <a:r>
              <a:rPr lang="en-US" sz="1000" dirty="0" smtClean="0">
                <a:solidFill>
                  <a:srgbClr val="000000"/>
                </a:solidFill>
              </a:rPr>
              <a:t> the Enterprise Planning levels?</a:t>
            </a:r>
          </a:p>
          <a:p>
            <a:pPr marL="109538" indent="-10953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000000"/>
                </a:solidFill>
              </a:rPr>
              <a:t>Are individual Features too ‘small’ and inconsequential (i.e., to the Business? to IT Management?)</a:t>
            </a:r>
          </a:p>
          <a:p>
            <a:pPr marL="109538" indent="-10953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000000"/>
                </a:solidFill>
              </a:rPr>
              <a:t>Do Features &amp; Solutions eventually become subsumed into the technology/process landscape?</a:t>
            </a:r>
          </a:p>
          <a:p>
            <a:pPr marL="109538" indent="-10953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000000"/>
                </a:solidFill>
              </a:rPr>
              <a:t>Is the concept of a Solution too vague and varied to utilize when becoming Product-centric?</a:t>
            </a:r>
          </a:p>
          <a:p>
            <a:pPr marL="109538" indent="-109538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1000" dirty="0" smtClean="0">
                <a:solidFill>
                  <a:srgbClr val="000000"/>
                </a:solidFill>
              </a:rPr>
              <a:t>Can we manage Features and Solutions as Products during SDLC execution, but not prior to or after that? (i.e., we use Capabilities for that)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9743279" y="1656521"/>
            <a:ext cx="2334727" cy="828112"/>
            <a:chOff x="3255498" y="1122545"/>
            <a:chExt cx="2334661" cy="79874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55498" y="1444109"/>
              <a:ext cx="2316645" cy="477182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3255498" y="1122545"/>
              <a:ext cx="2334661" cy="252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Development Value Stream</a:t>
              </a:r>
              <a:endParaRPr lang="en-US" sz="11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71" name="Straight Arrow Connector 70"/>
          <p:cNvCxnSpPr/>
          <p:nvPr/>
        </p:nvCxnSpPr>
        <p:spPr bwMode="auto">
          <a:xfrm>
            <a:off x="11111934" y="2456904"/>
            <a:ext cx="248325" cy="766401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2" name="TextBox 71"/>
          <p:cNvSpPr txBox="1"/>
          <p:nvPr/>
        </p:nvSpPr>
        <p:spPr>
          <a:xfrm>
            <a:off x="11203560" y="2544673"/>
            <a:ext cx="66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</a:t>
            </a:r>
            <a:r>
              <a:rPr lang="en-US" dirty="0" smtClean="0">
                <a:solidFill>
                  <a:srgbClr val="FFFF00"/>
                </a:solidFill>
              </a:rPr>
              <a:t>:n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0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Elbow Connector 50"/>
          <p:cNvCxnSpPr/>
          <p:nvPr/>
        </p:nvCxnSpPr>
        <p:spPr bwMode="auto">
          <a:xfrm rot="5400000">
            <a:off x="7327424" y="3910806"/>
            <a:ext cx="1263807" cy="1640931"/>
          </a:xfrm>
          <a:prstGeom prst="bentConnector2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9757774" y="6165336"/>
            <a:ext cx="1890275" cy="324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402" y="3117939"/>
            <a:ext cx="1097279" cy="92784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1680169" y="968616"/>
            <a:ext cx="10130831" cy="685800"/>
          </a:xfrm>
          <a:prstGeom prst="rightArrow">
            <a:avLst/>
          </a:prstGeom>
          <a:solidFill>
            <a:srgbClr val="DDBA9F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0169" y="1126850"/>
            <a:ext cx="1013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Ideas             Needs              Blueprints             Requirements           </a:t>
            </a:r>
            <a:r>
              <a:rPr lang="en-US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Solutions</a:t>
            </a:r>
            <a:endParaRPr lang="en-US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6686" y="2653411"/>
            <a:ext cx="182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Future-State Ideation Workshops</a:t>
            </a:r>
          </a:p>
        </p:txBody>
      </p:sp>
      <p:sp>
        <p:nvSpPr>
          <p:cNvPr id="33" name="Right Arrow 32"/>
          <p:cNvSpPr/>
          <p:nvPr/>
        </p:nvSpPr>
        <p:spPr bwMode="auto">
          <a:xfrm>
            <a:off x="260324" y="2988237"/>
            <a:ext cx="1522519" cy="1114839"/>
          </a:xfrm>
          <a:prstGeom prst="rightArrow">
            <a:avLst>
              <a:gd name="adj1" fmla="val 70969"/>
              <a:gd name="adj2" fmla="val 50000"/>
            </a:avLst>
          </a:prstGeom>
          <a:solidFill>
            <a:srgbClr val="00206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9577" y="3155451"/>
            <a:ext cx="186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Strategic Initiatives</a:t>
            </a:r>
          </a:p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Value Stream </a:t>
            </a:r>
          </a:p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Customer Exp.</a:t>
            </a:r>
          </a:p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Product Planning</a:t>
            </a:r>
          </a:p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Process Optimization</a:t>
            </a:r>
          </a:p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Etc.</a:t>
            </a: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5021566" y="377702"/>
            <a:ext cx="1922218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Ideation to Delivery</a:t>
            </a:r>
            <a:endParaRPr lang="en-GB" altLang="en-US" sz="1814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07519" y="2693590"/>
            <a:ext cx="88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Scope  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Types: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657283" y="5191934"/>
            <a:ext cx="1762504" cy="7762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Enterprise Technology Architecture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8404409" y="3326788"/>
            <a:ext cx="1238812" cy="7762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Solution Architecture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10219" y="1839246"/>
            <a:ext cx="5847555" cy="4167855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10305312" y="3326788"/>
            <a:ext cx="1505688" cy="776289"/>
          </a:xfrm>
          <a:prstGeom prst="roundRect">
            <a:avLst/>
          </a:prstGeom>
          <a:solidFill>
            <a:srgbClr val="FFCC99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5" name="Bent-Up Arrow 44"/>
          <p:cNvSpPr/>
          <p:nvPr/>
        </p:nvSpPr>
        <p:spPr bwMode="auto">
          <a:xfrm flipV="1">
            <a:off x="8404409" y="2873327"/>
            <a:ext cx="2944172" cy="1028177"/>
          </a:xfrm>
          <a:prstGeom prst="bentUpArrow">
            <a:avLst>
              <a:gd name="adj1" fmla="val 25000"/>
              <a:gd name="adj2" fmla="val 25262"/>
              <a:gd name="adj3" fmla="val 40321"/>
            </a:avLst>
          </a:prstGeom>
          <a:solidFill>
            <a:srgbClr val="FFCC99"/>
          </a:solidFill>
          <a:ln>
            <a:solidFill>
              <a:srgbClr val="B0B0B0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650722" y="2847478"/>
            <a:ext cx="2676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Agile Features </a:t>
            </a:r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 Stories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627159" y="3581863"/>
            <a:ext cx="1437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Solutions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320668" y="6350166"/>
            <a:ext cx="11490332" cy="393895"/>
          </a:xfrm>
          <a:prstGeom prst="rect">
            <a:avLst/>
          </a:prstGeom>
          <a:solidFill>
            <a:srgbClr val="461E64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Portfolio Management and Alignment Mechanisms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720011" y="2139582"/>
            <a:ext cx="1637047" cy="2485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Business Architecture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04409" y="5637769"/>
            <a:ext cx="203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Architecture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/>
          <p:cNvCxnSpPr>
            <a:stCxn id="29" idx="2"/>
            <a:endCxn id="8" idx="0"/>
          </p:cNvCxnSpPr>
          <p:nvPr/>
        </p:nvCxnSpPr>
        <p:spPr bwMode="auto">
          <a:xfrm>
            <a:off x="6538535" y="2388160"/>
            <a:ext cx="0" cy="2803774"/>
          </a:xfrm>
          <a:prstGeom prst="straightConnector1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6158980" y="4181191"/>
            <a:ext cx="1359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Maps to 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44" name="Elbow Connector 43"/>
          <p:cNvCxnSpPr>
            <a:stCxn id="42" idx="1"/>
            <a:endCxn id="29" idx="2"/>
          </p:cNvCxnSpPr>
          <p:nvPr/>
        </p:nvCxnSpPr>
        <p:spPr bwMode="auto">
          <a:xfrm rot="10800000">
            <a:off x="6538535" y="2388161"/>
            <a:ext cx="1865874" cy="1326773"/>
          </a:xfrm>
          <a:prstGeom prst="bentConnector2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/>
          <p:cNvSpPr txBox="1"/>
          <p:nvPr/>
        </p:nvSpPr>
        <p:spPr>
          <a:xfrm>
            <a:off x="7058556" y="3486077"/>
            <a:ext cx="1359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Inputs to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11604" y="5129856"/>
            <a:ext cx="1639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Frames / Controls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53" name="Elbow Connector 52"/>
          <p:cNvCxnSpPr>
            <a:stCxn id="8" idx="3"/>
            <a:endCxn id="42" idx="2"/>
          </p:cNvCxnSpPr>
          <p:nvPr/>
        </p:nvCxnSpPr>
        <p:spPr bwMode="auto">
          <a:xfrm flipV="1">
            <a:off x="7419787" y="4103077"/>
            <a:ext cx="1604028" cy="1477002"/>
          </a:xfrm>
          <a:prstGeom prst="bentConnector2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/>
          <p:cNvSpPr txBox="1"/>
          <p:nvPr/>
        </p:nvSpPr>
        <p:spPr>
          <a:xfrm>
            <a:off x="8650722" y="5347473"/>
            <a:ext cx="1639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Complies to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57" name="Elbow Connector 56"/>
          <p:cNvCxnSpPr>
            <a:stCxn id="45" idx="2"/>
            <a:endCxn id="29" idx="3"/>
          </p:cNvCxnSpPr>
          <p:nvPr/>
        </p:nvCxnSpPr>
        <p:spPr bwMode="auto">
          <a:xfrm rot="10800000">
            <a:off x="7357059" y="2263871"/>
            <a:ext cx="1047351" cy="737978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Box 58"/>
          <p:cNvSpPr txBox="1"/>
          <p:nvPr/>
        </p:nvSpPr>
        <p:spPr>
          <a:xfrm>
            <a:off x="7452023" y="2500232"/>
            <a:ext cx="135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Is elaborated through</a:t>
            </a:r>
            <a:endParaRPr lang="en-US" sz="1200" dirty="0">
              <a:solidFill>
                <a:srgbClr val="FFFFFF"/>
              </a:solidFill>
            </a:endParaRPr>
          </a:p>
        </p:txBody>
      </p:sp>
      <p:cxnSp>
        <p:nvCxnSpPr>
          <p:cNvPr id="63" name="Elbow Connector 62"/>
          <p:cNvCxnSpPr>
            <a:stCxn id="29" idx="1"/>
          </p:cNvCxnSpPr>
          <p:nvPr/>
        </p:nvCxnSpPr>
        <p:spPr bwMode="auto">
          <a:xfrm rot="10800000" flipV="1">
            <a:off x="3572625" y="2263871"/>
            <a:ext cx="2147386" cy="620372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Elbow Connector 64"/>
          <p:cNvCxnSpPr>
            <a:endCxn id="42" idx="3"/>
          </p:cNvCxnSpPr>
          <p:nvPr/>
        </p:nvCxnSpPr>
        <p:spPr bwMode="auto">
          <a:xfrm rot="10800000">
            <a:off x="9643221" y="3714934"/>
            <a:ext cx="648506" cy="1261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Box 76"/>
          <p:cNvSpPr txBox="1"/>
          <p:nvPr/>
        </p:nvSpPr>
        <p:spPr>
          <a:xfrm>
            <a:off x="9604336" y="3370713"/>
            <a:ext cx="1247457" cy="56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 smtClean="0">
                <a:solidFill>
                  <a:srgbClr val="FFFFFF"/>
                </a:solidFill>
              </a:rPr>
              <a:t>Frames / Controls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20829" y="2411662"/>
            <a:ext cx="1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Drives definition of target-state 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8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4497572" y="1997481"/>
            <a:ext cx="3709958" cy="3073869"/>
          </a:xfrm>
          <a:prstGeom prst="rect">
            <a:avLst/>
          </a:prstGeom>
          <a:noFill/>
          <a:ln w="19050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9757774" y="6165336"/>
            <a:ext cx="1890275" cy="324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402" y="3117939"/>
            <a:ext cx="1097279" cy="927847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1680169" y="968616"/>
            <a:ext cx="10130831" cy="685800"/>
          </a:xfrm>
          <a:prstGeom prst="rightArrow">
            <a:avLst/>
          </a:prstGeom>
          <a:solidFill>
            <a:srgbClr val="DDBA9F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0169" y="1126850"/>
            <a:ext cx="1013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Ideas             Needs              Blueprints             Requirements           </a:t>
            </a:r>
            <a:r>
              <a:rPr lang="en-US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Solutions</a:t>
            </a:r>
            <a:endParaRPr lang="en-US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6686" y="2653411"/>
            <a:ext cx="182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Future-State Ideation Workshops</a:t>
            </a:r>
          </a:p>
        </p:txBody>
      </p:sp>
      <p:sp>
        <p:nvSpPr>
          <p:cNvPr id="33" name="Right Arrow 32"/>
          <p:cNvSpPr/>
          <p:nvPr/>
        </p:nvSpPr>
        <p:spPr bwMode="auto">
          <a:xfrm>
            <a:off x="260324" y="2988237"/>
            <a:ext cx="1522519" cy="1114839"/>
          </a:xfrm>
          <a:prstGeom prst="rightArrow">
            <a:avLst>
              <a:gd name="adj1" fmla="val 70969"/>
              <a:gd name="adj2" fmla="val 50000"/>
            </a:avLst>
          </a:prstGeom>
          <a:solidFill>
            <a:srgbClr val="00206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9577" y="3155451"/>
            <a:ext cx="186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Strategic Initiatives</a:t>
            </a:r>
          </a:p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Value Stream </a:t>
            </a:r>
          </a:p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Customer Exp.</a:t>
            </a:r>
          </a:p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Product Planning</a:t>
            </a:r>
          </a:p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Process Optimization</a:t>
            </a:r>
          </a:p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FFFFFF"/>
                </a:solidFill>
              </a:rPr>
              <a:t>Etc.</a:t>
            </a: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5021566" y="377702"/>
            <a:ext cx="1922218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Ideation to Delivery</a:t>
            </a:r>
            <a:endParaRPr lang="en-GB" altLang="en-US" sz="1814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07519" y="2693590"/>
            <a:ext cx="88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Scope  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Types: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657283" y="5191934"/>
            <a:ext cx="1762504" cy="7762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Enterprise Technology Architecture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8404409" y="3326788"/>
            <a:ext cx="1238812" cy="77628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sym typeface="Verdana" pitchFamily="34" charset="0"/>
              </a:rPr>
              <a:t>Solution Architecture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10219" y="1839246"/>
            <a:ext cx="5847555" cy="4167855"/>
          </a:xfrm>
          <a:prstGeom prst="rect">
            <a:avLst/>
          </a:prstGeom>
          <a:noFill/>
          <a:ln w="28575" cap="flat" cmpd="sng" algn="ctr">
            <a:solidFill>
              <a:schemeClr val="accent2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10305312" y="3326788"/>
            <a:ext cx="1505688" cy="776289"/>
          </a:xfrm>
          <a:prstGeom prst="roundRect">
            <a:avLst/>
          </a:prstGeom>
          <a:solidFill>
            <a:srgbClr val="FFCC99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5" name="Bent-Up Arrow 44"/>
          <p:cNvSpPr/>
          <p:nvPr/>
        </p:nvSpPr>
        <p:spPr bwMode="auto">
          <a:xfrm flipV="1">
            <a:off x="8404409" y="2873327"/>
            <a:ext cx="2944172" cy="1028177"/>
          </a:xfrm>
          <a:prstGeom prst="bentUpArrow">
            <a:avLst>
              <a:gd name="adj1" fmla="val 25000"/>
              <a:gd name="adj2" fmla="val 25262"/>
              <a:gd name="adj3" fmla="val 40321"/>
            </a:avLst>
          </a:prstGeom>
          <a:solidFill>
            <a:srgbClr val="FFCC99"/>
          </a:solidFill>
          <a:ln>
            <a:solidFill>
              <a:srgbClr val="B0B0B0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650722" y="2847478"/>
            <a:ext cx="2676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Agile Features </a:t>
            </a:r>
            <a:r>
              <a:rPr lang="en-US" sz="1400" dirty="0">
                <a:solidFill>
                  <a:srgbClr val="000000"/>
                </a:solidFill>
                <a:sym typeface="Wingdings" panose="05000000000000000000" pitchFamily="2" charset="2"/>
              </a:rPr>
              <a:t> Stories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627159" y="3581863"/>
            <a:ext cx="1437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Solutions</a:t>
            </a: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077990" y="3024812"/>
            <a:ext cx="41992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8077990" y="3687390"/>
            <a:ext cx="41992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Connector 54"/>
          <p:cNvCxnSpPr>
            <a:endCxn id="8" idx="0"/>
          </p:cNvCxnSpPr>
          <p:nvPr/>
        </p:nvCxnSpPr>
        <p:spPr bwMode="auto">
          <a:xfrm>
            <a:off x="6538534" y="4979773"/>
            <a:ext cx="1" cy="21216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3483186" y="3594633"/>
            <a:ext cx="118916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Rectangle 59"/>
          <p:cNvSpPr/>
          <p:nvPr/>
        </p:nvSpPr>
        <p:spPr bwMode="auto">
          <a:xfrm>
            <a:off x="320668" y="6350166"/>
            <a:ext cx="11490332" cy="393895"/>
          </a:xfrm>
          <a:prstGeom prst="rect">
            <a:avLst/>
          </a:prstGeom>
          <a:solidFill>
            <a:srgbClr val="461E64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Portfolio Management and Alignment Mechanisms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9704308" y="3508442"/>
            <a:ext cx="536972" cy="331199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25341" y="2139582"/>
            <a:ext cx="3582189" cy="2809395"/>
            <a:chOff x="4625341" y="2139582"/>
            <a:chExt cx="3582189" cy="28093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5341" y="2459656"/>
              <a:ext cx="3582189" cy="2489321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Rectangle 28"/>
            <p:cNvSpPr/>
            <p:nvPr/>
          </p:nvSpPr>
          <p:spPr bwMode="auto">
            <a:xfrm>
              <a:off x="5720011" y="2139582"/>
              <a:ext cx="1637047" cy="24857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39688" algn="ctr" fontAlgn="base" hangingPunct="0"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</a:pPr>
              <a:r>
                <a:rPr lang="en-US" sz="1400" b="1" dirty="0">
                  <a:solidFill>
                    <a:srgbClr val="000000"/>
                  </a:solidFill>
                  <a:latin typeface="Arial Narrow" panose="020B0606020202030204" pitchFamily="34" charset="0"/>
                  <a:sym typeface="Verdana" pitchFamily="34" charset="0"/>
                </a:rPr>
                <a:t>Business Architecture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058" y="2041367"/>
            <a:ext cx="407992" cy="3467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060" y="3082645"/>
            <a:ext cx="407992" cy="34679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04409" y="5637769"/>
            <a:ext cx="2033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Architecture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 bwMode="gray">
          <a:xfrm>
            <a:off x="8955095" y="3977750"/>
            <a:ext cx="1603625" cy="1257780"/>
          </a:xfrm>
          <a:prstGeom prst="rect">
            <a:avLst/>
          </a:prstGeom>
          <a:solidFill>
            <a:srgbClr val="FFFF7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36576" tIns="27432" rIns="0" bIns="27432" rtlCol="0" anchor="ctr" anchorCtr="0">
            <a:spAutoFit/>
          </a:bodyPr>
          <a:lstStyle/>
          <a:p>
            <a:pPr marL="91438" indent="-457189">
              <a:lnSpc>
                <a:spcPct val="90000"/>
              </a:lnSpc>
              <a:spcAft>
                <a:spcPts val="400"/>
              </a:spcAft>
            </a:pPr>
            <a:r>
              <a:rPr lang="en-US" sz="900" b="1" u="sng" dirty="0" smtClean="0">
                <a:solidFill>
                  <a:srgbClr val="171717"/>
                </a:solidFill>
              </a:rPr>
              <a:t>Deliverables – i.e.,</a:t>
            </a:r>
            <a:endParaRPr lang="en-US" sz="900" u="sng" dirty="0">
              <a:solidFill>
                <a:srgbClr val="171717"/>
              </a:solidFill>
            </a:endParaRPr>
          </a:p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900" dirty="0">
                <a:solidFill>
                  <a:srgbClr val="171717"/>
                </a:solidFill>
              </a:rPr>
              <a:t>- Component Interaction</a:t>
            </a:r>
          </a:p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900" dirty="0">
                <a:solidFill>
                  <a:srgbClr val="171717"/>
                </a:solidFill>
              </a:rPr>
              <a:t>- Logical Architecture</a:t>
            </a:r>
          </a:p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Data Model</a:t>
            </a:r>
          </a:p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Services Model &amp; Definitions</a:t>
            </a:r>
          </a:p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Capability Alignment Map</a:t>
            </a:r>
          </a:p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Feature Alignment Map</a:t>
            </a:r>
            <a:endParaRPr lang="en-US" sz="900" dirty="0">
              <a:solidFill>
                <a:srgbClr val="171717"/>
              </a:solidFill>
            </a:endParaRPr>
          </a:p>
          <a:p>
            <a:pPr>
              <a:lnSpc>
                <a:spcPct val="90000"/>
              </a:lnSpc>
              <a:spcAft>
                <a:spcPts val="200"/>
              </a:spcAft>
            </a:pPr>
            <a:r>
              <a:rPr lang="en-US" sz="900" dirty="0">
                <a:solidFill>
                  <a:srgbClr val="171717"/>
                </a:solidFill>
              </a:rPr>
              <a:t>- Etc.</a:t>
            </a:r>
          </a:p>
        </p:txBody>
      </p:sp>
      <p:sp>
        <p:nvSpPr>
          <p:cNvPr id="41" name="TextBox 40"/>
          <p:cNvSpPr txBox="1"/>
          <p:nvPr/>
        </p:nvSpPr>
        <p:spPr bwMode="gray">
          <a:xfrm>
            <a:off x="3967707" y="1713914"/>
            <a:ext cx="1759568" cy="1779974"/>
          </a:xfrm>
          <a:prstGeom prst="rect">
            <a:avLst/>
          </a:prstGeom>
          <a:solidFill>
            <a:srgbClr val="FFFF7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432" tIns="27432" rIns="0" bIns="0" rtlCol="0" anchor="ctr" anchorCtr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900" b="1" u="sng" dirty="0" smtClean="0">
                <a:solidFill>
                  <a:srgbClr val="171717"/>
                </a:solidFill>
              </a:rPr>
              <a:t>Deliverables – i.e.,</a:t>
            </a:r>
            <a:endParaRPr lang="en-US" sz="900" b="1" u="sng" dirty="0">
              <a:solidFill>
                <a:srgbClr val="171717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Domain Definitions</a:t>
            </a:r>
          </a:p>
          <a:p>
            <a:pPr>
              <a:lnSpc>
                <a:spcPct val="80000"/>
              </a:lnSpc>
            </a:pPr>
            <a:r>
              <a:rPr lang="en-US" sz="900" dirty="0" smtClean="0">
                <a:solidFill>
                  <a:srgbClr val="171717"/>
                </a:solidFill>
              </a:rPr>
              <a:t>- Domain </a:t>
            </a:r>
            <a:r>
              <a:rPr lang="en-US" sz="900" dirty="0">
                <a:solidFill>
                  <a:srgbClr val="171717"/>
                </a:solidFill>
              </a:rPr>
              <a:t>Model (w/ Bounded </a:t>
            </a:r>
            <a:endParaRPr lang="en-US" sz="900" dirty="0" smtClean="0">
              <a:solidFill>
                <a:srgbClr val="171717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900" dirty="0">
                <a:solidFill>
                  <a:srgbClr val="171717"/>
                </a:solidFill>
              </a:rPr>
              <a:t> </a:t>
            </a:r>
            <a:r>
              <a:rPr lang="en-US" sz="900" dirty="0" smtClean="0">
                <a:solidFill>
                  <a:srgbClr val="171717"/>
                </a:solidFill>
              </a:rPr>
              <a:t> Contexts</a:t>
            </a:r>
            <a:r>
              <a:rPr lang="en-US" sz="900" dirty="0">
                <a:solidFill>
                  <a:srgbClr val="171717"/>
                </a:solidFill>
              </a:rPr>
              <a:t>, Ubiquitous Language</a:t>
            </a:r>
            <a:r>
              <a:rPr lang="en-US" sz="900" dirty="0" smtClean="0">
                <a:solidFill>
                  <a:srgbClr val="171717"/>
                </a:solidFill>
              </a:rPr>
              <a:t>)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Domain-Capability </a:t>
            </a:r>
            <a:r>
              <a:rPr lang="en-US" sz="900" dirty="0">
                <a:solidFill>
                  <a:srgbClr val="171717"/>
                </a:solidFill>
              </a:rPr>
              <a:t>Context </a:t>
            </a:r>
            <a:r>
              <a:rPr lang="en-US" sz="900" dirty="0" smtClean="0">
                <a:solidFill>
                  <a:srgbClr val="171717"/>
                </a:solidFill>
              </a:rPr>
              <a:t>Map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Capability Target-State Models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Customer Journey Models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Value Stream Models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Value/Outcome Map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BizArch X-Mappings (various)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Etc.</a:t>
            </a:r>
            <a:endParaRPr lang="en-US" sz="900" dirty="0">
              <a:solidFill>
                <a:srgbClr val="171717"/>
              </a:solidFill>
            </a:endParaRPr>
          </a:p>
        </p:txBody>
      </p:sp>
      <p:cxnSp>
        <p:nvCxnSpPr>
          <p:cNvPr id="34" name="Elbow Connector 33"/>
          <p:cNvCxnSpPr/>
          <p:nvPr/>
        </p:nvCxnSpPr>
        <p:spPr bwMode="auto">
          <a:xfrm rot="16200000" flipV="1">
            <a:off x="10066699" y="1905839"/>
            <a:ext cx="1112024" cy="1729874"/>
          </a:xfrm>
          <a:prstGeom prst="bentConnector2">
            <a:avLst/>
          </a:prstGeom>
          <a:noFill/>
          <a:ln w="19050" cap="flat" cmpd="sng" algn="ctr">
            <a:solidFill>
              <a:srgbClr val="FFFF66"/>
            </a:solidFill>
            <a:prstDash val="dash"/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TextBox 37"/>
          <p:cNvSpPr txBox="1"/>
          <p:nvPr/>
        </p:nvSpPr>
        <p:spPr>
          <a:xfrm>
            <a:off x="10300187" y="2227293"/>
            <a:ext cx="1751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Iteration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235" y="1574401"/>
            <a:ext cx="1725668" cy="68947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 bwMode="gray">
          <a:xfrm>
            <a:off x="4796369" y="5260621"/>
            <a:ext cx="1171317" cy="1505027"/>
          </a:xfrm>
          <a:prstGeom prst="rect">
            <a:avLst/>
          </a:prstGeom>
          <a:solidFill>
            <a:srgbClr val="FFFF7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27432" tIns="27432" rIns="0" bIns="0" rtlCol="0" anchor="ctr" anchorCtr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900" b="1" u="sng" dirty="0" smtClean="0">
                <a:solidFill>
                  <a:srgbClr val="171717"/>
                </a:solidFill>
              </a:rPr>
              <a:t>Deliverables – i.e.,</a:t>
            </a:r>
            <a:endParaRPr lang="en-US" sz="900" b="1" u="sng" dirty="0">
              <a:solidFill>
                <a:srgbClr val="171717"/>
              </a:solidFill>
            </a:endParaRP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Principles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Standards &amp; Policies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Patterns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Vetted Technologies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Best Practices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Frameworks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Reference Models</a:t>
            </a:r>
          </a:p>
          <a:p>
            <a:pPr>
              <a:spcAft>
                <a:spcPts val="200"/>
              </a:spcAft>
            </a:pPr>
            <a:r>
              <a:rPr lang="en-US" sz="900" dirty="0" smtClean="0">
                <a:solidFill>
                  <a:srgbClr val="171717"/>
                </a:solidFill>
              </a:rPr>
              <a:t>- Etc.</a:t>
            </a:r>
            <a:endParaRPr lang="en-US" sz="900" dirty="0">
              <a:solidFill>
                <a:srgbClr val="1717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ard 1"/>
          <p:cNvSpPr/>
          <p:nvPr/>
        </p:nvSpPr>
        <p:spPr bwMode="auto">
          <a:xfrm>
            <a:off x="8771858" y="5387227"/>
            <a:ext cx="850006" cy="528034"/>
          </a:xfrm>
          <a:prstGeom prst="flowChartPunchedCard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  <a:endParaRPr lang="en-US" sz="160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6" name="Flowchart: Card 15"/>
          <p:cNvSpPr/>
          <p:nvPr/>
        </p:nvSpPr>
        <p:spPr bwMode="auto">
          <a:xfrm>
            <a:off x="10165229" y="2315629"/>
            <a:ext cx="850006" cy="528034"/>
          </a:xfrm>
          <a:prstGeom prst="flowChartPunchedCard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  <a:endParaRPr lang="en-US" sz="160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7" name="Flowchart: Card 16"/>
          <p:cNvSpPr/>
          <p:nvPr/>
        </p:nvSpPr>
        <p:spPr bwMode="auto">
          <a:xfrm>
            <a:off x="10165229" y="2946152"/>
            <a:ext cx="850006" cy="528034"/>
          </a:xfrm>
          <a:prstGeom prst="flowChartPunchedCard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  <a:endParaRPr lang="en-US" sz="160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7188819" y="5529645"/>
            <a:ext cx="1416279" cy="243198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522888" y="2544054"/>
            <a:ext cx="838702" cy="75051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3333CC">
                    <a:lumMod val="20000"/>
                    <a:lumOff val="80000"/>
                  </a:srgbClr>
                </a:solidFill>
                <a:latin typeface="Verdana" pitchFamily="34" charset="0"/>
                <a:sym typeface="Verdana" pitchFamily="34" charset="0"/>
              </a:rPr>
              <a:t>Theme</a:t>
            </a:r>
          </a:p>
        </p:txBody>
      </p:sp>
      <p:sp>
        <p:nvSpPr>
          <p:cNvPr id="20" name="Right Arrow 19"/>
          <p:cNvSpPr/>
          <p:nvPr/>
        </p:nvSpPr>
        <p:spPr bwMode="auto">
          <a:xfrm>
            <a:off x="7001182" y="2822166"/>
            <a:ext cx="490838" cy="234709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0" name="Flowchart: Card 29"/>
          <p:cNvSpPr/>
          <p:nvPr/>
        </p:nvSpPr>
        <p:spPr bwMode="auto">
          <a:xfrm>
            <a:off x="8771858" y="3703283"/>
            <a:ext cx="850006" cy="528034"/>
          </a:xfrm>
          <a:prstGeom prst="flowChartPunchedCard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  <a:endParaRPr lang="en-US" sz="160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1" name="Flowchart: Card 30"/>
          <p:cNvSpPr/>
          <p:nvPr/>
        </p:nvSpPr>
        <p:spPr bwMode="auto">
          <a:xfrm>
            <a:off x="8771858" y="4355592"/>
            <a:ext cx="850006" cy="528034"/>
          </a:xfrm>
          <a:prstGeom prst="flowChartPunchedCard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  <a:endParaRPr lang="en-US" sz="160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7522888" y="3953205"/>
            <a:ext cx="838702" cy="75051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Epic</a:t>
            </a:r>
          </a:p>
        </p:txBody>
      </p:sp>
      <p:sp>
        <p:nvSpPr>
          <p:cNvPr id="34" name="Right Arrow 33"/>
          <p:cNvSpPr/>
          <p:nvPr/>
        </p:nvSpPr>
        <p:spPr bwMode="auto">
          <a:xfrm>
            <a:off x="7001182" y="4231317"/>
            <a:ext cx="490838" cy="234709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5" name="Rounded Rectangle 4"/>
          <p:cNvSpPr>
            <a:spLocks noChangeArrowheads="1"/>
          </p:cNvSpPr>
          <p:nvPr/>
        </p:nvSpPr>
        <p:spPr bwMode="auto">
          <a:xfrm>
            <a:off x="4162942" y="3722226"/>
            <a:ext cx="2739515" cy="1120438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  <a:extLst/>
        </p:spPr>
        <p:txBody>
          <a:bodyPr lIns="0" tIns="0" rIns="132078" bIns="0" anchor="ctr"/>
          <a:lstStyle>
            <a:lvl1pPr marL="39688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15287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19859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24431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29003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09011" eaLnBrk="0" fontAlgn="base" hangingPunct="0"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altLang="en-US" sz="1600" dirty="0">
                <a:solidFill>
                  <a:srgbClr val="000000"/>
                </a:solidFill>
              </a:rPr>
              <a:t>“</a:t>
            </a:r>
            <a:r>
              <a:rPr lang="en-US" altLang="en-US" sz="1600" u="sng" dirty="0">
                <a:solidFill>
                  <a:srgbClr val="000000"/>
                </a:solidFill>
              </a:rPr>
              <a:t>Ability</a:t>
            </a:r>
            <a:r>
              <a:rPr lang="en-US" altLang="en-US" sz="1600" dirty="0">
                <a:solidFill>
                  <a:srgbClr val="000000"/>
                </a:solidFill>
              </a:rPr>
              <a:t> to provide Price Transparency to </a:t>
            </a:r>
            <a:r>
              <a:rPr lang="en-US" altLang="en-US" sz="1600" dirty="0" smtClean="0">
                <a:solidFill>
                  <a:srgbClr val="000000"/>
                </a:solidFill>
              </a:rPr>
              <a:t>Customers”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26" name="Rounded Rectangle 7"/>
          <p:cNvSpPr>
            <a:spLocks noChangeArrowheads="1"/>
          </p:cNvSpPr>
          <p:nvPr/>
        </p:nvSpPr>
        <p:spPr bwMode="auto">
          <a:xfrm>
            <a:off x="4162942" y="5167994"/>
            <a:ext cx="2739515" cy="1120438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  <a:extLst/>
        </p:spPr>
        <p:txBody>
          <a:bodyPr lIns="0" tIns="0" rIns="132078" bIns="0" anchor="ctr"/>
          <a:lstStyle>
            <a:lvl1pPr marL="39688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15287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19859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24431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29003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09011" eaLnBrk="0" fontAlgn="base" hangingPunct="0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SzPct val="95000"/>
            </a:pPr>
            <a:r>
              <a:rPr lang="en-US" altLang="en-US" sz="1600" dirty="0">
                <a:solidFill>
                  <a:srgbClr val="000000"/>
                </a:solidFill>
              </a:rPr>
              <a:t>“</a:t>
            </a:r>
            <a:r>
              <a:rPr lang="en-US" altLang="en-US" sz="1600" u="sng" dirty="0">
                <a:solidFill>
                  <a:srgbClr val="000000"/>
                </a:solidFill>
              </a:rPr>
              <a:t>Ability</a:t>
            </a:r>
            <a:r>
              <a:rPr lang="en-US" altLang="en-US" sz="1600" dirty="0">
                <a:solidFill>
                  <a:srgbClr val="000000"/>
                </a:solidFill>
              </a:rPr>
              <a:t> to set up a Family (vs. Individual) Subscription”</a:t>
            </a:r>
          </a:p>
        </p:txBody>
      </p:sp>
      <p:sp>
        <p:nvSpPr>
          <p:cNvPr id="38" name="Up-Down Arrow 37"/>
          <p:cNvSpPr/>
          <p:nvPr/>
        </p:nvSpPr>
        <p:spPr bwMode="auto">
          <a:xfrm>
            <a:off x="2815777" y="2276458"/>
            <a:ext cx="880581" cy="4008407"/>
          </a:xfrm>
          <a:prstGeom prst="up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vert270" lIns="0" tIns="0" rIns="0" bIns="0" anchor="ctr" anchorCtr="1"/>
          <a:lstStyle/>
          <a:p>
            <a:pPr marL="36005" algn="ctr" fontAlgn="base" hangingPunct="0">
              <a:spcBef>
                <a:spcPts val="544"/>
              </a:spcBef>
              <a:spcAft>
                <a:spcPts val="544"/>
              </a:spcAft>
              <a:buClr>
                <a:srgbClr val="CCCCFF"/>
              </a:buClr>
              <a:buSzPct val="95000"/>
              <a:defRPr/>
            </a:pP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Abstraction Level</a:t>
            </a:r>
          </a:p>
        </p:txBody>
      </p:sp>
      <p:sp>
        <p:nvSpPr>
          <p:cNvPr id="39" name="Rounded Rectangle 8"/>
          <p:cNvSpPr>
            <a:spLocks noChangeArrowheads="1"/>
          </p:cNvSpPr>
          <p:nvPr/>
        </p:nvSpPr>
        <p:spPr bwMode="auto">
          <a:xfrm>
            <a:off x="4162942" y="2276459"/>
            <a:ext cx="2739515" cy="1120438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  <a:extLst/>
        </p:spPr>
        <p:txBody>
          <a:bodyPr lIns="0" tIns="0" rIns="132078" bIns="0" anchor="ctr"/>
          <a:lstStyle>
            <a:lvl1pPr marL="39688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15287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19859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24431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2900363" indent="-209550" defTabSz="45085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09011" eaLnBrk="0" fontAlgn="base" hangingPunct="0"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altLang="en-US" sz="1600" dirty="0">
                <a:solidFill>
                  <a:srgbClr val="000000"/>
                </a:solidFill>
              </a:rPr>
              <a:t>“</a:t>
            </a:r>
            <a:r>
              <a:rPr lang="en-US" altLang="en-US" sz="1600" u="sng" dirty="0">
                <a:solidFill>
                  <a:srgbClr val="000000"/>
                </a:solidFill>
              </a:rPr>
              <a:t>Ability</a:t>
            </a:r>
            <a:r>
              <a:rPr lang="en-US" altLang="en-US" sz="1600" dirty="0">
                <a:solidFill>
                  <a:srgbClr val="000000"/>
                </a:solidFill>
              </a:rPr>
              <a:t> to rapidly </a:t>
            </a:r>
            <a:r>
              <a:rPr lang="en-US" altLang="en-US" sz="1600" dirty="0" smtClean="0">
                <a:solidFill>
                  <a:srgbClr val="000000"/>
                </a:solidFill>
              </a:rPr>
              <a:t>develop products by leveraging </a:t>
            </a:r>
            <a:r>
              <a:rPr lang="en-US" altLang="en-US" sz="1600" dirty="0">
                <a:solidFill>
                  <a:srgbClr val="000000"/>
                </a:solidFill>
              </a:rPr>
              <a:t>partner collaborations”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7874" y="1510468"/>
            <a:ext cx="4806643" cy="3657526"/>
            <a:chOff x="77874" y="1510468"/>
            <a:chExt cx="4806643" cy="3657526"/>
          </a:xfrm>
        </p:grpSpPr>
        <p:grpSp>
          <p:nvGrpSpPr>
            <p:cNvPr id="42" name="Group 1"/>
            <p:cNvGrpSpPr>
              <a:grpSpLocks/>
            </p:cNvGrpSpPr>
            <p:nvPr/>
          </p:nvGrpSpPr>
          <p:grpSpPr bwMode="auto">
            <a:xfrm>
              <a:off x="77874" y="3338535"/>
              <a:ext cx="2634263" cy="1829459"/>
              <a:chOff x="1230312" y="1270002"/>
              <a:chExt cx="6190198" cy="4183062"/>
            </a:xfrm>
          </p:grpSpPr>
          <p:sp>
            <p:nvSpPr>
              <p:cNvPr id="45" name="Rounded Rectangle 44"/>
              <p:cNvSpPr/>
              <p:nvPr/>
            </p:nvSpPr>
            <p:spPr bwMode="auto">
              <a:xfrm>
                <a:off x="3889064" y="2223229"/>
                <a:ext cx="1091653" cy="586349"/>
              </a:xfrm>
              <a:prstGeom prst="roundRect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 bwMode="auto">
              <a:xfrm>
                <a:off x="3889064" y="2993017"/>
                <a:ext cx="1091653" cy="589625"/>
              </a:xfrm>
              <a:prstGeom prst="roundRect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cxnSp>
            <p:nvCxnSpPr>
              <p:cNvPr id="47" name="Elbow Connector 91"/>
              <p:cNvCxnSpPr>
                <a:cxnSpLocks noChangeShapeType="1"/>
                <a:endCxn id="45" idx="1"/>
              </p:cNvCxnSpPr>
              <p:nvPr/>
            </p:nvCxnSpPr>
            <p:spPr bwMode="auto">
              <a:xfrm rot="16200000" flipH="1">
                <a:off x="3470272" y="2098679"/>
                <a:ext cx="484188" cy="350837"/>
              </a:xfrm>
              <a:prstGeom prst="bentConnector2">
                <a:avLst/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Elbow Connector 92"/>
              <p:cNvCxnSpPr>
                <a:cxnSpLocks noChangeShapeType="1"/>
              </p:cNvCxnSpPr>
              <p:nvPr/>
            </p:nvCxnSpPr>
            <p:spPr bwMode="auto">
              <a:xfrm rot="16200000" flipH="1">
                <a:off x="3127370" y="2517778"/>
                <a:ext cx="1179513" cy="360363"/>
              </a:xfrm>
              <a:prstGeom prst="bentConnector3">
                <a:avLst>
                  <a:gd name="adj1" fmla="val 100421"/>
                </a:avLst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9" name="Rounded Rectangle 48"/>
              <p:cNvSpPr/>
              <p:nvPr/>
            </p:nvSpPr>
            <p:spPr bwMode="auto">
              <a:xfrm>
                <a:off x="4511524" y="3779186"/>
                <a:ext cx="935257" cy="452046"/>
              </a:xfrm>
              <a:prstGeom prst="roundRect">
                <a:avLst/>
              </a:prstGeom>
              <a:solidFill>
                <a:srgbClr val="FCF6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 bwMode="auto">
              <a:xfrm>
                <a:off x="4511524" y="4358984"/>
                <a:ext cx="935257" cy="452046"/>
              </a:xfrm>
              <a:prstGeom prst="roundRect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 bwMode="auto">
              <a:xfrm>
                <a:off x="4511524" y="4922403"/>
                <a:ext cx="935257" cy="452046"/>
              </a:xfrm>
              <a:prstGeom prst="roundRect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cxnSp>
            <p:nvCxnSpPr>
              <p:cNvPr id="52" name="Elbow Connector 96"/>
              <p:cNvCxnSpPr>
                <a:cxnSpLocks noChangeShapeType="1"/>
                <a:endCxn id="49" idx="1"/>
              </p:cNvCxnSpPr>
              <p:nvPr/>
            </p:nvCxnSpPr>
            <p:spPr bwMode="auto">
              <a:xfrm rot="16200000" flipH="1">
                <a:off x="4121941" y="3613946"/>
                <a:ext cx="422276" cy="360363"/>
              </a:xfrm>
              <a:prstGeom prst="bentConnector2">
                <a:avLst/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Elbow Connector 97"/>
              <p:cNvCxnSpPr>
                <a:cxnSpLocks noChangeShapeType="1"/>
                <a:endCxn id="50" idx="1"/>
              </p:cNvCxnSpPr>
              <p:nvPr/>
            </p:nvCxnSpPr>
            <p:spPr bwMode="auto">
              <a:xfrm rot="16200000" flipH="1">
                <a:off x="3832222" y="3903665"/>
                <a:ext cx="1001713" cy="360363"/>
              </a:xfrm>
              <a:prstGeom prst="bentConnector2">
                <a:avLst/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Elbow Connector 98"/>
              <p:cNvCxnSpPr>
                <a:cxnSpLocks noChangeShapeType="1"/>
              </p:cNvCxnSpPr>
              <p:nvPr/>
            </p:nvCxnSpPr>
            <p:spPr bwMode="auto">
              <a:xfrm rot="16200000" flipH="1">
                <a:off x="3544883" y="4191004"/>
                <a:ext cx="1565276" cy="349248"/>
              </a:xfrm>
              <a:prstGeom prst="bentConnector3">
                <a:avLst>
                  <a:gd name="adj1" fmla="val 100134"/>
                </a:avLst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5" name="Rounded Rectangle 54"/>
              <p:cNvSpPr/>
              <p:nvPr/>
            </p:nvSpPr>
            <p:spPr bwMode="auto">
              <a:xfrm>
                <a:off x="3200916" y="1270002"/>
                <a:ext cx="1373166" cy="763237"/>
              </a:xfrm>
              <a:prstGeom prst="roundRect">
                <a:avLst/>
              </a:prstGeom>
              <a:solidFill>
                <a:srgbClr val="FFFF00"/>
              </a:solidFill>
              <a:ln w="38100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sp>
            <p:nvSpPr>
              <p:cNvPr id="56" name="Rounded Rectangle 55"/>
              <p:cNvSpPr/>
              <p:nvPr/>
            </p:nvSpPr>
            <p:spPr bwMode="auto">
              <a:xfrm>
                <a:off x="5174648" y="1270002"/>
                <a:ext cx="1370038" cy="763237"/>
              </a:xfrm>
              <a:prstGeom prst="roundRect">
                <a:avLst/>
              </a:prstGeom>
              <a:solidFill>
                <a:srgbClr val="00FF00"/>
              </a:solidFill>
              <a:ln w="38100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sp>
            <p:nvSpPr>
              <p:cNvPr id="57" name="Rounded Rectangle 56"/>
              <p:cNvSpPr/>
              <p:nvPr/>
            </p:nvSpPr>
            <p:spPr bwMode="auto">
              <a:xfrm>
                <a:off x="1230312" y="1270002"/>
                <a:ext cx="1373166" cy="763237"/>
              </a:xfrm>
              <a:prstGeom prst="roundRect">
                <a:avLst/>
              </a:prstGeom>
              <a:solidFill>
                <a:srgbClr val="FFFF01"/>
              </a:solidFill>
              <a:ln w="38100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rgbClr val="FFFF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sp>
            <p:nvSpPr>
              <p:cNvPr id="58" name="Rounded Rectangle 57"/>
              <p:cNvSpPr/>
              <p:nvPr/>
            </p:nvSpPr>
            <p:spPr bwMode="auto">
              <a:xfrm>
                <a:off x="5859668" y="2249437"/>
                <a:ext cx="1094781" cy="589625"/>
              </a:xfrm>
              <a:prstGeom prst="roundRect">
                <a:avLst/>
              </a:prstGeom>
              <a:solidFill>
                <a:srgbClr val="00FF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 bwMode="auto">
              <a:xfrm>
                <a:off x="5859668" y="3019223"/>
                <a:ext cx="1094781" cy="592902"/>
              </a:xfrm>
              <a:prstGeom prst="roundRect">
                <a:avLst/>
              </a:prstGeom>
              <a:solidFill>
                <a:srgbClr val="00FF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cxnSp>
            <p:nvCxnSpPr>
              <p:cNvPr id="60" name="Elbow Connector 105"/>
              <p:cNvCxnSpPr>
                <a:cxnSpLocks noChangeShapeType="1"/>
                <a:endCxn id="58" idx="1"/>
              </p:cNvCxnSpPr>
              <p:nvPr/>
            </p:nvCxnSpPr>
            <p:spPr bwMode="auto">
              <a:xfrm rot="16200000" flipH="1">
                <a:off x="5441943" y="2125665"/>
                <a:ext cx="484188" cy="350837"/>
              </a:xfrm>
              <a:prstGeom prst="bentConnector2">
                <a:avLst/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Elbow Connector 106"/>
              <p:cNvCxnSpPr>
                <a:cxnSpLocks noChangeShapeType="1"/>
                <a:endCxn id="59" idx="1"/>
              </p:cNvCxnSpPr>
              <p:nvPr/>
            </p:nvCxnSpPr>
            <p:spPr bwMode="auto">
              <a:xfrm rot="16200000" flipH="1">
                <a:off x="5093487" y="2550321"/>
                <a:ext cx="1181100" cy="350837"/>
              </a:xfrm>
              <a:prstGeom prst="bentConnector2">
                <a:avLst/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Rounded Rectangle 61"/>
              <p:cNvSpPr/>
              <p:nvPr/>
            </p:nvSpPr>
            <p:spPr bwMode="auto">
              <a:xfrm>
                <a:off x="1915332" y="2249436"/>
                <a:ext cx="1094781" cy="589625"/>
              </a:xfrm>
              <a:prstGeom prst="roundRect">
                <a:avLst/>
              </a:prstGeom>
              <a:solidFill>
                <a:srgbClr val="00FF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 bwMode="auto">
              <a:xfrm>
                <a:off x="1915332" y="3019221"/>
                <a:ext cx="1094781" cy="592902"/>
              </a:xfrm>
              <a:prstGeom prst="roundRect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cxnSp>
            <p:nvCxnSpPr>
              <p:cNvPr id="64" name="Elbow Connector 109"/>
              <p:cNvCxnSpPr>
                <a:cxnSpLocks noChangeShapeType="1"/>
                <a:endCxn id="62" idx="1"/>
              </p:cNvCxnSpPr>
              <p:nvPr/>
            </p:nvCxnSpPr>
            <p:spPr bwMode="auto">
              <a:xfrm rot="16200000" flipH="1">
                <a:off x="1498598" y="2125666"/>
                <a:ext cx="484187" cy="350837"/>
              </a:xfrm>
              <a:prstGeom prst="bentConnector2">
                <a:avLst/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Elbow Connector 110"/>
              <p:cNvCxnSpPr>
                <a:cxnSpLocks noChangeShapeType="1"/>
              </p:cNvCxnSpPr>
              <p:nvPr/>
            </p:nvCxnSpPr>
            <p:spPr bwMode="auto">
              <a:xfrm rot="16200000" flipH="1">
                <a:off x="1155699" y="2544762"/>
                <a:ext cx="1179513" cy="360363"/>
              </a:xfrm>
              <a:prstGeom prst="bentConnector3">
                <a:avLst>
                  <a:gd name="adj1" fmla="val 100421"/>
                </a:avLst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6" name="Rounded Rectangle 65"/>
              <p:cNvSpPr/>
              <p:nvPr/>
            </p:nvSpPr>
            <p:spPr bwMode="auto">
              <a:xfrm>
                <a:off x="6485256" y="3857801"/>
                <a:ext cx="935254" cy="452046"/>
              </a:xfrm>
              <a:prstGeom prst="roundRect">
                <a:avLst/>
              </a:prstGeom>
              <a:solidFill>
                <a:srgbClr val="00FF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sp>
            <p:nvSpPr>
              <p:cNvPr id="67" name="Rounded Rectangle 66"/>
              <p:cNvSpPr/>
              <p:nvPr/>
            </p:nvSpPr>
            <p:spPr bwMode="auto">
              <a:xfrm>
                <a:off x="6485256" y="4437598"/>
                <a:ext cx="935254" cy="452046"/>
              </a:xfrm>
              <a:prstGeom prst="roundRect">
                <a:avLst/>
              </a:prstGeom>
              <a:solidFill>
                <a:srgbClr val="FCF6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sp>
            <p:nvSpPr>
              <p:cNvPr id="68" name="Rounded Rectangle 67"/>
              <p:cNvSpPr/>
              <p:nvPr/>
            </p:nvSpPr>
            <p:spPr bwMode="auto">
              <a:xfrm>
                <a:off x="6485256" y="5001018"/>
                <a:ext cx="935254" cy="452046"/>
              </a:xfrm>
              <a:prstGeom prst="roundRect">
                <a:avLst/>
              </a:prstGeom>
              <a:solidFill>
                <a:srgbClr val="00FF00"/>
              </a:solidFill>
              <a:ln w="28575" cap="flat" cmpd="sng" algn="ctr">
                <a:solidFill>
                  <a:srgbClr val="FFFFFF">
                    <a:lumMod val="6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lIns="0" tIns="0" rIns="132078" bIns="0"/>
              <a:lstStyle/>
              <a:p>
                <a:pPr marL="648213" indent="-608591" defTabSz="912891">
                  <a:buFont typeface="Verdana" panose="020B0604030504040204" pitchFamily="34" charset="0"/>
                  <a:buAutoNum type="arabicPeriod"/>
                  <a:defRPr/>
                </a:pPr>
                <a:endParaRPr lang="en-US" sz="1814" kern="0" dirty="0">
                  <a:solidFill>
                    <a:sysClr val="windowText" lastClr="000000"/>
                  </a:solidFill>
                  <a:latin typeface="Calibri"/>
                  <a:sym typeface="Verdana" panose="020B0604030504040204" pitchFamily="34" charset="0"/>
                </a:endParaRPr>
              </a:p>
            </p:txBody>
          </p:sp>
          <p:cxnSp>
            <p:nvCxnSpPr>
              <p:cNvPr id="69" name="Elbow Connector 114"/>
              <p:cNvCxnSpPr>
                <a:cxnSpLocks noChangeShapeType="1"/>
                <a:endCxn id="66" idx="1"/>
              </p:cNvCxnSpPr>
              <p:nvPr/>
            </p:nvCxnSpPr>
            <p:spPr bwMode="auto">
              <a:xfrm rot="16200000" flipH="1">
                <a:off x="6093617" y="3691731"/>
                <a:ext cx="422276" cy="360364"/>
              </a:xfrm>
              <a:prstGeom prst="bentConnector2">
                <a:avLst/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0" name="Elbow Connector 115"/>
              <p:cNvCxnSpPr>
                <a:cxnSpLocks noChangeShapeType="1"/>
                <a:endCxn id="67" idx="1"/>
              </p:cNvCxnSpPr>
              <p:nvPr/>
            </p:nvCxnSpPr>
            <p:spPr bwMode="auto">
              <a:xfrm rot="16200000" flipH="1">
                <a:off x="5803903" y="3981452"/>
                <a:ext cx="1001712" cy="360364"/>
              </a:xfrm>
              <a:prstGeom prst="bentConnector2">
                <a:avLst/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1" name="Elbow Connector 116"/>
              <p:cNvCxnSpPr>
                <a:cxnSpLocks noChangeShapeType="1"/>
              </p:cNvCxnSpPr>
              <p:nvPr/>
            </p:nvCxnSpPr>
            <p:spPr bwMode="auto">
              <a:xfrm rot="16200000" flipH="1">
                <a:off x="5491162" y="4243389"/>
                <a:ext cx="1616075" cy="349249"/>
              </a:xfrm>
              <a:prstGeom prst="bentConnector3">
                <a:avLst>
                  <a:gd name="adj1" fmla="val 100176"/>
                </a:avLst>
              </a:prstGeom>
              <a:noFill/>
              <a:ln w="28575" algn="ctr">
                <a:solidFill>
                  <a:srgbClr val="A6A6A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" name="Elbow Connector 42"/>
            <p:cNvCxnSpPr/>
            <p:nvPr/>
          </p:nvCxnSpPr>
          <p:spPr bwMode="auto">
            <a:xfrm rot="10800000" flipV="1">
              <a:off x="1208651" y="1826973"/>
              <a:ext cx="3537357" cy="1525210"/>
            </a:xfrm>
            <a:prstGeom prst="bentConnector3">
              <a:avLst>
                <a:gd name="adj1" fmla="val 100156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extBox 43"/>
            <p:cNvSpPr txBox="1"/>
            <p:nvPr/>
          </p:nvSpPr>
          <p:spPr>
            <a:xfrm>
              <a:off x="548710" y="1510468"/>
              <a:ext cx="4335807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rgbClr val="00CC99">
                      <a:lumMod val="60000"/>
                      <a:lumOff val="40000"/>
                    </a:srgbClr>
                  </a:solidFill>
                </a:rPr>
                <a:t>Alignment Step</a:t>
              </a:r>
            </a:p>
            <a:p>
              <a:pPr algn="ctr">
                <a:lnSpc>
                  <a:spcPct val="120000"/>
                </a:lnSpc>
              </a:pPr>
              <a:r>
                <a:rPr lang="en-US" sz="1400" dirty="0">
                  <a:solidFill>
                    <a:srgbClr val="00CC99">
                      <a:lumMod val="60000"/>
                      <a:lumOff val="40000"/>
                    </a:srgbClr>
                  </a:solidFill>
                </a:rPr>
                <a:t>    (new, or improvements to)  (1:N or N:1)</a:t>
              </a: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-52917" y="4435924"/>
            <a:ext cx="185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Capability Portfolio </a:t>
            </a:r>
          </a:p>
        </p:txBody>
      </p:sp>
      <p:sp>
        <p:nvSpPr>
          <p:cNvPr id="74" name="Rectangle 73"/>
          <p:cNvSpPr/>
          <p:nvPr/>
        </p:nvSpPr>
        <p:spPr bwMode="auto">
          <a:xfrm>
            <a:off x="8783162" y="2548686"/>
            <a:ext cx="838702" cy="3118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Epic</a:t>
            </a:r>
          </a:p>
        </p:txBody>
      </p:sp>
      <p:sp>
        <p:nvSpPr>
          <p:cNvPr id="75" name="Rectangle 74"/>
          <p:cNvSpPr/>
          <p:nvPr/>
        </p:nvSpPr>
        <p:spPr bwMode="auto">
          <a:xfrm>
            <a:off x="8783162" y="2982708"/>
            <a:ext cx="838702" cy="31186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Epic</a:t>
            </a:r>
          </a:p>
        </p:txBody>
      </p:sp>
      <p:sp>
        <p:nvSpPr>
          <p:cNvPr id="77" name="Flowchart: Card 76"/>
          <p:cNvSpPr/>
          <p:nvPr/>
        </p:nvSpPr>
        <p:spPr bwMode="auto">
          <a:xfrm>
            <a:off x="10165229" y="1659912"/>
            <a:ext cx="850006" cy="528034"/>
          </a:xfrm>
          <a:prstGeom prst="flowChartPunchedCard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  <a:endParaRPr lang="en-US" sz="160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6" name="Elbow Connector 5"/>
          <p:cNvCxnSpPr>
            <a:stCxn id="4" idx="3"/>
            <a:endCxn id="74" idx="1"/>
          </p:cNvCxnSpPr>
          <p:nvPr/>
        </p:nvCxnSpPr>
        <p:spPr bwMode="auto">
          <a:xfrm flipV="1">
            <a:off x="8361590" y="2704618"/>
            <a:ext cx="421572" cy="214695"/>
          </a:xfrm>
          <a:prstGeom prst="bentConnector3">
            <a:avLst/>
          </a:prstGeom>
          <a:noFill/>
          <a:ln w="38100" cap="flat" cmpd="sng" algn="ctr">
            <a:solidFill>
              <a:srgbClr val="29B8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Elbow Connector 77"/>
          <p:cNvCxnSpPr>
            <a:stCxn id="4" idx="3"/>
            <a:endCxn id="75" idx="1"/>
          </p:cNvCxnSpPr>
          <p:nvPr/>
        </p:nvCxnSpPr>
        <p:spPr bwMode="auto">
          <a:xfrm>
            <a:off x="8361590" y="2919313"/>
            <a:ext cx="421572" cy="219327"/>
          </a:xfrm>
          <a:prstGeom prst="bentConnector3">
            <a:avLst/>
          </a:prstGeom>
          <a:noFill/>
          <a:ln w="38100" cap="flat" cmpd="sng" algn="ctr">
            <a:solidFill>
              <a:srgbClr val="29B8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Elbow Connector 78"/>
          <p:cNvCxnSpPr>
            <a:stCxn id="32" idx="3"/>
            <a:endCxn id="30" idx="1"/>
          </p:cNvCxnSpPr>
          <p:nvPr/>
        </p:nvCxnSpPr>
        <p:spPr bwMode="auto">
          <a:xfrm flipV="1">
            <a:off x="8361590" y="3967300"/>
            <a:ext cx="410268" cy="361164"/>
          </a:xfrm>
          <a:prstGeom prst="bentConnector3">
            <a:avLst/>
          </a:prstGeom>
          <a:noFill/>
          <a:ln w="38100" cap="flat" cmpd="sng" algn="ctr">
            <a:solidFill>
              <a:srgbClr val="29B8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Elbow Connector 79"/>
          <p:cNvCxnSpPr>
            <a:stCxn id="32" idx="3"/>
            <a:endCxn id="31" idx="1"/>
          </p:cNvCxnSpPr>
          <p:nvPr/>
        </p:nvCxnSpPr>
        <p:spPr bwMode="auto">
          <a:xfrm>
            <a:off x="8361590" y="4328464"/>
            <a:ext cx="410268" cy="291145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29B8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Elbow Connector 80"/>
          <p:cNvCxnSpPr>
            <a:stCxn id="74" idx="3"/>
            <a:endCxn id="77" idx="1"/>
          </p:cNvCxnSpPr>
          <p:nvPr/>
        </p:nvCxnSpPr>
        <p:spPr bwMode="auto">
          <a:xfrm flipV="1">
            <a:off x="9621864" y="1923929"/>
            <a:ext cx="543365" cy="780689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29B8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Elbow Connector 81"/>
          <p:cNvCxnSpPr>
            <a:stCxn id="75" idx="3"/>
            <a:endCxn id="17" idx="1"/>
          </p:cNvCxnSpPr>
          <p:nvPr/>
        </p:nvCxnSpPr>
        <p:spPr bwMode="auto">
          <a:xfrm>
            <a:off x="9621864" y="3138640"/>
            <a:ext cx="543365" cy="71529"/>
          </a:xfrm>
          <a:prstGeom prst="bentConnector3">
            <a:avLst/>
          </a:prstGeom>
          <a:noFill/>
          <a:ln w="38100" cap="flat" cmpd="sng" algn="ctr">
            <a:solidFill>
              <a:srgbClr val="29B8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Elbow Connector 82"/>
          <p:cNvCxnSpPr>
            <a:stCxn id="74" idx="3"/>
            <a:endCxn id="16" idx="1"/>
          </p:cNvCxnSpPr>
          <p:nvPr/>
        </p:nvCxnSpPr>
        <p:spPr bwMode="auto">
          <a:xfrm flipV="1">
            <a:off x="9621864" y="2579646"/>
            <a:ext cx="543365" cy="124972"/>
          </a:xfrm>
          <a:prstGeom prst="bentConnector3">
            <a:avLst/>
          </a:prstGeom>
          <a:noFill/>
          <a:ln w="38100" cap="flat" cmpd="sng" algn="ctr">
            <a:solidFill>
              <a:srgbClr val="29B8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7260748" y="1029197"/>
            <a:ext cx="23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CC99">
                    <a:lumMod val="60000"/>
                    <a:lumOff val="40000"/>
                  </a:srgbClr>
                </a:solidFill>
              </a:rPr>
              <a:t>Iteration Alignment</a:t>
            </a:r>
          </a:p>
        </p:txBody>
      </p:sp>
      <p:cxnSp>
        <p:nvCxnSpPr>
          <p:cNvPr id="84" name="Elbow Connector 83"/>
          <p:cNvCxnSpPr>
            <a:stCxn id="36" idx="1"/>
            <a:endCxn id="55" idx="0"/>
          </p:cNvCxnSpPr>
          <p:nvPr/>
        </p:nvCxnSpPr>
        <p:spPr bwMode="auto">
          <a:xfrm rot="10800000" flipV="1">
            <a:off x="1208650" y="1213863"/>
            <a:ext cx="6052098" cy="2124672"/>
          </a:xfrm>
          <a:prstGeom prst="bentConnector2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Text Box 2"/>
          <p:cNvSpPr txBox="1">
            <a:spLocks noChangeArrowheads="1"/>
          </p:cNvSpPr>
          <p:nvPr/>
        </p:nvSpPr>
        <p:spPr bwMode="auto">
          <a:xfrm>
            <a:off x="3486234" y="297093"/>
            <a:ext cx="5118864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58" tIns="40435" rIns="80858" bIns="40435"/>
          <a:lstStyle>
            <a:lvl1pPr defTabSz="411163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eaLnBrk="1"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Translating Capability Requirements to Agile </a:t>
            </a:r>
            <a:endParaRPr lang="en-GB" altLang="en-US" sz="1814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4598263" y="1352018"/>
            <a:ext cx="2071478" cy="87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400"/>
              </a:spcAft>
            </a:pPr>
            <a:r>
              <a:rPr lang="en-US" dirty="0">
                <a:solidFill>
                  <a:srgbClr val="FFFFFF"/>
                </a:solidFill>
              </a:rPr>
              <a:t>Capability-level Requirements</a:t>
            </a:r>
          </a:p>
          <a:p>
            <a:pPr algn="ctr">
              <a:lnSpc>
                <a:spcPct val="90000"/>
              </a:lnSpc>
              <a:spcAft>
                <a:spcPts val="400"/>
              </a:spcAft>
            </a:pPr>
            <a:endParaRPr lang="en-US" sz="100" dirty="0">
              <a:solidFill>
                <a:srgbClr val="FFFF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en-US" sz="1400" b="1" u="sng" dirty="0">
                <a:solidFill>
                  <a:srgbClr val="FFCCCC"/>
                </a:solidFill>
              </a:rPr>
              <a:t>(“Ability Statements”)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551318" y="1343110"/>
            <a:ext cx="262121" cy="28596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1</a:t>
            </a:r>
          </a:p>
        </p:txBody>
      </p:sp>
      <p:sp>
        <p:nvSpPr>
          <p:cNvPr id="73" name="Oval 72"/>
          <p:cNvSpPr/>
          <p:nvPr/>
        </p:nvSpPr>
        <p:spPr bwMode="auto">
          <a:xfrm>
            <a:off x="1756401" y="1496296"/>
            <a:ext cx="262121" cy="28596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2</a:t>
            </a:r>
          </a:p>
        </p:txBody>
      </p:sp>
      <p:sp>
        <p:nvSpPr>
          <p:cNvPr id="85" name="Oval 84"/>
          <p:cNvSpPr/>
          <p:nvPr/>
        </p:nvSpPr>
        <p:spPr bwMode="auto">
          <a:xfrm>
            <a:off x="8304603" y="1672829"/>
            <a:ext cx="262121" cy="28596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3</a:t>
            </a:r>
          </a:p>
        </p:txBody>
      </p:sp>
      <p:sp>
        <p:nvSpPr>
          <p:cNvPr id="87" name="Oval 86"/>
          <p:cNvSpPr/>
          <p:nvPr/>
        </p:nvSpPr>
        <p:spPr bwMode="auto">
          <a:xfrm>
            <a:off x="7229540" y="912510"/>
            <a:ext cx="262121" cy="285964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4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445822" y="1947148"/>
            <a:ext cx="201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FFFF"/>
                </a:solidFill>
              </a:rPr>
              <a:t>Elaboration</a:t>
            </a:r>
          </a:p>
        </p:txBody>
      </p:sp>
    </p:spTree>
    <p:extLst>
      <p:ext uri="{BB962C8B-B14F-4D97-AF65-F5344CB8AC3E}">
        <p14:creationId xmlns:p14="http://schemas.microsoft.com/office/powerpoint/2010/main" val="281269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148137" y="4283242"/>
            <a:ext cx="4355431" cy="18656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417896" y="2807369"/>
            <a:ext cx="2116630" cy="17578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008916" y="6658352"/>
            <a:ext cx="618979" cy="131124"/>
          </a:xfrm>
          <a:prstGeom prst="rect">
            <a:avLst/>
          </a:prstGeom>
          <a:solidFill>
            <a:srgbClr val="00B0F0"/>
          </a:solidFill>
          <a:ln>
            <a:solidFill>
              <a:srgbClr val="A6A6A6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27895" y="6581001"/>
            <a:ext cx="1922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= Capability Increment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3988206" y="6096095"/>
            <a:ext cx="644995" cy="319806"/>
          </a:xfrm>
          <a:prstGeom prst="roundRect">
            <a:avLst/>
          </a:prstGeom>
          <a:solidFill>
            <a:srgbClr val="00B0F0"/>
          </a:solidFill>
          <a:ln w="28575" cap="flat" cmpd="sng" algn="ctr">
            <a:solidFill>
              <a:srgbClr val="FFFFFF">
                <a:lumMod val="6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132078" bIns="0"/>
          <a:lstStyle/>
          <a:p>
            <a:pPr marL="648213" indent="-608591" defTabSz="912891">
              <a:buFont typeface="Verdana" panose="020B0604030504040204" pitchFamily="34" charset="0"/>
              <a:buAutoNum type="arabicPeriod"/>
              <a:defRPr/>
            </a:pPr>
            <a:endParaRPr lang="en-US" sz="1814" kern="0" dirty="0">
              <a:solidFill>
                <a:sysClr val="windowText" lastClr="000000"/>
              </a:solidFill>
              <a:latin typeface="Calibri"/>
              <a:sym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13217" y="6148927"/>
            <a:ext cx="193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= New Capability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80274" y="5688450"/>
            <a:ext cx="2075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FFFFFF"/>
                </a:solidFill>
              </a:rPr>
              <a:t>Requirement Type</a:t>
            </a:r>
          </a:p>
        </p:txBody>
      </p:sp>
      <p:sp>
        <p:nvSpPr>
          <p:cNvPr id="4" name="Rectangle 3"/>
          <p:cNvSpPr/>
          <p:nvPr/>
        </p:nvSpPr>
        <p:spPr>
          <a:xfrm>
            <a:off x="2750103" y="132642"/>
            <a:ext cx="68788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“Features and Capabilities are central to the SAFe Requirements Model. They are critical to defining, planning, and implementing Solution value.”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781" y="132642"/>
            <a:ext cx="1962219" cy="58866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6719" y="4642993"/>
            <a:ext cx="373244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rIns="0" rtlCol="0" anchor="ctr" anchorCtr="0">
            <a:spAutoFit/>
          </a:bodyPr>
          <a:lstStyle/>
          <a:p>
            <a:pPr marL="109538" indent="-1095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New Capabilities and Capability Increments are implemented by 1 or more Features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719" y="5941281"/>
            <a:ext cx="3732448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rIns="0">
            <a:spAutoFit/>
          </a:bodyPr>
          <a:lstStyle/>
          <a:p>
            <a:pPr marL="109538" indent="-1095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Features can originate from either the local context of the ART or they may result from splitting Epics or Capabilities.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94505" y="4246557"/>
            <a:ext cx="153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Solution-2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92561" y="4195930"/>
            <a:ext cx="153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Solution-1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188" y="1968276"/>
            <a:ext cx="6334715" cy="4079848"/>
          </a:xfrm>
          <a:prstGeom prst="rect">
            <a:avLst/>
          </a:prstGeom>
        </p:spPr>
      </p:pic>
      <p:sp>
        <p:nvSpPr>
          <p:cNvPr id="51" name="Flowchart: Card 50"/>
          <p:cNvSpPr/>
          <p:nvPr/>
        </p:nvSpPr>
        <p:spPr bwMode="auto">
          <a:xfrm>
            <a:off x="7323355" y="5662811"/>
            <a:ext cx="565266" cy="138499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55" name="Flowchart: Card 54"/>
          <p:cNvSpPr/>
          <p:nvPr/>
        </p:nvSpPr>
        <p:spPr bwMode="auto">
          <a:xfrm>
            <a:off x="7045786" y="5144753"/>
            <a:ext cx="565266" cy="138499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57" name="Flowchart: Card 56"/>
          <p:cNvSpPr/>
          <p:nvPr/>
        </p:nvSpPr>
        <p:spPr bwMode="auto">
          <a:xfrm>
            <a:off x="7045786" y="4966904"/>
            <a:ext cx="565266" cy="138499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46" name="Flowchart: Card 45"/>
          <p:cNvSpPr/>
          <p:nvPr/>
        </p:nvSpPr>
        <p:spPr bwMode="auto">
          <a:xfrm>
            <a:off x="8839267" y="5144753"/>
            <a:ext cx="565266" cy="138499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47" name="Flowchart: Card 46"/>
          <p:cNvSpPr/>
          <p:nvPr/>
        </p:nvSpPr>
        <p:spPr bwMode="auto">
          <a:xfrm>
            <a:off x="8839267" y="5322602"/>
            <a:ext cx="565266" cy="138499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50" name="Flowchart: Card 49"/>
          <p:cNvSpPr/>
          <p:nvPr/>
        </p:nvSpPr>
        <p:spPr bwMode="auto">
          <a:xfrm>
            <a:off x="8839267" y="4966904"/>
            <a:ext cx="565266" cy="138499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45" name="Flowchart: Card 44"/>
          <p:cNvSpPr/>
          <p:nvPr/>
        </p:nvSpPr>
        <p:spPr bwMode="auto">
          <a:xfrm>
            <a:off x="9548395" y="5469810"/>
            <a:ext cx="565266" cy="138499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48" name="Flowchart: Card 47"/>
          <p:cNvSpPr/>
          <p:nvPr/>
        </p:nvSpPr>
        <p:spPr bwMode="auto">
          <a:xfrm>
            <a:off x="9548395" y="5646599"/>
            <a:ext cx="565266" cy="138499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49" name="Flowchart: Card 48"/>
          <p:cNvSpPr/>
          <p:nvPr/>
        </p:nvSpPr>
        <p:spPr bwMode="auto">
          <a:xfrm>
            <a:off x="9548395" y="5969711"/>
            <a:ext cx="565266" cy="138499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52" name="Flowchart: Card 51"/>
          <p:cNvSpPr/>
          <p:nvPr/>
        </p:nvSpPr>
        <p:spPr bwMode="auto">
          <a:xfrm>
            <a:off x="4766178" y="3816141"/>
            <a:ext cx="565266" cy="167417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53" name="Flowchart: Card 52"/>
          <p:cNvSpPr/>
          <p:nvPr/>
        </p:nvSpPr>
        <p:spPr bwMode="auto">
          <a:xfrm>
            <a:off x="4766178" y="3993990"/>
            <a:ext cx="565266" cy="167417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54" name="Flowchart: Card 53"/>
          <p:cNvSpPr/>
          <p:nvPr/>
        </p:nvSpPr>
        <p:spPr bwMode="auto">
          <a:xfrm>
            <a:off x="4766178" y="3638292"/>
            <a:ext cx="565266" cy="167417"/>
          </a:xfrm>
          <a:prstGeom prst="flowChartPunchedCard">
            <a:avLst/>
          </a:prstGeom>
          <a:solidFill>
            <a:srgbClr val="CB966F"/>
          </a:solidFill>
          <a:ln>
            <a:noFill/>
          </a:ln>
          <a:effectLst/>
          <a:extLst/>
        </p:spPr>
        <p:txBody>
          <a:bodyPr vert="horz" wrap="none" lIns="0" tIns="0" rIns="0" bIns="27432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8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Feature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719" y="5292472"/>
            <a:ext cx="373244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rIns="0" rtlCol="0" anchor="ctr" anchorCtr="0">
            <a:spAutoFit/>
          </a:bodyPr>
          <a:lstStyle/>
          <a:p>
            <a:pPr marL="109538" indent="-1095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Each Feature is delivered by one Agile Release Train in a Program Increment</a:t>
            </a:r>
          </a:p>
        </p:txBody>
      </p:sp>
      <p:sp>
        <p:nvSpPr>
          <p:cNvPr id="31" name="Chevron 30"/>
          <p:cNvSpPr/>
          <p:nvPr/>
        </p:nvSpPr>
        <p:spPr bwMode="auto">
          <a:xfrm>
            <a:off x="3205438" y="909467"/>
            <a:ext cx="1812472" cy="882005"/>
          </a:xfrm>
          <a:prstGeom prst="chevron">
            <a:avLst/>
          </a:prstGeom>
          <a:solidFill>
            <a:srgbClr val="F4AD7C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2" name="Chevron 31"/>
          <p:cNvSpPr/>
          <p:nvPr/>
        </p:nvSpPr>
        <p:spPr bwMode="auto">
          <a:xfrm>
            <a:off x="5051247" y="909466"/>
            <a:ext cx="1812472" cy="882006"/>
          </a:xfrm>
          <a:prstGeom prst="chevron">
            <a:avLst/>
          </a:prstGeom>
          <a:solidFill>
            <a:srgbClr val="F4AD7C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3" name="Chevron 32"/>
          <p:cNvSpPr/>
          <p:nvPr/>
        </p:nvSpPr>
        <p:spPr bwMode="auto">
          <a:xfrm>
            <a:off x="6897057" y="909466"/>
            <a:ext cx="1812472" cy="882006"/>
          </a:xfrm>
          <a:prstGeom prst="chevron">
            <a:avLst/>
          </a:prstGeom>
          <a:solidFill>
            <a:srgbClr val="F4AD7C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86234" y="913317"/>
            <a:ext cx="125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Customer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Journey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Step-1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28833" y="929312"/>
            <a:ext cx="125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Customer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Journey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Step-2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81601" y="929312"/>
            <a:ext cx="1257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Customer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Journey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Step-3</a:t>
            </a:r>
          </a:p>
        </p:txBody>
      </p:sp>
    </p:spTree>
    <p:extLst>
      <p:ext uri="{BB962C8B-B14F-4D97-AF65-F5344CB8AC3E}">
        <p14:creationId xmlns:p14="http://schemas.microsoft.com/office/powerpoint/2010/main" val="39868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7889" y="1257539"/>
            <a:ext cx="10675710" cy="540147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tIns="182880" rIns="0" bIns="182880">
            <a:spAutoFit/>
          </a:bodyPr>
          <a:lstStyle/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Ideating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Delivering the Best Future: 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Opportunities and Challenges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Playbooks: 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Combining Design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Thinking,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Agile &amp; Business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Architecture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Disciplines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Implementing a Product vs. Project-centric Approach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 Thinking Workshop Kit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Scaling Agile:  Vertical and Horizontal Considerations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Embedding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Capabilities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Design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Thinking approaches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into key Functions &amp; Processes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607424" y="346391"/>
            <a:ext cx="80687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Topics</a:t>
            </a:r>
            <a:endParaRPr lang="en-GB" altLang="en-US" sz="1814" b="1" dirty="0"/>
          </a:p>
        </p:txBody>
      </p:sp>
    </p:spTree>
    <p:extLst>
      <p:ext uri="{BB962C8B-B14F-4D97-AF65-F5344CB8AC3E}">
        <p14:creationId xmlns:p14="http://schemas.microsoft.com/office/powerpoint/2010/main" val="6153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77" t="15904" r="20858" b="9035"/>
          <a:stretch/>
        </p:blipFill>
        <p:spPr>
          <a:xfrm>
            <a:off x="2920621" y="2243725"/>
            <a:ext cx="6523630" cy="4614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411" t="17498" r="26679" b="45270"/>
          <a:stretch/>
        </p:blipFill>
        <p:spPr>
          <a:xfrm>
            <a:off x="7469874" y="815144"/>
            <a:ext cx="4517409" cy="1973727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1936" y="1049018"/>
            <a:ext cx="477331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</a:rPr>
              <a:t>Products: </a:t>
            </a:r>
            <a:r>
              <a:rPr lang="en-US" dirty="0" smtClean="0">
                <a:solidFill>
                  <a:srgbClr val="000000"/>
                </a:solidFill>
              </a:rPr>
              <a:t>Things we sell to customers? </a:t>
            </a:r>
            <a:r>
              <a:rPr lang="en-US" u="sng" dirty="0" smtClean="0">
                <a:solidFill>
                  <a:srgbClr val="000000"/>
                </a:solidFill>
              </a:rPr>
              <a:t>Or</a:t>
            </a:r>
            <a:r>
              <a:rPr lang="en-US" dirty="0" smtClean="0">
                <a:solidFill>
                  <a:srgbClr val="000000"/>
                </a:solidFill>
              </a:rPr>
              <a:t>, internally-consumed “assets” (Agile)?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8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569038" y="6184870"/>
            <a:ext cx="1790163" cy="385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03798" y="1523157"/>
            <a:ext cx="9698348" cy="45899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403796" y="6129683"/>
            <a:ext cx="9698350" cy="43732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to Execution cycle</a:t>
            </a:r>
          </a:p>
        </p:txBody>
      </p:sp>
      <p:sp>
        <p:nvSpPr>
          <p:cNvPr id="6" name="Right Arrow 5"/>
          <p:cNvSpPr/>
          <p:nvPr/>
        </p:nvSpPr>
        <p:spPr bwMode="auto">
          <a:xfrm rot="16200000">
            <a:off x="-1109819" y="3617897"/>
            <a:ext cx="4589907" cy="437322"/>
          </a:xfrm>
          <a:prstGeom prst="rightArrow">
            <a:avLst/>
          </a:prstGeom>
          <a:solidFill>
            <a:srgbClr val="CC66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Participating Levels of the Organization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704369" y="2528415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Formation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236200" y="323716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Program Conception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584144" y="4654659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Requirements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5878607" y="39459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Conception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512034" y="184124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SWOT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9075946" y="52878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Delivery</a:t>
            </a:r>
          </a:p>
        </p:txBody>
      </p:sp>
      <p:sp>
        <p:nvSpPr>
          <p:cNvPr id="13" name="Cloud Callout 12"/>
          <p:cNvSpPr/>
          <p:nvPr/>
        </p:nvSpPr>
        <p:spPr bwMode="auto">
          <a:xfrm>
            <a:off x="7945478" y="1647999"/>
            <a:ext cx="2550541" cy="2119251"/>
          </a:xfrm>
          <a:prstGeom prst="cloudCallout">
            <a:avLst>
              <a:gd name="adj1" fmla="val -88743"/>
              <a:gd name="adj2" fmla="val 22185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3801" y="1796415"/>
            <a:ext cx="310658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r>
              <a:rPr lang="en-US" sz="1400" b="1" u="sng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S2E Objectives: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Best 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 for Money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End-to-End Traceability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X-Enterprise Visibility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Alignment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Synergies &amp; Collaboration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Consistency of Approach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Speed &amp; Efficiency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153546" y="299552"/>
            <a:ext cx="2335616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>
                <a:solidFill>
                  <a:schemeClr val="bg1"/>
                </a:solidFill>
              </a:rPr>
              <a:t>Connecting Strategy to Execution</a:t>
            </a:r>
            <a:endParaRPr lang="en-GB" altLang="en-US" sz="1814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570173" y="1135156"/>
            <a:ext cx="10653059" cy="51316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4145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829200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12437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16583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231775" indent="-231775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u="sng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Definition:  </a:t>
            </a:r>
            <a:r>
              <a:rPr lang="en-US" sz="1500" u="sng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 we mean by “Products”?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Candidates: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</a:t>
            </a:r>
            <a:r>
              <a:rPr lang="en-US" sz="15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some potential candidates for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being managed as Products?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Life-cycle Management:  </a:t>
            </a:r>
            <a:r>
              <a:rPr lang="en-US" sz="15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What’s involved in life-cycle managing these Products?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value is derived from using a Product-centric approach?</a:t>
            </a:r>
            <a:endParaRPr lang="en-US" sz="15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Risks/Challenges: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adoption risks &amp; challenges are we likely to face?</a:t>
            </a:r>
            <a:endParaRPr lang="en-US" sz="15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 </a:t>
            </a:r>
            <a:r>
              <a:rPr lang="en-US" sz="1500" b="1" kern="0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Model:  </a:t>
            </a:r>
            <a:r>
              <a:rPr lang="en-US" sz="15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the underpinning planning &amp; design Meta Model look like?</a:t>
            </a:r>
          </a:p>
          <a:p>
            <a:pPr marL="231775" indent="-231775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Agile / BizArch: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Agile &amp; Business Architecture fit with the Product approach?</a:t>
            </a:r>
          </a:p>
          <a:p>
            <a:pPr marL="231775" indent="-231775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Organization: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the organizational support model look like?</a:t>
            </a:r>
          </a:p>
          <a:p>
            <a:pPr marL="231775" indent="-231775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Governance: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the governance </a:t>
            </a:r>
            <a:r>
              <a:rPr lang="en-US" sz="15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odel look like?</a:t>
            </a:r>
          </a:p>
          <a:p>
            <a:pPr marL="231775" indent="-231775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Adoption: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we design and implement a Product-based Approach?</a:t>
            </a:r>
            <a:endParaRPr lang="en-US" sz="1500" kern="0" dirty="0">
              <a:solidFill>
                <a:srgbClr val="FFFF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77480" y="2008274"/>
            <a:ext cx="2783138" cy="3836948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b="1" u="sng" dirty="0" smtClean="0">
                <a:solidFill>
                  <a:srgbClr val="C00000"/>
                </a:solidFill>
              </a:rPr>
              <a:t>Characteristics of Products</a:t>
            </a:r>
            <a:r>
              <a:rPr lang="en-US" sz="1500" b="1" dirty="0" smtClean="0">
                <a:solidFill>
                  <a:srgbClr val="C00000"/>
                </a:solidFill>
              </a:rPr>
              <a:t>: </a:t>
            </a:r>
            <a:endParaRPr lang="en-US" sz="1500" dirty="0">
              <a:solidFill>
                <a:srgbClr val="C00000"/>
              </a:solidFill>
            </a:endParaRP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Provide value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Encapsulate Capability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Clear scope and boundary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Multiple consumers</a:t>
            </a:r>
          </a:p>
          <a:p>
            <a:pPr marL="174625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Are life-cycled managed</a:t>
            </a:r>
          </a:p>
          <a:p>
            <a:pPr marL="631825" lvl="1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Owner</a:t>
            </a:r>
          </a:p>
          <a:p>
            <a:pPr marL="631825" lvl="1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Product Manager</a:t>
            </a:r>
          </a:p>
          <a:p>
            <a:pPr marL="631825" lvl="1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KPIs</a:t>
            </a:r>
          </a:p>
          <a:p>
            <a:pPr marL="631825" lvl="1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SLAs</a:t>
            </a:r>
          </a:p>
          <a:p>
            <a:pPr marL="631825" lvl="1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Roadmap</a:t>
            </a:r>
          </a:p>
          <a:p>
            <a:pPr marL="631825" lvl="1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Change Management</a:t>
            </a:r>
          </a:p>
          <a:p>
            <a:pPr marL="631825" lvl="1" indent="-174625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46300" y="122819"/>
            <a:ext cx="8522749" cy="5175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Product-centric Approach:   </a:t>
            </a:r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 we need to answer</a:t>
            </a:r>
            <a:endParaRPr lang="en-US" sz="1800" b="1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Diagonal Stripe 3"/>
          <p:cNvSpPr/>
          <p:nvPr/>
        </p:nvSpPr>
        <p:spPr bwMode="auto">
          <a:xfrm>
            <a:off x="5381231" y="1096108"/>
            <a:ext cx="515471" cy="492313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570173" y="1135156"/>
            <a:ext cx="10653059" cy="51316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4145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829200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12437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16583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231775" indent="-231775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Definition: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 we mean by “Products”?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Candidates: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</a:t>
            </a:r>
            <a:r>
              <a:rPr lang="en-US" sz="15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some potential candidates for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being managed as Products?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Life-cycle Management:  </a:t>
            </a:r>
            <a:r>
              <a:rPr lang="en-US" sz="15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What’s involved in life-cycle managing these Products?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u="sng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Value:  </a:t>
            </a:r>
            <a:r>
              <a:rPr lang="en-US" sz="1500" u="sng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value is derived from using a Product-centric approach?</a:t>
            </a:r>
            <a:endParaRPr lang="en-US" sz="1500" u="sng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Risks/Challenges: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adoption risks &amp; challenges are we likely to face?</a:t>
            </a:r>
            <a:endParaRPr lang="en-US" sz="1500" kern="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 </a:t>
            </a:r>
            <a:r>
              <a:rPr lang="en-US" sz="1500" b="1" kern="0" dirty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Model:  </a:t>
            </a:r>
            <a:r>
              <a:rPr lang="en-US" sz="15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the underpinning planning &amp; design Meta Model look like?</a:t>
            </a:r>
          </a:p>
          <a:p>
            <a:pPr marL="231775" indent="-231775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Agile / BizArch: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Agile &amp; Business Architecture fit with the Product approach?</a:t>
            </a:r>
          </a:p>
          <a:p>
            <a:pPr marL="231775" indent="-231775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Organization: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the organizational support model look like?</a:t>
            </a:r>
          </a:p>
          <a:p>
            <a:pPr marL="231775" indent="-231775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Governance: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does the governance </a:t>
            </a:r>
            <a:r>
              <a:rPr lang="en-US" sz="15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odel look like?</a:t>
            </a:r>
          </a:p>
          <a:p>
            <a:pPr marL="231775" indent="-231775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5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Adoption:  </a:t>
            </a:r>
            <a:r>
              <a:rPr lang="en-US" sz="15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we design and implement a Product-based Approach?</a:t>
            </a:r>
            <a:endParaRPr lang="en-US" sz="1500" kern="0" dirty="0">
              <a:solidFill>
                <a:srgbClr val="FFFF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46300" y="122819"/>
            <a:ext cx="8522749" cy="5175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Product-centric Approach:   </a:t>
            </a:r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 we need to answer</a:t>
            </a:r>
            <a:endParaRPr lang="en-US" sz="1800" b="1" dirty="0">
              <a:solidFill>
                <a:schemeClr val="accent1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Diagonal Stripe 3"/>
          <p:cNvSpPr/>
          <p:nvPr/>
        </p:nvSpPr>
        <p:spPr bwMode="auto">
          <a:xfrm>
            <a:off x="7633112" y="2611009"/>
            <a:ext cx="515471" cy="492313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49284" y="3700969"/>
            <a:ext cx="3688042" cy="3067506"/>
          </a:xfrm>
          <a:prstGeom prst="rect">
            <a:avLst/>
          </a:prstGeom>
          <a:solidFill>
            <a:srgbClr val="FFFF99"/>
          </a:solidFill>
        </p:spPr>
        <p:txBody>
          <a:bodyPr wrap="square" rtlCol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600" b="1" u="sng" dirty="0" smtClean="0">
                <a:solidFill>
                  <a:srgbClr val="C00000"/>
                </a:solidFill>
              </a:rPr>
              <a:t>Value of a “Product” Approach</a:t>
            </a:r>
            <a:r>
              <a:rPr lang="en-US" sz="1600" b="1" dirty="0" smtClean="0">
                <a:solidFill>
                  <a:srgbClr val="C00000"/>
                </a:solidFill>
              </a:rPr>
              <a:t>: </a:t>
            </a:r>
            <a:endParaRPr lang="en-US" sz="1600" dirty="0">
              <a:solidFill>
                <a:srgbClr val="C00000"/>
              </a:solidFill>
            </a:endParaRPr>
          </a:p>
          <a:p>
            <a:pPr marL="174625" indent="-1746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Focus is on Business Outcomes vs. Technology or Project Delivery</a:t>
            </a:r>
          </a:p>
          <a:p>
            <a:pPr marL="174625" indent="-1746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We think more holistically about what we’re creating</a:t>
            </a:r>
          </a:p>
          <a:p>
            <a:pPr marL="174625" indent="-1746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We’re more empathetic to the Customers of our Product</a:t>
            </a:r>
          </a:p>
          <a:p>
            <a:pPr marL="174625" indent="-17462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We ensure that we consider the Life-cycle Management aspects that a Product demands</a:t>
            </a:r>
          </a:p>
        </p:txBody>
      </p:sp>
    </p:spTree>
    <p:extLst>
      <p:ext uri="{BB962C8B-B14F-4D97-AF65-F5344CB8AC3E}">
        <p14:creationId xmlns:p14="http://schemas.microsoft.com/office/powerpoint/2010/main" val="49738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33700" y="122819"/>
            <a:ext cx="7735349" cy="5175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 vs. Project-centric Approach</a:t>
            </a:r>
            <a:endParaRPr lang="en-US" sz="1800" b="1" dirty="0">
              <a:solidFill>
                <a:srgbClr val="FFFF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235201" y="1013013"/>
            <a:ext cx="9004300" cy="37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4145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829200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12437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16583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b="1" kern="0" dirty="0" smtClean="0">
                <a:solidFill>
                  <a:srgbClr val="FFFF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Candidates: </a:t>
            </a:r>
            <a:r>
              <a:rPr lang="en-US" sz="16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</a:t>
            </a:r>
            <a:r>
              <a:rPr lang="en-US" sz="16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some potential candidates for </a:t>
            </a:r>
            <a:r>
              <a:rPr lang="en-US" sz="16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being managed as Products?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99560" y="1674329"/>
            <a:ext cx="4038599" cy="471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ctr" defTabSz="413332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4145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829200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12437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1658399" algn="ctr" defTabSz="414599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992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Applications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Vendor Tools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ITSM Services 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APIs/(Micro)Services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Containerized Code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Capabilities</a:t>
            </a:r>
          </a:p>
          <a:p>
            <a:pPr marL="231775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Agile Constructs:</a:t>
            </a:r>
          </a:p>
          <a:p>
            <a:pPr marL="688975" lvl="1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</a:t>
            </a:r>
          </a:p>
          <a:p>
            <a:pPr marL="688975" lvl="1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Products</a:t>
            </a:r>
          </a:p>
          <a:p>
            <a:pPr marL="688975" lvl="1" indent="-231775" algn="l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ClrTx/>
              <a:buSzPct val="108000"/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Solutions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843087" y="1709441"/>
            <a:ext cx="1117600" cy="2188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Commonplace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017259" y="2703028"/>
            <a:ext cx="1117600" cy="2188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Commonplace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715759" y="3223728"/>
            <a:ext cx="1117600" cy="2188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Commonplace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4001259" y="4205313"/>
            <a:ext cx="1117600" cy="2188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0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Commonplace</a:t>
            </a:r>
          </a:p>
        </p:txBody>
      </p:sp>
    </p:spTree>
    <p:extLst>
      <p:ext uri="{BB962C8B-B14F-4D97-AF65-F5344CB8AC3E}">
        <p14:creationId xmlns:p14="http://schemas.microsoft.com/office/powerpoint/2010/main" val="266486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-51038" y="0"/>
            <a:ext cx="12243038" cy="6865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 </a:t>
            </a: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3" name="Rectangle 92"/>
          <p:cNvSpPr/>
          <p:nvPr/>
        </p:nvSpPr>
        <p:spPr bwMode="auto">
          <a:xfrm>
            <a:off x="5557108" y="3520367"/>
            <a:ext cx="6436784" cy="3293753"/>
          </a:xfrm>
          <a:prstGeom prst="rect">
            <a:avLst/>
          </a:prstGeom>
          <a:solidFill>
            <a:srgbClr val="E0C0A8"/>
          </a:solidFill>
          <a:ln w="19050">
            <a:solidFill>
              <a:srgbClr val="022577"/>
            </a:solidFill>
            <a:prstDash val="dash"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676191" y="6403999"/>
            <a:ext cx="1515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</a:t>
            </a:r>
          </a:p>
        </p:txBody>
      </p:sp>
      <p:cxnSp>
        <p:nvCxnSpPr>
          <p:cNvPr id="175" name="Elbow Connector 174"/>
          <p:cNvCxnSpPr>
            <a:stCxn id="47" idx="1"/>
            <a:endCxn id="5" idx="0"/>
          </p:cNvCxnSpPr>
          <p:nvPr/>
        </p:nvCxnSpPr>
        <p:spPr bwMode="auto">
          <a:xfrm rot="5400000" flipH="1" flipV="1">
            <a:off x="6377440" y="-2167500"/>
            <a:ext cx="1333810" cy="6631300"/>
          </a:xfrm>
          <a:prstGeom prst="bentConnector3">
            <a:avLst>
              <a:gd name="adj1" fmla="val 113577"/>
            </a:avLst>
          </a:prstGeom>
          <a:noFill/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Oval 4"/>
          <p:cNvSpPr/>
          <p:nvPr/>
        </p:nvSpPr>
        <p:spPr bwMode="auto">
          <a:xfrm>
            <a:off x="9432716" y="481245"/>
            <a:ext cx="1854558" cy="721217"/>
          </a:xfrm>
          <a:prstGeom prst="ellipse">
            <a:avLst/>
          </a:prstGeom>
          <a:solidFill>
            <a:srgbClr val="FF996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Outcome</a:t>
            </a:r>
            <a:endParaRPr lang="en-US" sz="12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7" name="Elbow Connector 6"/>
          <p:cNvCxnSpPr>
            <a:stCxn id="13" idx="4"/>
            <a:endCxn id="41" idx="2"/>
          </p:cNvCxnSpPr>
          <p:nvPr/>
        </p:nvCxnSpPr>
        <p:spPr bwMode="auto">
          <a:xfrm rot="16200000" flipH="1">
            <a:off x="7053184" y="4498879"/>
            <a:ext cx="1012524" cy="1745986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Elbow Connector 8"/>
          <p:cNvCxnSpPr>
            <a:stCxn id="13" idx="0"/>
            <a:endCxn id="5" idx="4"/>
          </p:cNvCxnSpPr>
          <p:nvPr/>
        </p:nvCxnSpPr>
        <p:spPr bwMode="auto">
          <a:xfrm rot="5400000" flipH="1" flipV="1">
            <a:off x="7052259" y="836657"/>
            <a:ext cx="2941931" cy="3673542"/>
          </a:xfrm>
          <a:prstGeom prst="bentConnector3">
            <a:avLst>
              <a:gd name="adj1" fmla="val 70569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1860708" y="3710176"/>
            <a:ext cx="11454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67599" y="5923974"/>
            <a:ext cx="164092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Composed of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6686952" y="481245"/>
            <a:ext cx="1853560" cy="721217"/>
          </a:xfrm>
          <a:prstGeom prst="ellipse">
            <a:avLst/>
          </a:prstGeom>
          <a:solidFill>
            <a:srgbClr val="B98C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Strategy</a:t>
            </a:r>
          </a:p>
        </p:txBody>
      </p:sp>
      <p:cxnSp>
        <p:nvCxnSpPr>
          <p:cNvPr id="35" name="Elbow Connector 34"/>
          <p:cNvCxnSpPr>
            <a:stCxn id="13" idx="0"/>
            <a:endCxn id="33" idx="4"/>
          </p:cNvCxnSpPr>
          <p:nvPr/>
        </p:nvCxnSpPr>
        <p:spPr bwMode="auto">
          <a:xfrm rot="5400000" flipH="1" flipV="1">
            <a:off x="5679127" y="2209789"/>
            <a:ext cx="2941931" cy="927279"/>
          </a:xfrm>
          <a:prstGeom prst="bentConnector3">
            <a:avLst>
              <a:gd name="adj1" fmla="val 70569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Oval 54"/>
          <p:cNvSpPr/>
          <p:nvPr/>
        </p:nvSpPr>
        <p:spPr bwMode="auto">
          <a:xfrm>
            <a:off x="440166" y="3230935"/>
            <a:ext cx="1512219" cy="687463"/>
          </a:xfrm>
          <a:prstGeom prst="ellipse">
            <a:avLst/>
          </a:prstGeom>
          <a:solidFill>
            <a:srgbClr val="B685DB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Interactions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895893" y="1614583"/>
            <a:ext cx="1406584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execution of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9678074" y="1609565"/>
            <a:ext cx="18545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Contributes to</a:t>
            </a:r>
          </a:p>
        </p:txBody>
      </p:sp>
      <p:cxnSp>
        <p:nvCxnSpPr>
          <p:cNvPr id="190" name="Straight Arrow Connector 189"/>
          <p:cNvCxnSpPr>
            <a:stCxn id="33" idx="6"/>
            <a:endCxn id="5" idx="2"/>
          </p:cNvCxnSpPr>
          <p:nvPr/>
        </p:nvCxnSpPr>
        <p:spPr bwMode="auto">
          <a:xfrm>
            <a:off x="8540512" y="841854"/>
            <a:ext cx="892204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3" name="TextBox 192"/>
          <p:cNvSpPr txBox="1"/>
          <p:nvPr/>
        </p:nvSpPr>
        <p:spPr>
          <a:xfrm>
            <a:off x="8280171" y="608016"/>
            <a:ext cx="14128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Means to Achieve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5852992" y="1373472"/>
            <a:ext cx="8528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Drives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1012466" y="2754976"/>
            <a:ext cx="18545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Has</a:t>
            </a:r>
          </a:p>
        </p:txBody>
      </p:sp>
      <p:cxnSp>
        <p:nvCxnSpPr>
          <p:cNvPr id="218" name="Elbow Connector 217"/>
          <p:cNvCxnSpPr>
            <a:stCxn id="34" idx="2"/>
            <a:endCxn id="55" idx="0"/>
          </p:cNvCxnSpPr>
          <p:nvPr/>
        </p:nvCxnSpPr>
        <p:spPr bwMode="auto">
          <a:xfrm rot="10800000" flipV="1">
            <a:off x="1196277" y="3015137"/>
            <a:ext cx="1079759" cy="215798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Elbow Connector 68"/>
          <p:cNvCxnSpPr>
            <a:stCxn id="34" idx="1"/>
            <a:endCxn id="5" idx="0"/>
          </p:cNvCxnSpPr>
          <p:nvPr/>
        </p:nvCxnSpPr>
        <p:spPr bwMode="auto">
          <a:xfrm rot="5400000" flipH="1" flipV="1">
            <a:off x="5302752" y="-2297066"/>
            <a:ext cx="2278931" cy="7835555"/>
          </a:xfrm>
          <a:prstGeom prst="bentConnector3">
            <a:avLst>
              <a:gd name="adj1" fmla="val 107802"/>
            </a:avLst>
          </a:prstGeom>
          <a:noFill/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6" name="TextBox 75"/>
          <p:cNvSpPr txBox="1"/>
          <p:nvPr/>
        </p:nvSpPr>
        <p:spPr>
          <a:xfrm>
            <a:off x="6141268" y="63711"/>
            <a:ext cx="18545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Produces / Impacts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1490538" y="4144393"/>
            <a:ext cx="1612101" cy="721216"/>
          </a:xfrm>
          <a:prstGeom prst="ellipse">
            <a:avLst/>
          </a:prstGeom>
          <a:solidFill>
            <a:srgbClr val="B685DB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Customer Journey</a:t>
            </a:r>
          </a:p>
        </p:txBody>
      </p:sp>
      <p:cxnSp>
        <p:nvCxnSpPr>
          <p:cNvPr id="85" name="Elbow Connector 84"/>
          <p:cNvCxnSpPr>
            <a:stCxn id="74" idx="2"/>
            <a:endCxn id="55" idx="4"/>
          </p:cNvCxnSpPr>
          <p:nvPr/>
        </p:nvCxnSpPr>
        <p:spPr bwMode="auto">
          <a:xfrm rot="10800000">
            <a:off x="1196276" y="3918399"/>
            <a:ext cx="294262" cy="586603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TextBox 89"/>
          <p:cNvSpPr txBox="1"/>
          <p:nvPr/>
        </p:nvSpPr>
        <p:spPr>
          <a:xfrm>
            <a:off x="760473" y="4112058"/>
            <a:ext cx="18545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</a:t>
            </a:r>
          </a:p>
        </p:txBody>
      </p:sp>
      <p:cxnSp>
        <p:nvCxnSpPr>
          <p:cNvPr id="91" name="Elbow Connector 90"/>
          <p:cNvCxnSpPr>
            <a:stCxn id="74" idx="0"/>
            <a:endCxn id="34" idx="3"/>
          </p:cNvCxnSpPr>
          <p:nvPr/>
        </p:nvCxnSpPr>
        <p:spPr bwMode="auto">
          <a:xfrm rot="5400000" flipH="1" flipV="1">
            <a:off x="1973367" y="3593321"/>
            <a:ext cx="874295" cy="227851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Elbow Connector 100"/>
          <p:cNvCxnSpPr>
            <a:stCxn id="13" idx="2"/>
            <a:endCxn id="74" idx="6"/>
          </p:cNvCxnSpPr>
          <p:nvPr/>
        </p:nvCxnSpPr>
        <p:spPr bwMode="auto">
          <a:xfrm rot="10800000">
            <a:off x="3102640" y="4505002"/>
            <a:ext cx="2656535" cy="1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TextBox 103"/>
          <p:cNvSpPr txBox="1"/>
          <p:nvPr/>
        </p:nvSpPr>
        <p:spPr>
          <a:xfrm>
            <a:off x="4478957" y="4268603"/>
            <a:ext cx="10781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Enables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2276035" y="2654567"/>
            <a:ext cx="1696214" cy="721140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Customer Experience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8432439" y="4992793"/>
            <a:ext cx="3161344" cy="1770681"/>
          </a:xfrm>
          <a:prstGeom prst="ellipse">
            <a:avLst/>
          </a:prstGeom>
          <a:solidFill>
            <a:srgbClr val="929292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  <a:defRPr/>
            </a:pPr>
            <a:endParaRPr lang="en-US" sz="14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9862176" y="6015712"/>
            <a:ext cx="1391197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Services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/ APIs</a:t>
            </a:r>
          </a:p>
        </p:txBody>
      </p:sp>
      <p:sp>
        <p:nvSpPr>
          <p:cNvPr id="43" name="Oval 42"/>
          <p:cNvSpPr/>
          <p:nvPr/>
        </p:nvSpPr>
        <p:spPr bwMode="auto">
          <a:xfrm>
            <a:off x="8491089" y="5516021"/>
            <a:ext cx="1391196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People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9273334" y="5067296"/>
            <a:ext cx="1391196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Process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9622955" y="5516021"/>
            <a:ext cx="1391196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Technology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8773711" y="5915437"/>
            <a:ext cx="1391196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Information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16103" y="3725978"/>
            <a:ext cx="1025670" cy="4797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Improved by</a:t>
            </a:r>
          </a:p>
        </p:txBody>
      </p:sp>
      <p:sp>
        <p:nvSpPr>
          <p:cNvPr id="60" name="Oval 59"/>
          <p:cNvSpPr/>
          <p:nvPr/>
        </p:nvSpPr>
        <p:spPr bwMode="auto">
          <a:xfrm>
            <a:off x="7736540" y="3608577"/>
            <a:ext cx="1793826" cy="721217"/>
          </a:xfrm>
          <a:prstGeom prst="ellipse">
            <a:avLst/>
          </a:prstGeom>
          <a:solidFill>
            <a:srgbClr val="006699">
              <a:lumMod val="60000"/>
              <a:lumOff val="40000"/>
            </a:srgb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Capability Increment</a:t>
            </a:r>
          </a:p>
        </p:txBody>
      </p:sp>
      <p:cxnSp>
        <p:nvCxnSpPr>
          <p:cNvPr id="61" name="Elbow Connector 60"/>
          <p:cNvCxnSpPr/>
          <p:nvPr/>
        </p:nvCxnSpPr>
        <p:spPr bwMode="auto">
          <a:xfrm rot="5400000" flipH="1" flipV="1">
            <a:off x="7186943" y="3739817"/>
            <a:ext cx="309921" cy="777392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Oval 12"/>
          <p:cNvSpPr/>
          <p:nvPr/>
        </p:nvSpPr>
        <p:spPr bwMode="auto">
          <a:xfrm>
            <a:off x="5759174" y="4144393"/>
            <a:ext cx="1854558" cy="721217"/>
          </a:xfrm>
          <a:prstGeom prst="ellipse">
            <a:avLst/>
          </a:prstGeom>
          <a:solidFill>
            <a:srgbClr val="29B8FF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Capability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3493192" y="1713509"/>
            <a:ext cx="1608115" cy="69340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9766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Product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4345647" y="801773"/>
            <a:ext cx="1604766" cy="71671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9766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Business Service</a:t>
            </a:r>
          </a:p>
        </p:txBody>
      </p:sp>
      <p:cxnSp>
        <p:nvCxnSpPr>
          <p:cNvPr id="131" name="Elbow Connector 130"/>
          <p:cNvCxnSpPr>
            <a:stCxn id="33" idx="2"/>
            <a:endCxn id="47" idx="6"/>
          </p:cNvCxnSpPr>
          <p:nvPr/>
        </p:nvCxnSpPr>
        <p:spPr bwMode="auto">
          <a:xfrm rot="10800000" flipV="1">
            <a:off x="5101308" y="841854"/>
            <a:ext cx="1585645" cy="1218356"/>
          </a:xfrm>
          <a:prstGeom prst="bentConnector3">
            <a:avLst>
              <a:gd name="adj1" fmla="val 2627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8" name="Elbow Connector 137"/>
          <p:cNvCxnSpPr>
            <a:stCxn id="33" idx="2"/>
            <a:endCxn id="34" idx="6"/>
          </p:cNvCxnSpPr>
          <p:nvPr/>
        </p:nvCxnSpPr>
        <p:spPr bwMode="auto">
          <a:xfrm rot="10800000" flipV="1">
            <a:off x="3972250" y="841853"/>
            <a:ext cx="2714703" cy="2173283"/>
          </a:xfrm>
          <a:prstGeom prst="bentConnector3">
            <a:avLst>
              <a:gd name="adj1" fmla="val 15381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2" name="Elbow Connector 141"/>
          <p:cNvCxnSpPr>
            <a:stCxn id="33" idx="2"/>
            <a:endCxn id="48" idx="6"/>
          </p:cNvCxnSpPr>
          <p:nvPr/>
        </p:nvCxnSpPr>
        <p:spPr bwMode="auto">
          <a:xfrm rot="10800000" flipV="1">
            <a:off x="5950414" y="841854"/>
            <a:ext cx="736539" cy="318278"/>
          </a:xfrm>
          <a:prstGeom prst="bentConnector3">
            <a:avLst>
              <a:gd name="adj1" fmla="val 56466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8" name="Elbow Connector 157"/>
          <p:cNvCxnSpPr>
            <a:stCxn id="48" idx="2"/>
            <a:endCxn id="34" idx="0"/>
          </p:cNvCxnSpPr>
          <p:nvPr/>
        </p:nvCxnSpPr>
        <p:spPr bwMode="auto">
          <a:xfrm rot="10800000" flipV="1">
            <a:off x="3124143" y="1160131"/>
            <a:ext cx="1221505" cy="1494435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1" name="Elbow Connector 160"/>
          <p:cNvCxnSpPr>
            <a:stCxn id="47" idx="2"/>
            <a:endCxn id="34" idx="0"/>
          </p:cNvCxnSpPr>
          <p:nvPr/>
        </p:nvCxnSpPr>
        <p:spPr bwMode="auto">
          <a:xfrm rot="10800000" flipV="1">
            <a:off x="3124142" y="2060209"/>
            <a:ext cx="369050" cy="594357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7" name="TextBox 166"/>
          <p:cNvSpPr txBox="1"/>
          <p:nvPr/>
        </p:nvSpPr>
        <p:spPr>
          <a:xfrm>
            <a:off x="2723932" y="2182549"/>
            <a:ext cx="8528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Impacts</a:t>
            </a:r>
          </a:p>
        </p:txBody>
      </p:sp>
      <p:cxnSp>
        <p:nvCxnSpPr>
          <p:cNvPr id="168" name="Elbow Connector 167"/>
          <p:cNvCxnSpPr>
            <a:stCxn id="48" idx="0"/>
            <a:endCxn id="5" idx="0"/>
          </p:cNvCxnSpPr>
          <p:nvPr/>
        </p:nvCxnSpPr>
        <p:spPr bwMode="auto">
          <a:xfrm rot="5400000" flipH="1" flipV="1">
            <a:off x="7593748" y="-1964473"/>
            <a:ext cx="320528" cy="5211965"/>
          </a:xfrm>
          <a:prstGeom prst="bentConnector3">
            <a:avLst>
              <a:gd name="adj1" fmla="val 156460"/>
            </a:avLst>
          </a:prstGeom>
          <a:noFill/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7" name="Elbow Connector 226"/>
          <p:cNvCxnSpPr>
            <a:stCxn id="13" idx="2"/>
          </p:cNvCxnSpPr>
          <p:nvPr/>
        </p:nvCxnSpPr>
        <p:spPr bwMode="auto">
          <a:xfrm rot="10800000">
            <a:off x="5391190" y="1492712"/>
            <a:ext cx="367985" cy="3012290"/>
          </a:xfrm>
          <a:prstGeom prst="bentConnector2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0" name="Elbow Connector 229"/>
          <p:cNvCxnSpPr>
            <a:endCxn id="47" idx="4"/>
          </p:cNvCxnSpPr>
          <p:nvPr/>
        </p:nvCxnSpPr>
        <p:spPr bwMode="auto">
          <a:xfrm rot="16200000" flipV="1">
            <a:off x="3984592" y="2719569"/>
            <a:ext cx="2086991" cy="1461674"/>
          </a:xfrm>
          <a:prstGeom prst="bentConnector3">
            <a:avLst>
              <a:gd name="adj1" fmla="val -413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5" name="Elbow Connector 234"/>
          <p:cNvCxnSpPr>
            <a:stCxn id="13" idx="2"/>
            <a:endCxn id="34" idx="5"/>
          </p:cNvCxnSpPr>
          <p:nvPr/>
        </p:nvCxnSpPr>
        <p:spPr bwMode="auto">
          <a:xfrm rot="10800000">
            <a:off x="3723844" y="3270098"/>
            <a:ext cx="2035330" cy="1234904"/>
          </a:xfrm>
          <a:prstGeom prst="bentConnector2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Oval 56"/>
          <p:cNvSpPr/>
          <p:nvPr/>
        </p:nvSpPr>
        <p:spPr bwMode="auto">
          <a:xfrm>
            <a:off x="5778577" y="5351318"/>
            <a:ext cx="1854558" cy="721217"/>
          </a:xfrm>
          <a:prstGeom prst="ellipse">
            <a:avLst/>
          </a:prstGeom>
          <a:solidFill>
            <a:srgbClr val="29B8FF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Capability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Instantiation</a:t>
            </a:r>
            <a:endParaRPr lang="en-US" sz="16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816589" y="4897380"/>
            <a:ext cx="164092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Physically realized by one or more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055735" y="5118435"/>
            <a:ext cx="1158949" cy="267354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300" kern="0" dirty="0" smtClean="0">
                <a:solidFill>
                  <a:prstClr val="black"/>
                </a:solidFill>
                <a:latin typeface="Calibri" panose="020F0502020204030204"/>
              </a:rPr>
              <a:t>Executable Code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055735" y="4650496"/>
            <a:ext cx="1158949" cy="254084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300" kern="0" dirty="0" smtClean="0">
                <a:solidFill>
                  <a:prstClr val="black"/>
                </a:solidFill>
                <a:latin typeface="Calibri" panose="020F0502020204030204"/>
              </a:rPr>
              <a:t>Feature</a:t>
            </a:r>
          </a:p>
        </p:txBody>
      </p:sp>
      <p:cxnSp>
        <p:nvCxnSpPr>
          <p:cNvPr id="67" name="Elbow Connector 66"/>
          <p:cNvCxnSpPr>
            <a:stCxn id="13" idx="6"/>
            <a:endCxn id="66" idx="1"/>
          </p:cNvCxnSpPr>
          <p:nvPr/>
        </p:nvCxnSpPr>
        <p:spPr bwMode="auto">
          <a:xfrm>
            <a:off x="7613732" y="4505002"/>
            <a:ext cx="442003" cy="272536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9966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>
            <a:stCxn id="60" idx="4"/>
            <a:endCxn id="66" idx="0"/>
          </p:cNvCxnSpPr>
          <p:nvPr/>
        </p:nvCxnSpPr>
        <p:spPr bwMode="auto">
          <a:xfrm>
            <a:off x="8633453" y="4329794"/>
            <a:ext cx="1757" cy="320702"/>
          </a:xfrm>
          <a:prstGeom prst="straightConnector1">
            <a:avLst/>
          </a:prstGeom>
          <a:noFill/>
          <a:ln w="9525" cap="flat" cmpd="sng" algn="ctr">
            <a:solidFill>
              <a:srgbClr val="9966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>
            <a:stCxn id="66" idx="2"/>
          </p:cNvCxnSpPr>
          <p:nvPr/>
        </p:nvCxnSpPr>
        <p:spPr bwMode="auto">
          <a:xfrm>
            <a:off x="8635210" y="4904580"/>
            <a:ext cx="0" cy="213855"/>
          </a:xfrm>
          <a:prstGeom prst="straightConnector1">
            <a:avLst/>
          </a:prstGeom>
          <a:noFill/>
          <a:ln w="9525" cap="flat" cmpd="sng" algn="ctr">
            <a:solidFill>
              <a:srgbClr val="996600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Oval 76"/>
          <p:cNvSpPr/>
          <p:nvPr/>
        </p:nvSpPr>
        <p:spPr bwMode="auto">
          <a:xfrm>
            <a:off x="10139334" y="2342857"/>
            <a:ext cx="1854558" cy="721217"/>
          </a:xfrm>
          <a:prstGeom prst="ellipse">
            <a:avLst/>
          </a:prstGeom>
          <a:solidFill>
            <a:srgbClr val="9966FF"/>
          </a:solidFill>
          <a:ln>
            <a:solidFill>
              <a:srgbClr val="A9A9A9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</a:t>
            </a:r>
            <a:endParaRPr lang="en-US" sz="12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8799972" y="2137755"/>
            <a:ext cx="1854558" cy="721217"/>
          </a:xfrm>
          <a:prstGeom prst="ellipse">
            <a:avLst/>
          </a:prstGeom>
          <a:solidFill>
            <a:srgbClr val="9966FF"/>
          </a:solidFill>
          <a:ln>
            <a:solidFill>
              <a:srgbClr val="A9A9A9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Plan</a:t>
            </a:r>
            <a:endParaRPr lang="en-US" sz="12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8998081" y="2668933"/>
            <a:ext cx="1854558" cy="721217"/>
          </a:xfrm>
          <a:prstGeom prst="ellipse">
            <a:avLst/>
          </a:prstGeom>
          <a:solidFill>
            <a:srgbClr val="9966FF"/>
          </a:solidFill>
          <a:ln>
            <a:solidFill>
              <a:srgbClr val="A9A9A9"/>
            </a:solidFill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Program</a:t>
            </a:r>
            <a:endParaRPr lang="en-US" sz="12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80" name="Elbow Connector 79"/>
          <p:cNvCxnSpPr/>
          <p:nvPr/>
        </p:nvCxnSpPr>
        <p:spPr bwMode="auto">
          <a:xfrm rot="5400000">
            <a:off x="9314099" y="4053772"/>
            <a:ext cx="1514430" cy="18718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TextBox 80"/>
          <p:cNvSpPr txBox="1"/>
          <p:nvPr/>
        </p:nvSpPr>
        <p:spPr>
          <a:xfrm>
            <a:off x="9719554" y="3671103"/>
            <a:ext cx="18600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Funds &amp; Delivers </a:t>
            </a: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improvement in</a:t>
            </a:r>
          </a:p>
        </p:txBody>
      </p:sp>
      <p:cxnSp>
        <p:nvCxnSpPr>
          <p:cNvPr id="73" name="Elbow Connector 72"/>
          <p:cNvCxnSpPr>
            <a:endCxn id="5" idx="0"/>
          </p:cNvCxnSpPr>
          <p:nvPr/>
        </p:nvCxnSpPr>
        <p:spPr bwMode="auto">
          <a:xfrm rot="10800000" flipH="1">
            <a:off x="95329" y="481246"/>
            <a:ext cx="10264665" cy="5101773"/>
          </a:xfrm>
          <a:prstGeom prst="bentConnector4">
            <a:avLst>
              <a:gd name="adj1" fmla="val -786"/>
              <a:gd name="adj2" fmla="val 103427"/>
            </a:avLst>
          </a:prstGeom>
          <a:noFill/>
          <a:ln w="9525" cap="flat" cmpd="sng" algn="ctr">
            <a:solidFill>
              <a:srgbClr val="FF505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Content Placeholder 2"/>
          <p:cNvSpPr txBox="1">
            <a:spLocks/>
          </p:cNvSpPr>
          <p:nvPr/>
        </p:nvSpPr>
        <p:spPr bwMode="auto">
          <a:xfrm>
            <a:off x="0" y="0"/>
            <a:ext cx="4478957" cy="5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eaLnBrk="1" fontAlgn="base">
              <a:lnSpc>
                <a:spcPct val="90000"/>
              </a:lnSpc>
              <a:spcBef>
                <a:spcPct val="20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CX-centric Meta Model </a:t>
            </a:r>
            <a:r>
              <a:rPr lang="en-US" altLang="en-US" b="1" dirty="0" smtClean="0">
                <a:solidFill>
                  <a:srgbClr val="A7A6A6"/>
                </a:solidFill>
              </a:rPr>
              <a:t>[</a:t>
            </a:r>
            <a:r>
              <a:rPr lang="en-US" altLang="en-US" b="1" dirty="0">
                <a:solidFill>
                  <a:srgbClr val="A7A6A6"/>
                </a:solidFill>
              </a:rPr>
              <a:t>example]</a:t>
            </a:r>
          </a:p>
          <a:p>
            <a:pPr eaLnBrk="1" fontAlgn="base">
              <a:lnSpc>
                <a:spcPct val="90000"/>
              </a:lnSpc>
              <a:spcBef>
                <a:spcPct val="20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anose="020B0604030504040204" pitchFamily="34" charset="0"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 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cxnSp>
        <p:nvCxnSpPr>
          <p:cNvPr id="83" name="Elbow Connector 82"/>
          <p:cNvCxnSpPr/>
          <p:nvPr/>
        </p:nvCxnSpPr>
        <p:spPr bwMode="auto">
          <a:xfrm rot="10800000" flipV="1">
            <a:off x="1707432" y="4493902"/>
            <a:ext cx="4051495" cy="1089115"/>
          </a:xfrm>
          <a:prstGeom prst="bentConnector3">
            <a:avLst>
              <a:gd name="adj1" fmla="val 57634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Elbow Connector 83"/>
          <p:cNvCxnSpPr>
            <a:stCxn id="74" idx="4"/>
          </p:cNvCxnSpPr>
          <p:nvPr/>
        </p:nvCxnSpPr>
        <p:spPr bwMode="auto">
          <a:xfrm rot="5400000">
            <a:off x="1652757" y="4684197"/>
            <a:ext cx="462421" cy="825245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TextBox 87"/>
          <p:cNvSpPr txBox="1"/>
          <p:nvPr/>
        </p:nvSpPr>
        <p:spPr>
          <a:xfrm>
            <a:off x="1658288" y="4856645"/>
            <a:ext cx="10198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Occurs in 1 or more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9" name="Elbow Connector 88"/>
          <p:cNvCxnSpPr>
            <a:endCxn id="74" idx="3"/>
          </p:cNvCxnSpPr>
          <p:nvPr/>
        </p:nvCxnSpPr>
        <p:spPr bwMode="auto">
          <a:xfrm rot="5400000" flipH="1" flipV="1">
            <a:off x="1082793" y="4578578"/>
            <a:ext cx="462421" cy="825244"/>
          </a:xfrm>
          <a:prstGeom prst="bentConnector3">
            <a:avLst>
              <a:gd name="adj1" fmla="val 6454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" name="TextBox 91"/>
          <p:cNvSpPr txBox="1"/>
          <p:nvPr/>
        </p:nvSpPr>
        <p:spPr>
          <a:xfrm>
            <a:off x="756652" y="4703973"/>
            <a:ext cx="10781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Enables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10807192" y="1252264"/>
            <a:ext cx="1344016" cy="510956"/>
          </a:xfrm>
          <a:prstGeom prst="ellipse">
            <a:avLst/>
          </a:prstGeom>
          <a:solidFill>
            <a:srgbClr val="FF996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8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KPI / Measure</a:t>
            </a:r>
            <a:endParaRPr lang="en-US" sz="16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  <p:cxnSp>
        <p:nvCxnSpPr>
          <p:cNvPr id="96" name="Elbow Connector 95"/>
          <p:cNvCxnSpPr>
            <a:stCxn id="95" idx="0"/>
          </p:cNvCxnSpPr>
          <p:nvPr/>
        </p:nvCxnSpPr>
        <p:spPr bwMode="auto">
          <a:xfrm rot="16200000" flipV="1">
            <a:off x="11178032" y="951096"/>
            <a:ext cx="410410" cy="191926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TextBox 96"/>
          <p:cNvSpPr txBox="1"/>
          <p:nvPr/>
        </p:nvSpPr>
        <p:spPr>
          <a:xfrm>
            <a:off x="10722430" y="951613"/>
            <a:ext cx="1502123" cy="2766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Measures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7172023" y="2064438"/>
            <a:ext cx="2976" cy="1470134"/>
          </a:xfrm>
          <a:prstGeom prst="straightConnector1">
            <a:avLst/>
          </a:prstGeom>
          <a:noFill/>
          <a:ln w="19050" cap="flat" cmpd="sng" algn="ctr">
            <a:solidFill>
              <a:srgbClr val="022577"/>
            </a:solidFill>
            <a:prstDash val="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Elbow Connector 97"/>
          <p:cNvCxnSpPr/>
          <p:nvPr/>
        </p:nvCxnSpPr>
        <p:spPr bwMode="auto">
          <a:xfrm rot="10800000">
            <a:off x="8391590" y="2066089"/>
            <a:ext cx="521448" cy="758081"/>
          </a:xfrm>
          <a:prstGeom prst="bentConnector2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0" name="TextBox 99"/>
          <p:cNvSpPr txBox="1"/>
          <p:nvPr/>
        </p:nvSpPr>
        <p:spPr>
          <a:xfrm>
            <a:off x="7456027" y="2379400"/>
            <a:ext cx="158423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Delivers on / Enables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9" name="Oval 98"/>
          <p:cNvSpPr/>
          <p:nvPr/>
        </p:nvSpPr>
        <p:spPr bwMode="auto">
          <a:xfrm>
            <a:off x="8773711" y="5915437"/>
            <a:ext cx="1391196" cy="568045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solidFill>
              <a:srgbClr val="000000"/>
            </a:solidFill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400" kern="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Information</a:t>
            </a:r>
          </a:p>
        </p:txBody>
      </p:sp>
      <p:sp>
        <p:nvSpPr>
          <p:cNvPr id="102" name="Oval 101"/>
          <p:cNvSpPr/>
          <p:nvPr/>
        </p:nvSpPr>
        <p:spPr bwMode="auto">
          <a:xfrm>
            <a:off x="4027807" y="2279190"/>
            <a:ext cx="440984" cy="37537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</a:t>
            </a:r>
          </a:p>
        </p:txBody>
      </p:sp>
      <p:sp>
        <p:nvSpPr>
          <p:cNvPr id="103" name="Oval 102"/>
          <p:cNvSpPr/>
          <p:nvPr/>
        </p:nvSpPr>
        <p:spPr bwMode="auto">
          <a:xfrm>
            <a:off x="5548705" y="619191"/>
            <a:ext cx="440984" cy="37537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</a:t>
            </a:r>
          </a:p>
        </p:txBody>
      </p:sp>
      <p:sp>
        <p:nvSpPr>
          <p:cNvPr id="105" name="Oval 104"/>
          <p:cNvSpPr/>
          <p:nvPr/>
        </p:nvSpPr>
        <p:spPr bwMode="auto">
          <a:xfrm>
            <a:off x="5703865" y="4069041"/>
            <a:ext cx="440984" cy="37537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</a:t>
            </a:r>
          </a:p>
        </p:txBody>
      </p:sp>
      <p:sp>
        <p:nvSpPr>
          <p:cNvPr id="106" name="Oval 105"/>
          <p:cNvSpPr/>
          <p:nvPr/>
        </p:nvSpPr>
        <p:spPr bwMode="auto">
          <a:xfrm>
            <a:off x="7950606" y="5304845"/>
            <a:ext cx="440984" cy="375376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</a:t>
            </a:r>
          </a:p>
        </p:txBody>
      </p:sp>
      <p:sp>
        <p:nvSpPr>
          <p:cNvPr id="107" name="Oval 106"/>
          <p:cNvSpPr/>
          <p:nvPr/>
        </p:nvSpPr>
        <p:spPr bwMode="auto">
          <a:xfrm>
            <a:off x="10853238" y="6276749"/>
            <a:ext cx="440984" cy="37537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</a:t>
            </a:r>
          </a:p>
        </p:txBody>
      </p:sp>
      <p:sp>
        <p:nvSpPr>
          <p:cNvPr id="108" name="Oval 107"/>
          <p:cNvSpPr/>
          <p:nvPr/>
        </p:nvSpPr>
        <p:spPr bwMode="auto">
          <a:xfrm>
            <a:off x="10820742" y="5543995"/>
            <a:ext cx="440984" cy="37537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5596097" y="6102156"/>
            <a:ext cx="440984" cy="375376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</a:t>
            </a:r>
          </a:p>
        </p:txBody>
      </p:sp>
      <p:sp>
        <p:nvSpPr>
          <p:cNvPr id="111" name="Oval 110"/>
          <p:cNvSpPr/>
          <p:nvPr/>
        </p:nvSpPr>
        <p:spPr bwMode="auto">
          <a:xfrm>
            <a:off x="9264185" y="6345932"/>
            <a:ext cx="440984" cy="37537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2577294" y="5848782"/>
            <a:ext cx="440984" cy="375376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21990" y="6166712"/>
            <a:ext cx="55131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2D2DB9">
                    <a:lumMod val="75000"/>
                  </a:srgbClr>
                </a:solidFill>
              </a:rPr>
              <a:t>Are Agile “Products” &amp; “Solutions” too varied &amp; ephemeral and enveloped / subsumed by larger, more permanent Constructs (and Product-managed during the Development Value Stream only)?</a:t>
            </a:r>
            <a:endParaRPr lang="en-US" sz="1400" i="1" dirty="0">
              <a:solidFill>
                <a:srgbClr val="2D2DB9">
                  <a:lumMod val="75000"/>
                </a:srgbClr>
              </a:solidFill>
            </a:endParaRPr>
          </a:p>
        </p:txBody>
      </p:sp>
      <p:sp>
        <p:nvSpPr>
          <p:cNvPr id="114" name="Oval 113"/>
          <p:cNvSpPr/>
          <p:nvPr/>
        </p:nvSpPr>
        <p:spPr bwMode="auto">
          <a:xfrm>
            <a:off x="95330" y="5222410"/>
            <a:ext cx="1612101" cy="721216"/>
          </a:xfrm>
          <a:prstGeom prst="ellipse">
            <a:avLst/>
          </a:prstGeom>
          <a:solidFill>
            <a:srgbClr val="CCFF99"/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Operational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Value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Stream</a:t>
            </a:r>
            <a:endParaRPr lang="en-US" sz="1600" kern="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7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7889" y="1257539"/>
            <a:ext cx="10675710" cy="540147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tIns="182880" rIns="0" bIns="182880">
            <a:spAutoFit/>
          </a:bodyPr>
          <a:lstStyle/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Ideating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Delivering the Best Future: 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Opportunities and Challenges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Playbooks: 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Combining Design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Thinking,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Agile &amp; Business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Architecture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Disciplines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Implementing a Product vs. Project-centric Approach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 Thinking Workshop Kit</a:t>
            </a:r>
            <a:endParaRPr lang="en-US" sz="17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Scaling Agile:  Vertical and Horizontal Considerations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Embedding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Capabilities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Design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Thinking approaches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into key Functions &amp; Processes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607424" y="346391"/>
            <a:ext cx="80687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Topics</a:t>
            </a:r>
            <a:endParaRPr lang="en-GB" altLang="en-US" sz="1814" b="1" dirty="0"/>
          </a:p>
        </p:txBody>
      </p:sp>
    </p:spTree>
    <p:extLst>
      <p:ext uri="{BB962C8B-B14F-4D97-AF65-F5344CB8AC3E}">
        <p14:creationId xmlns:p14="http://schemas.microsoft.com/office/powerpoint/2010/main" val="972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65332" y="914401"/>
            <a:ext cx="12259924" cy="5953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2048945" y="3128353"/>
            <a:ext cx="2634263" cy="1829459"/>
            <a:chOff x="1230313" y="1270000"/>
            <a:chExt cx="6190207" cy="4183063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3889068" y="2223228"/>
              <a:ext cx="1091653" cy="586348"/>
            </a:xfrm>
            <a:prstGeom prst="roundRect">
              <a:avLst/>
            </a:prstGeom>
            <a:solidFill>
              <a:srgbClr val="FF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3889068" y="2993015"/>
              <a:ext cx="1091653" cy="589625"/>
            </a:xfrm>
            <a:prstGeom prst="roundRect">
              <a:avLst/>
            </a:prstGeom>
            <a:solidFill>
              <a:srgbClr val="FF00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cxnSp>
          <p:nvCxnSpPr>
            <p:cNvPr id="27" name="Elbow Connector 91"/>
            <p:cNvCxnSpPr>
              <a:cxnSpLocks noChangeShapeType="1"/>
              <a:endCxn id="25" idx="1"/>
            </p:cNvCxnSpPr>
            <p:nvPr/>
          </p:nvCxnSpPr>
          <p:spPr bwMode="auto">
            <a:xfrm rot="16200000" flipH="1">
              <a:off x="3470275" y="2098675"/>
              <a:ext cx="484188" cy="350838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Elbow Connector 92"/>
            <p:cNvCxnSpPr>
              <a:cxnSpLocks noChangeShapeType="1"/>
            </p:cNvCxnSpPr>
            <p:nvPr/>
          </p:nvCxnSpPr>
          <p:spPr bwMode="auto">
            <a:xfrm rot="16200000" flipH="1">
              <a:off x="3127375" y="2517775"/>
              <a:ext cx="1179513" cy="360363"/>
            </a:xfrm>
            <a:prstGeom prst="bentConnector3">
              <a:avLst>
                <a:gd name="adj1" fmla="val 100421"/>
              </a:avLst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ounded Rectangle 28"/>
            <p:cNvSpPr/>
            <p:nvPr/>
          </p:nvSpPr>
          <p:spPr bwMode="auto">
            <a:xfrm>
              <a:off x="4511529" y="3779182"/>
              <a:ext cx="935257" cy="452046"/>
            </a:xfrm>
            <a:prstGeom prst="roundRect">
              <a:avLst/>
            </a:prstGeom>
            <a:solidFill>
              <a:srgbClr val="FCF6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4511529" y="4358981"/>
              <a:ext cx="935257" cy="452046"/>
            </a:xfrm>
            <a:prstGeom prst="roundRect">
              <a:avLst/>
            </a:prstGeom>
            <a:solidFill>
              <a:srgbClr val="FF00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4511529" y="4922400"/>
              <a:ext cx="935257" cy="452046"/>
            </a:xfrm>
            <a:prstGeom prst="roundRect">
              <a:avLst/>
            </a:prstGeom>
            <a:solidFill>
              <a:srgbClr val="FF00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cxnSp>
          <p:nvCxnSpPr>
            <p:cNvPr id="32" name="Elbow Connector 96"/>
            <p:cNvCxnSpPr>
              <a:cxnSpLocks noChangeShapeType="1"/>
              <a:endCxn id="29" idx="1"/>
            </p:cNvCxnSpPr>
            <p:nvPr/>
          </p:nvCxnSpPr>
          <p:spPr bwMode="auto">
            <a:xfrm rot="16200000" flipH="1">
              <a:off x="4121944" y="3613944"/>
              <a:ext cx="422275" cy="360363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Elbow Connector 97"/>
            <p:cNvCxnSpPr>
              <a:cxnSpLocks noChangeShapeType="1"/>
              <a:endCxn id="30" idx="1"/>
            </p:cNvCxnSpPr>
            <p:nvPr/>
          </p:nvCxnSpPr>
          <p:spPr bwMode="auto">
            <a:xfrm rot="16200000" flipH="1">
              <a:off x="3832226" y="3903662"/>
              <a:ext cx="1001712" cy="360363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Elbow Connector 98"/>
            <p:cNvCxnSpPr>
              <a:cxnSpLocks noChangeShapeType="1"/>
            </p:cNvCxnSpPr>
            <p:nvPr/>
          </p:nvCxnSpPr>
          <p:spPr bwMode="auto">
            <a:xfrm rot="16200000" flipH="1">
              <a:off x="3544887" y="4191001"/>
              <a:ext cx="1565275" cy="349250"/>
            </a:xfrm>
            <a:prstGeom prst="bentConnector3">
              <a:avLst>
                <a:gd name="adj1" fmla="val 100134"/>
              </a:avLst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Rounded Rectangle 34"/>
            <p:cNvSpPr/>
            <p:nvPr/>
          </p:nvSpPr>
          <p:spPr bwMode="auto">
            <a:xfrm>
              <a:off x="3200920" y="1270000"/>
              <a:ext cx="1373168" cy="763238"/>
            </a:xfrm>
            <a:prstGeom prst="roundRect">
              <a:avLst/>
            </a:prstGeom>
            <a:solidFill>
              <a:srgbClr val="FFFF00"/>
            </a:solidFill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5174654" y="1270000"/>
              <a:ext cx="1370041" cy="763238"/>
            </a:xfrm>
            <a:prstGeom prst="roundRect">
              <a:avLst/>
            </a:prstGeom>
            <a:solidFill>
              <a:srgbClr val="00FF00"/>
            </a:solidFill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1230313" y="1270000"/>
              <a:ext cx="1373168" cy="763238"/>
            </a:xfrm>
            <a:prstGeom prst="roundRect">
              <a:avLst/>
            </a:prstGeom>
            <a:solidFill>
              <a:srgbClr val="FFFF01"/>
            </a:solidFill>
            <a:ln w="38100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rgbClr val="FFFF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5859675" y="2249434"/>
              <a:ext cx="1094782" cy="589625"/>
            </a:xfrm>
            <a:prstGeom prst="roundRect">
              <a:avLst/>
            </a:prstGeom>
            <a:solidFill>
              <a:srgbClr val="00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5859675" y="3019221"/>
              <a:ext cx="1094782" cy="592902"/>
            </a:xfrm>
            <a:prstGeom prst="roundRect">
              <a:avLst/>
            </a:prstGeom>
            <a:solidFill>
              <a:srgbClr val="00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cxnSp>
          <p:nvCxnSpPr>
            <p:cNvPr id="40" name="Elbow Connector 105"/>
            <p:cNvCxnSpPr>
              <a:cxnSpLocks noChangeShapeType="1"/>
              <a:endCxn id="38" idx="1"/>
            </p:cNvCxnSpPr>
            <p:nvPr/>
          </p:nvCxnSpPr>
          <p:spPr bwMode="auto">
            <a:xfrm rot="16200000" flipH="1">
              <a:off x="5441950" y="2125663"/>
              <a:ext cx="484187" cy="350838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Elbow Connector 106"/>
            <p:cNvCxnSpPr>
              <a:cxnSpLocks noChangeShapeType="1"/>
              <a:endCxn id="39" idx="1"/>
            </p:cNvCxnSpPr>
            <p:nvPr/>
          </p:nvCxnSpPr>
          <p:spPr bwMode="auto">
            <a:xfrm rot="16200000" flipH="1">
              <a:off x="5093494" y="2550319"/>
              <a:ext cx="1181100" cy="350838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Rounded Rectangle 41"/>
            <p:cNvSpPr/>
            <p:nvPr/>
          </p:nvSpPr>
          <p:spPr bwMode="auto">
            <a:xfrm>
              <a:off x="1915333" y="2249434"/>
              <a:ext cx="1094782" cy="589625"/>
            </a:xfrm>
            <a:prstGeom prst="roundRect">
              <a:avLst/>
            </a:prstGeom>
            <a:solidFill>
              <a:srgbClr val="00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1915333" y="3019221"/>
              <a:ext cx="1094782" cy="592902"/>
            </a:xfrm>
            <a:prstGeom prst="roundRect">
              <a:avLst/>
            </a:prstGeom>
            <a:solidFill>
              <a:srgbClr val="FF00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cxnSp>
          <p:nvCxnSpPr>
            <p:cNvPr id="44" name="Elbow Connector 109"/>
            <p:cNvCxnSpPr>
              <a:cxnSpLocks noChangeShapeType="1"/>
              <a:endCxn id="42" idx="1"/>
            </p:cNvCxnSpPr>
            <p:nvPr/>
          </p:nvCxnSpPr>
          <p:spPr bwMode="auto">
            <a:xfrm rot="16200000" flipH="1">
              <a:off x="1498600" y="2125663"/>
              <a:ext cx="484187" cy="350838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Elbow Connector 110"/>
            <p:cNvCxnSpPr>
              <a:cxnSpLocks noChangeShapeType="1"/>
            </p:cNvCxnSpPr>
            <p:nvPr/>
          </p:nvCxnSpPr>
          <p:spPr bwMode="auto">
            <a:xfrm rot="16200000" flipH="1">
              <a:off x="1155701" y="2544762"/>
              <a:ext cx="1179512" cy="360363"/>
            </a:xfrm>
            <a:prstGeom prst="bentConnector3">
              <a:avLst>
                <a:gd name="adj1" fmla="val 100421"/>
              </a:avLst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6" name="Rounded Rectangle 45"/>
            <p:cNvSpPr/>
            <p:nvPr/>
          </p:nvSpPr>
          <p:spPr bwMode="auto">
            <a:xfrm>
              <a:off x="6485265" y="3857799"/>
              <a:ext cx="935255" cy="452046"/>
            </a:xfrm>
            <a:prstGeom prst="roundRect">
              <a:avLst/>
            </a:prstGeom>
            <a:solidFill>
              <a:srgbClr val="00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6485265" y="4437598"/>
              <a:ext cx="935255" cy="452046"/>
            </a:xfrm>
            <a:prstGeom prst="roundRect">
              <a:avLst/>
            </a:prstGeom>
            <a:solidFill>
              <a:srgbClr val="FCF6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6485265" y="5001017"/>
              <a:ext cx="935255" cy="452046"/>
            </a:xfrm>
            <a:prstGeom prst="roundRect">
              <a:avLst/>
            </a:prstGeom>
            <a:solidFill>
              <a:srgbClr val="00FF00"/>
            </a:solidFill>
            <a:ln w="28575" cap="flat" cmpd="sng" algn="ctr">
              <a:solidFill>
                <a:srgbClr val="FFFFFF">
                  <a:lumMod val="6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132078" bIns="0"/>
            <a:lstStyle/>
            <a:p>
              <a:pPr marL="648213" indent="-608591" defTabSz="912891">
                <a:buFont typeface="Verdana" panose="020B0604030504040204" pitchFamily="34" charset="0"/>
                <a:buAutoNum type="arabicPeriod"/>
                <a:defRPr/>
              </a:pPr>
              <a:endParaRPr lang="en-US" sz="1814" kern="0" dirty="0">
                <a:solidFill>
                  <a:sysClr val="windowText" lastClr="000000"/>
                </a:solidFill>
                <a:latin typeface="Calibri"/>
                <a:sym typeface="Verdana" panose="020B0604030504040204" pitchFamily="34" charset="0"/>
              </a:endParaRPr>
            </a:p>
          </p:txBody>
        </p:sp>
        <p:cxnSp>
          <p:nvCxnSpPr>
            <p:cNvPr id="49" name="Elbow Connector 114"/>
            <p:cNvCxnSpPr>
              <a:cxnSpLocks noChangeShapeType="1"/>
              <a:endCxn id="46" idx="1"/>
            </p:cNvCxnSpPr>
            <p:nvPr/>
          </p:nvCxnSpPr>
          <p:spPr bwMode="auto">
            <a:xfrm rot="16200000" flipH="1">
              <a:off x="6093619" y="3691731"/>
              <a:ext cx="422275" cy="360363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Elbow Connector 115"/>
            <p:cNvCxnSpPr>
              <a:cxnSpLocks noChangeShapeType="1"/>
              <a:endCxn id="47" idx="1"/>
            </p:cNvCxnSpPr>
            <p:nvPr/>
          </p:nvCxnSpPr>
          <p:spPr bwMode="auto">
            <a:xfrm rot="16200000" flipH="1">
              <a:off x="5803900" y="3981450"/>
              <a:ext cx="1001713" cy="360363"/>
            </a:xfrm>
            <a:prstGeom prst="bentConnector2">
              <a:avLst/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Elbow Connector 116"/>
            <p:cNvCxnSpPr>
              <a:cxnSpLocks noChangeShapeType="1"/>
            </p:cNvCxnSpPr>
            <p:nvPr/>
          </p:nvCxnSpPr>
          <p:spPr bwMode="auto">
            <a:xfrm rot="16200000" flipH="1">
              <a:off x="5491162" y="4243388"/>
              <a:ext cx="1616075" cy="349250"/>
            </a:xfrm>
            <a:prstGeom prst="bentConnector3">
              <a:avLst>
                <a:gd name="adj1" fmla="val 100176"/>
              </a:avLst>
            </a:prstGeom>
            <a:noFill/>
            <a:ln w="28575" algn="ctr">
              <a:solidFill>
                <a:srgbClr val="A6A6A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0" name="TextBox 59"/>
          <p:cNvSpPr txBox="1"/>
          <p:nvPr/>
        </p:nvSpPr>
        <p:spPr bwMode="auto">
          <a:xfrm>
            <a:off x="1589520" y="3520968"/>
            <a:ext cx="3813609" cy="3384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defTabSz="965669" eaLnBrk="0" hangingPunct="0"/>
            <a:r>
              <a:rPr lang="en-US" sz="1600" b="1" dirty="0">
                <a:solidFill>
                  <a:srgbClr val="FFC000">
                    <a:lumMod val="50000"/>
                  </a:srgbClr>
                </a:solidFill>
                <a:latin typeface="Calibri" pitchFamily="34" charset="0"/>
                <a:cs typeface="Arial" pitchFamily="34" charset="0"/>
              </a:rPr>
              <a:t>         </a:t>
            </a: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Enterprise Capability Portfolio</a:t>
            </a:r>
          </a:p>
        </p:txBody>
      </p:sp>
      <p:sp>
        <p:nvSpPr>
          <p:cNvPr id="89" name="Chevron 88"/>
          <p:cNvSpPr/>
          <p:nvPr/>
        </p:nvSpPr>
        <p:spPr bwMode="auto">
          <a:xfrm>
            <a:off x="2017101" y="2641373"/>
            <a:ext cx="611134" cy="30189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0" name="Chevron 89"/>
          <p:cNvSpPr/>
          <p:nvPr/>
        </p:nvSpPr>
        <p:spPr bwMode="auto">
          <a:xfrm>
            <a:off x="2555628" y="2648045"/>
            <a:ext cx="611134" cy="30189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1" name="Chevron 90"/>
          <p:cNvSpPr/>
          <p:nvPr/>
        </p:nvSpPr>
        <p:spPr bwMode="auto">
          <a:xfrm>
            <a:off x="3118173" y="2651214"/>
            <a:ext cx="611134" cy="30189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" name="Chevron 91"/>
          <p:cNvSpPr/>
          <p:nvPr/>
        </p:nvSpPr>
        <p:spPr bwMode="auto">
          <a:xfrm>
            <a:off x="3669652" y="2648240"/>
            <a:ext cx="611134" cy="30189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3" name="Chevron 92"/>
          <p:cNvSpPr/>
          <p:nvPr/>
        </p:nvSpPr>
        <p:spPr bwMode="auto">
          <a:xfrm>
            <a:off x="4221131" y="2649543"/>
            <a:ext cx="611134" cy="30189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4" name="TextBox 93"/>
          <p:cNvSpPr txBox="1"/>
          <p:nvPr/>
        </p:nvSpPr>
        <p:spPr bwMode="auto">
          <a:xfrm>
            <a:off x="2545363" y="2623762"/>
            <a:ext cx="1795131" cy="40483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60000"/>
              </a:lnSpc>
            </a:pP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Value Chains &amp; Customer Journeys</a:t>
            </a:r>
          </a:p>
        </p:txBody>
      </p:sp>
      <p:cxnSp>
        <p:nvCxnSpPr>
          <p:cNvPr id="95" name="Elbow Connector 94"/>
          <p:cNvCxnSpPr>
            <a:stCxn id="125" idx="2"/>
            <a:endCxn id="113" idx="2"/>
          </p:cNvCxnSpPr>
          <p:nvPr/>
        </p:nvCxnSpPr>
        <p:spPr bwMode="auto">
          <a:xfrm rot="5400000">
            <a:off x="6767003" y="1310088"/>
            <a:ext cx="427061" cy="7159292"/>
          </a:xfrm>
          <a:prstGeom prst="bentConnector3">
            <a:avLst>
              <a:gd name="adj1" fmla="val 408707"/>
            </a:avLst>
          </a:prstGeom>
          <a:noFill/>
          <a:ln w="19050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" name="TextBox 95"/>
          <p:cNvSpPr txBox="1"/>
          <p:nvPr/>
        </p:nvSpPr>
        <p:spPr bwMode="auto">
          <a:xfrm>
            <a:off x="5226760" y="6429117"/>
            <a:ext cx="4600923" cy="27684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defTabSz="965669" eaLnBrk="0" hangingPunct="0"/>
            <a:r>
              <a:rPr lang="en-US" sz="1200" b="1" dirty="0">
                <a:solidFill>
                  <a:srgbClr val="808080">
                    <a:lumMod val="50000"/>
                  </a:srgbClr>
                </a:solidFill>
                <a:latin typeface="Calibri" pitchFamily="34" charset="0"/>
                <a:cs typeface="Arial" pitchFamily="34" charset="0"/>
              </a:rPr>
              <a:t>Roadmap Execution Enriches the API Fabric and Capability Portfolio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5069" y="5748888"/>
            <a:ext cx="1068241" cy="576275"/>
            <a:chOff x="3926684" y="5155878"/>
            <a:chExt cx="1068241" cy="576275"/>
          </a:xfrm>
        </p:grpSpPr>
        <p:sp>
          <p:nvSpPr>
            <p:cNvPr id="114" name="Rectangle 113"/>
            <p:cNvSpPr/>
            <p:nvPr/>
          </p:nvSpPr>
          <p:spPr bwMode="auto">
            <a:xfrm>
              <a:off x="3926684" y="5219717"/>
              <a:ext cx="331337" cy="105981"/>
            </a:xfrm>
            <a:prstGeom prst="rect">
              <a:avLst/>
            </a:prstGeom>
            <a:solidFill>
              <a:srgbClr val="33CC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3926686" y="5388647"/>
              <a:ext cx="331337" cy="10598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3926685" y="5561234"/>
              <a:ext cx="331337" cy="10598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 bwMode="auto">
            <a:xfrm>
              <a:off x="4210143" y="5155878"/>
              <a:ext cx="673050" cy="24607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defTabSz="965669" eaLnBrk="0" hangingPunct="0"/>
              <a:r>
                <a:rPr lang="en-US" sz="10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rPr>
                <a:t>= High</a:t>
              </a:r>
            </a:p>
          </p:txBody>
        </p:sp>
        <p:sp>
          <p:nvSpPr>
            <p:cNvPr id="119" name="TextBox 118"/>
            <p:cNvSpPr txBox="1"/>
            <p:nvPr/>
          </p:nvSpPr>
          <p:spPr bwMode="auto">
            <a:xfrm>
              <a:off x="4205565" y="5316875"/>
              <a:ext cx="789360" cy="25415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defTabSz="965669" eaLnBrk="0" hangingPunct="0"/>
              <a:r>
                <a:rPr lang="en-US" sz="10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rPr>
                <a:t>= Medium</a:t>
              </a:r>
            </a:p>
          </p:txBody>
        </p:sp>
        <p:sp>
          <p:nvSpPr>
            <p:cNvPr id="120" name="TextBox 119"/>
            <p:cNvSpPr txBox="1"/>
            <p:nvPr/>
          </p:nvSpPr>
          <p:spPr bwMode="auto">
            <a:xfrm>
              <a:off x="4206776" y="5486081"/>
              <a:ext cx="696710" cy="24607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defTabSz="965669" eaLnBrk="0" hangingPunct="0"/>
              <a:r>
                <a:rPr lang="en-US" sz="10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rPr>
                <a:t>= Low</a:t>
              </a:r>
            </a:p>
          </p:txBody>
        </p:sp>
      </p:grpSp>
      <p:sp>
        <p:nvSpPr>
          <p:cNvPr id="121" name="TextBox 120"/>
          <p:cNvSpPr txBox="1"/>
          <p:nvPr/>
        </p:nvSpPr>
        <p:spPr bwMode="auto">
          <a:xfrm>
            <a:off x="-260437" y="5571554"/>
            <a:ext cx="1559653" cy="2214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Capability Value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896023" y="4538607"/>
            <a:ext cx="1325769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The Business Architecture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1325125" y="5673972"/>
            <a:ext cx="994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Vendor &amp; Industry Partnerships</a:t>
            </a:r>
          </a:p>
        </p:txBody>
      </p:sp>
      <p:cxnSp>
        <p:nvCxnSpPr>
          <p:cNvPr id="124" name="Straight Connector 123"/>
          <p:cNvCxnSpPr/>
          <p:nvPr/>
        </p:nvCxnSpPr>
        <p:spPr bwMode="auto">
          <a:xfrm flipV="1">
            <a:off x="1901297" y="4989772"/>
            <a:ext cx="424647" cy="674650"/>
          </a:xfrm>
          <a:prstGeom prst="line">
            <a:avLst/>
          </a:prstGeom>
          <a:noFill/>
          <a:ln w="9525" algn="ctr">
            <a:solidFill>
              <a:srgbClr val="FFFFFF">
                <a:lumMod val="65000"/>
              </a:srgbClr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337" y="5357066"/>
            <a:ext cx="2001184" cy="1145839"/>
          </a:xfrm>
          <a:prstGeom prst="rect">
            <a:avLst/>
          </a:prstGeom>
          <a:ln>
            <a:noFill/>
          </a:ln>
        </p:spPr>
      </p:pic>
      <p:sp>
        <p:nvSpPr>
          <p:cNvPr id="101" name="TextBox 100"/>
          <p:cNvSpPr txBox="1"/>
          <p:nvPr/>
        </p:nvSpPr>
        <p:spPr bwMode="auto">
          <a:xfrm>
            <a:off x="2496145" y="5810294"/>
            <a:ext cx="1898263" cy="184666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 defTabSz="96566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API / Microservices Fabric</a:t>
            </a:r>
          </a:p>
        </p:txBody>
      </p:sp>
      <p:cxnSp>
        <p:nvCxnSpPr>
          <p:cNvPr id="102" name="Straight Connector 101"/>
          <p:cNvCxnSpPr/>
          <p:nvPr/>
        </p:nvCxnSpPr>
        <p:spPr bwMode="auto">
          <a:xfrm>
            <a:off x="2160850" y="5867733"/>
            <a:ext cx="304927" cy="0"/>
          </a:xfrm>
          <a:prstGeom prst="line">
            <a:avLst/>
          </a:prstGeom>
          <a:noFill/>
          <a:ln w="9525" algn="ctr">
            <a:solidFill>
              <a:srgbClr val="FFFFFF">
                <a:lumMod val="65000"/>
              </a:srgbClr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03" name="TextBox 102"/>
          <p:cNvSpPr txBox="1"/>
          <p:nvPr/>
        </p:nvSpPr>
        <p:spPr>
          <a:xfrm>
            <a:off x="2931176" y="5164121"/>
            <a:ext cx="994327" cy="21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</a:rPr>
              <a:t>Enables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09929" y="2929541"/>
            <a:ext cx="4235133" cy="3254079"/>
            <a:chOff x="4299903" y="2780833"/>
            <a:chExt cx="4235133" cy="3254079"/>
          </a:xfrm>
        </p:grpSpPr>
        <p:sp>
          <p:nvSpPr>
            <p:cNvPr id="88" name="Down Arrow 87"/>
            <p:cNvSpPr/>
            <p:nvPr/>
          </p:nvSpPr>
          <p:spPr bwMode="auto">
            <a:xfrm rot="16200000">
              <a:off x="4866985" y="3679788"/>
              <a:ext cx="545914" cy="27679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8" name="Down Arrow 97"/>
            <p:cNvSpPr/>
            <p:nvPr/>
          </p:nvSpPr>
          <p:spPr bwMode="auto">
            <a:xfrm rot="16200000">
              <a:off x="8089961" y="3679788"/>
              <a:ext cx="545914" cy="27679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solidFill>
                  <a:srgbClr val="000000"/>
                </a:solidFill>
                <a:cs typeface="Arial" charset="0"/>
              </a:endParaRPr>
            </a:p>
          </p:txBody>
        </p:sp>
        <p:cxnSp>
          <p:nvCxnSpPr>
            <p:cNvPr id="105" name="Straight Connector 104"/>
            <p:cNvCxnSpPr/>
            <p:nvPr/>
          </p:nvCxnSpPr>
          <p:spPr bwMode="auto">
            <a:xfrm flipV="1">
              <a:off x="4299903" y="4232915"/>
              <a:ext cx="1353867" cy="1498763"/>
            </a:xfrm>
            <a:prstGeom prst="line">
              <a:avLst/>
            </a:prstGeom>
            <a:noFill/>
            <a:ln w="12700" algn="ctr">
              <a:solidFill>
                <a:srgbClr val="FF9933"/>
              </a:solidFill>
              <a:prstDash val="dash"/>
              <a:round/>
              <a:headEnd type="diamond" w="med" len="med"/>
              <a:tailEnd type="diamond" w="med" len="med"/>
            </a:ln>
          </p:spPr>
        </p:cxnSp>
        <p:grpSp>
          <p:nvGrpSpPr>
            <p:cNvPr id="126" name="Group 125"/>
            <p:cNvGrpSpPr/>
            <p:nvPr/>
          </p:nvGrpSpPr>
          <p:grpSpPr>
            <a:xfrm>
              <a:off x="5221831" y="3305997"/>
              <a:ext cx="3313205" cy="1310266"/>
              <a:chOff x="5221831" y="3305997"/>
              <a:chExt cx="3313205" cy="1310266"/>
            </a:xfrm>
          </p:grpSpPr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374957">
                <a:off x="6092498" y="3303072"/>
                <a:ext cx="1310266" cy="1316115"/>
              </a:xfrm>
              <a:prstGeom prst="rect">
                <a:avLst/>
              </a:prstGeom>
            </p:spPr>
          </p:pic>
          <p:sp>
            <p:nvSpPr>
              <p:cNvPr id="128" name="TextBox 127"/>
              <p:cNvSpPr txBox="1"/>
              <p:nvPr/>
            </p:nvSpPr>
            <p:spPr bwMode="auto">
              <a:xfrm>
                <a:off x="5295868" y="3406818"/>
                <a:ext cx="1206260" cy="23991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 lIns="91292" tIns="45646" rIns="91292" bIns="45646" rtlCol="0">
                <a:spAutoFit/>
              </a:bodyPr>
              <a:lstStyle/>
              <a:p>
                <a:pPr defTabSz="965669" eaLnBrk="0" hangingPunct="0">
                  <a:lnSpc>
                    <a:spcPct val="80000"/>
                  </a:lnSpc>
                </a:pPr>
                <a:r>
                  <a:rPr lang="en-US" sz="1200" dirty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Investments </a:t>
                </a:r>
              </a:p>
            </p:txBody>
          </p:sp>
          <p:sp>
            <p:nvSpPr>
              <p:cNvPr id="129" name="TextBox 128"/>
              <p:cNvSpPr txBox="1"/>
              <p:nvPr/>
            </p:nvSpPr>
            <p:spPr bwMode="auto">
              <a:xfrm>
                <a:off x="6910700" y="3857612"/>
                <a:ext cx="1150001" cy="23991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 lIns="91292" tIns="45646" rIns="91292" bIns="45646" rtlCol="0">
                <a:spAutoFit/>
              </a:bodyPr>
              <a:lstStyle/>
              <a:p>
                <a:pPr defTabSz="965669" eaLnBrk="0" hangingPunct="0">
                  <a:lnSpc>
                    <a:spcPct val="80000"/>
                  </a:lnSpc>
                </a:pPr>
                <a:r>
                  <a:rPr lang="en-US" sz="1200" dirty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 Capabilities</a:t>
                </a:r>
              </a:p>
            </p:txBody>
          </p:sp>
          <p:sp>
            <p:nvSpPr>
              <p:cNvPr id="130" name="TextBox 129"/>
              <p:cNvSpPr txBox="1"/>
              <p:nvPr/>
            </p:nvSpPr>
            <p:spPr bwMode="auto">
              <a:xfrm>
                <a:off x="7304370" y="4232326"/>
                <a:ext cx="1230666" cy="243635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 lIns="91292" tIns="45646" rIns="91292" bIns="45646" rtlCol="0">
                <a:spAutoFit/>
              </a:bodyPr>
              <a:lstStyle/>
              <a:p>
                <a:pPr defTabSz="965669" eaLnBrk="0" hangingPunct="0">
                  <a:lnSpc>
                    <a:spcPct val="80000"/>
                  </a:lnSpc>
                </a:pPr>
                <a:r>
                  <a:rPr lang="en-US" sz="1200" dirty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Projects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 bwMode="auto">
              <a:xfrm>
                <a:off x="7211027" y="3409342"/>
                <a:ext cx="970332" cy="243635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 lIns="91292" tIns="45646" rIns="91292" bIns="45646" rtlCol="0">
                <a:spAutoFit/>
              </a:bodyPr>
              <a:lstStyle/>
              <a:p>
                <a:pPr defTabSz="965669" eaLnBrk="0" hangingPunct="0">
                  <a:lnSpc>
                    <a:spcPct val="80000"/>
                  </a:lnSpc>
                </a:pPr>
                <a:r>
                  <a:rPr lang="en-US" sz="1200" dirty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 Products</a:t>
                </a:r>
              </a:p>
            </p:txBody>
          </p:sp>
          <p:sp>
            <p:nvSpPr>
              <p:cNvPr id="132" name="TextBox 131"/>
              <p:cNvSpPr txBox="1"/>
              <p:nvPr/>
            </p:nvSpPr>
            <p:spPr bwMode="auto">
              <a:xfrm>
                <a:off x="5221831" y="4127852"/>
                <a:ext cx="1243475" cy="387649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 lIns="91292" tIns="45646" rIns="91292" bIns="45646" rtlCol="0">
                <a:spAutoFit/>
              </a:bodyPr>
              <a:lstStyle/>
              <a:p>
                <a:pPr algn="ctr" defTabSz="965669" eaLnBrk="0" hangingPunct="0">
                  <a:lnSpc>
                    <a:spcPct val="80000"/>
                  </a:lnSpc>
                </a:pPr>
                <a:r>
                  <a:rPr lang="en-US" sz="1200" dirty="0">
                    <a:solidFill>
                      <a:srgbClr val="000000"/>
                    </a:solidFill>
                    <a:latin typeface="Calibri" pitchFamily="34" charset="0"/>
                    <a:cs typeface="Arial" pitchFamily="34" charset="0"/>
                  </a:rPr>
                  <a:t>  APIs / Technology</a:t>
                </a:r>
              </a:p>
            </p:txBody>
          </p:sp>
        </p:grpSp>
        <p:sp>
          <p:nvSpPr>
            <p:cNvPr id="97" name="Oval Callout 96"/>
            <p:cNvSpPr/>
            <p:nvPr/>
          </p:nvSpPr>
          <p:spPr bwMode="auto">
            <a:xfrm>
              <a:off x="5446817" y="4825347"/>
              <a:ext cx="2534221" cy="1209565"/>
            </a:xfrm>
            <a:prstGeom prst="wedgeEllipseCallout">
              <a:avLst>
                <a:gd name="adj1" fmla="val 458"/>
                <a:gd name="adj2" fmla="val -76693"/>
              </a:avLst>
            </a:prstGeom>
            <a:solidFill>
              <a:srgbClr val="FFD9B3"/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 bwMode="auto">
            <a:xfrm>
              <a:off x="6205971" y="5068857"/>
              <a:ext cx="1230666" cy="26146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defTabSz="965669" eaLnBrk="0" hangingPunct="0"/>
              <a:r>
                <a:rPr lang="en-US" sz="1100" i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Dependencies?</a:t>
              </a:r>
            </a:p>
          </p:txBody>
        </p:sp>
        <p:sp>
          <p:nvSpPr>
            <p:cNvPr id="106" name="TextBox 105"/>
            <p:cNvSpPr txBox="1"/>
            <p:nvPr/>
          </p:nvSpPr>
          <p:spPr bwMode="auto">
            <a:xfrm>
              <a:off x="5831837" y="4866685"/>
              <a:ext cx="1089467" cy="26146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defTabSz="965669" eaLnBrk="0" hangingPunct="0"/>
              <a:r>
                <a:rPr lang="en-US" sz="1100" i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Value / ROI?</a:t>
              </a:r>
            </a:p>
          </p:txBody>
        </p:sp>
        <p:sp>
          <p:nvSpPr>
            <p:cNvPr id="107" name="TextBox 106"/>
            <p:cNvSpPr txBox="1"/>
            <p:nvPr/>
          </p:nvSpPr>
          <p:spPr bwMode="auto">
            <a:xfrm>
              <a:off x="5483515" y="5266903"/>
              <a:ext cx="1230666" cy="33680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defTabSz="965669" eaLnBrk="0" hangingPunct="0">
                <a:lnSpc>
                  <a:spcPct val="70000"/>
                </a:lnSpc>
              </a:pPr>
              <a:r>
                <a:rPr lang="en-US" sz="1100" i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Competitive Advantage?</a:t>
              </a:r>
            </a:p>
          </p:txBody>
        </p:sp>
        <p:sp>
          <p:nvSpPr>
            <p:cNvPr id="108" name="TextBox 107"/>
            <p:cNvSpPr txBox="1"/>
            <p:nvPr/>
          </p:nvSpPr>
          <p:spPr bwMode="auto">
            <a:xfrm>
              <a:off x="6830035" y="4859644"/>
              <a:ext cx="1230666" cy="26146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defTabSz="965669" eaLnBrk="0" hangingPunct="0"/>
              <a:r>
                <a:rPr lang="en-US" sz="1100" i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Synergy?</a:t>
              </a:r>
            </a:p>
          </p:txBody>
        </p:sp>
        <p:sp>
          <p:nvSpPr>
            <p:cNvPr id="109" name="TextBox 108"/>
            <p:cNvSpPr txBox="1"/>
            <p:nvPr/>
          </p:nvSpPr>
          <p:spPr bwMode="auto">
            <a:xfrm>
              <a:off x="6317597" y="5574812"/>
              <a:ext cx="1623636" cy="22760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algn="ctr" defTabSz="965669" eaLnBrk="0" hangingPunct="0">
                <a:lnSpc>
                  <a:spcPct val="80000"/>
                </a:lnSpc>
              </a:pPr>
              <a:r>
                <a:rPr lang="en-US" sz="1100" i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Customer Experience?</a:t>
              </a:r>
            </a:p>
          </p:txBody>
        </p:sp>
        <p:sp>
          <p:nvSpPr>
            <p:cNvPr id="110" name="TextBox 109"/>
            <p:cNvSpPr txBox="1"/>
            <p:nvPr/>
          </p:nvSpPr>
          <p:spPr bwMode="auto">
            <a:xfrm>
              <a:off x="5877168" y="5787621"/>
              <a:ext cx="1230666" cy="23100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algn="ctr" defTabSz="965669" eaLnBrk="0" hangingPunct="0">
                <a:lnSpc>
                  <a:spcPct val="80000"/>
                </a:lnSpc>
              </a:pPr>
              <a:r>
                <a:rPr lang="en-US" sz="1100" i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Consolidation?</a:t>
              </a:r>
            </a:p>
          </p:txBody>
        </p:sp>
        <p:sp>
          <p:nvSpPr>
            <p:cNvPr id="111" name="TextBox 110"/>
            <p:cNvSpPr txBox="1"/>
            <p:nvPr/>
          </p:nvSpPr>
          <p:spPr bwMode="auto">
            <a:xfrm>
              <a:off x="7021733" y="5736071"/>
              <a:ext cx="1230666" cy="26146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defTabSz="965669" eaLnBrk="0" hangingPunct="0"/>
              <a:r>
                <a:rPr lang="en-US" sz="1100" i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Risk?</a:t>
              </a:r>
            </a:p>
          </p:txBody>
        </p:sp>
        <p:sp>
          <p:nvSpPr>
            <p:cNvPr id="112" name="TextBox 111"/>
            <p:cNvSpPr txBox="1"/>
            <p:nvPr/>
          </p:nvSpPr>
          <p:spPr bwMode="auto">
            <a:xfrm>
              <a:off x="5575892" y="5546258"/>
              <a:ext cx="1230666" cy="26146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defTabSz="965669" eaLnBrk="0" hangingPunct="0"/>
              <a:r>
                <a:rPr lang="en-US" sz="1100" i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Innovation?</a:t>
              </a:r>
            </a:p>
          </p:txBody>
        </p:sp>
        <p:sp>
          <p:nvSpPr>
            <p:cNvPr id="87" name="TextBox 86"/>
            <p:cNvSpPr txBox="1"/>
            <p:nvPr/>
          </p:nvSpPr>
          <p:spPr bwMode="auto">
            <a:xfrm>
              <a:off x="5589590" y="2780833"/>
              <a:ext cx="2330113" cy="51076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292" tIns="45646" rIns="91292" bIns="45646" rtlCol="0">
              <a:spAutoFit/>
            </a:bodyPr>
            <a:lstStyle/>
            <a:p>
              <a:pPr algn="ctr" defTabSz="965669" eaLnBrk="0" hangingPunct="0">
                <a:lnSpc>
                  <a:spcPct val="80000"/>
                </a:lnSpc>
              </a:pPr>
              <a:r>
                <a:rPr lang="en-US" sz="1700" b="1" dirty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Integrated Planning, Innovation &amp; Design</a:t>
              </a:r>
            </a:p>
          </p:txBody>
        </p:sp>
      </p:grpSp>
      <p:sp>
        <p:nvSpPr>
          <p:cNvPr id="138" name="TextBox 137"/>
          <p:cNvSpPr txBox="1"/>
          <p:nvPr/>
        </p:nvSpPr>
        <p:spPr bwMode="auto">
          <a:xfrm>
            <a:off x="6651447" y="5450463"/>
            <a:ext cx="1425656" cy="26146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defTabSz="965669" eaLnBrk="0" hangingPunct="0"/>
            <a:r>
              <a:rPr lang="en-US" sz="11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Platform Build-out?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646733" y="5103265"/>
            <a:ext cx="1" cy="1308229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7" name="Picture 146"/>
          <p:cNvPicPr>
            <a:picLocks noChangeAspect="1"/>
          </p:cNvPicPr>
          <p:nvPr/>
        </p:nvPicPr>
        <p:blipFill rotWithShape="1">
          <a:blip r:embed="rId5"/>
          <a:srcRect t="6896" b="7267"/>
          <a:stretch/>
        </p:blipFill>
        <p:spPr>
          <a:xfrm>
            <a:off x="3965462" y="2143376"/>
            <a:ext cx="618339" cy="448814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5"/>
          <a:srcRect t="6896" b="7267"/>
          <a:stretch/>
        </p:blipFill>
        <p:spPr>
          <a:xfrm>
            <a:off x="3091717" y="2137615"/>
            <a:ext cx="618339" cy="448814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 rotWithShape="1">
          <a:blip r:embed="rId5"/>
          <a:srcRect t="6896" b="7267"/>
          <a:stretch/>
        </p:blipFill>
        <p:spPr>
          <a:xfrm>
            <a:off x="2214440" y="2149063"/>
            <a:ext cx="618339" cy="448814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 rotWithShape="1">
          <a:blip r:embed="rId5"/>
          <a:srcRect t="6896" b="7267"/>
          <a:stretch/>
        </p:blipFill>
        <p:spPr>
          <a:xfrm>
            <a:off x="1291734" y="2774315"/>
            <a:ext cx="618339" cy="448814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5"/>
          <a:srcRect t="6896" b="7267"/>
          <a:stretch/>
        </p:blipFill>
        <p:spPr>
          <a:xfrm>
            <a:off x="1291734" y="3211130"/>
            <a:ext cx="618339" cy="448814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5"/>
          <a:srcRect t="6896" b="7267"/>
          <a:stretch/>
        </p:blipFill>
        <p:spPr>
          <a:xfrm>
            <a:off x="1277684" y="3649188"/>
            <a:ext cx="618339" cy="448814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 rotWithShape="1">
          <a:blip r:embed="rId5"/>
          <a:srcRect t="6896" b="7267"/>
          <a:stretch/>
        </p:blipFill>
        <p:spPr>
          <a:xfrm>
            <a:off x="1279115" y="4085334"/>
            <a:ext cx="618339" cy="448814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5"/>
          <a:srcRect t="6896" b="7267"/>
          <a:stretch/>
        </p:blipFill>
        <p:spPr>
          <a:xfrm>
            <a:off x="1286160" y="4516462"/>
            <a:ext cx="618339" cy="448814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5"/>
          <a:srcRect t="6896" b="7267"/>
          <a:stretch/>
        </p:blipFill>
        <p:spPr>
          <a:xfrm>
            <a:off x="17563" y="6480151"/>
            <a:ext cx="459010" cy="333167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 bwMode="auto">
          <a:xfrm>
            <a:off x="408288" y="6575779"/>
            <a:ext cx="3236656" cy="2276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defTabSz="965669" eaLnBrk="0" hangingPunct="0">
              <a:lnSpc>
                <a:spcPct val="80000"/>
              </a:lnSpc>
            </a:pPr>
            <a:r>
              <a:rPr lang="en-US" sz="11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= ZBD Ideation Workshops (Design Thinking)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1893121" y="2580191"/>
            <a:ext cx="3015532" cy="2523074"/>
          </a:xfrm>
          <a:prstGeom prst="rect">
            <a:avLst/>
          </a:prstGeom>
          <a:noFill/>
          <a:ln w="9525" cap="flat" cmpd="sng" algn="ctr">
            <a:solidFill>
              <a:schemeClr val="accent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33" name="Down Arrow 132"/>
          <p:cNvSpPr/>
          <p:nvPr/>
        </p:nvSpPr>
        <p:spPr bwMode="auto">
          <a:xfrm rot="16200000">
            <a:off x="505353" y="3031309"/>
            <a:ext cx="768019" cy="736979"/>
          </a:xfrm>
          <a:prstGeom prst="downArrow">
            <a:avLst/>
          </a:prstGeom>
          <a:solidFill>
            <a:srgbClr val="E6E6E6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endParaRPr lang="en-US" sz="1050" kern="0" dirty="0">
              <a:solidFill>
                <a:srgbClr val="000000"/>
              </a:solidFill>
            </a:endParaRPr>
          </a:p>
        </p:txBody>
      </p:sp>
      <p:sp>
        <p:nvSpPr>
          <p:cNvPr id="134" name="Down Arrow 133"/>
          <p:cNvSpPr/>
          <p:nvPr/>
        </p:nvSpPr>
        <p:spPr bwMode="auto">
          <a:xfrm rot="16200000">
            <a:off x="344430" y="3409124"/>
            <a:ext cx="768019" cy="736979"/>
          </a:xfrm>
          <a:prstGeom prst="downArrow">
            <a:avLst/>
          </a:prstGeom>
          <a:solidFill>
            <a:srgbClr val="E6E6E6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endParaRPr lang="en-US" sz="1050" kern="0" dirty="0">
              <a:solidFill>
                <a:srgbClr val="000000"/>
              </a:solidFill>
            </a:endParaRPr>
          </a:p>
        </p:txBody>
      </p:sp>
      <p:sp>
        <p:nvSpPr>
          <p:cNvPr id="135" name="Down Arrow 134"/>
          <p:cNvSpPr/>
          <p:nvPr/>
        </p:nvSpPr>
        <p:spPr bwMode="auto">
          <a:xfrm rot="16200000">
            <a:off x="192236" y="3737678"/>
            <a:ext cx="768019" cy="736979"/>
          </a:xfrm>
          <a:prstGeom prst="downArrow">
            <a:avLst/>
          </a:prstGeom>
          <a:solidFill>
            <a:srgbClr val="E6E6E6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endParaRPr lang="en-US" sz="1050" kern="0" dirty="0">
              <a:solidFill>
                <a:srgbClr val="000000"/>
              </a:solidFill>
            </a:endParaRPr>
          </a:p>
        </p:txBody>
      </p:sp>
      <p:sp>
        <p:nvSpPr>
          <p:cNvPr id="136" name="Down Arrow 135"/>
          <p:cNvSpPr/>
          <p:nvPr/>
        </p:nvSpPr>
        <p:spPr bwMode="auto">
          <a:xfrm rot="16200000">
            <a:off x="82626" y="4115492"/>
            <a:ext cx="768019" cy="736979"/>
          </a:xfrm>
          <a:prstGeom prst="downArrow">
            <a:avLst/>
          </a:prstGeom>
          <a:solidFill>
            <a:srgbClr val="E6E6E6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</a:pPr>
            <a:endParaRPr lang="en-US" sz="1050" kern="0" dirty="0">
              <a:solidFill>
                <a:srgbClr val="000000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 bwMode="auto">
          <a:xfrm>
            <a:off x="106137" y="2374592"/>
            <a:ext cx="1318282" cy="7200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700" b="1" dirty="0">
                <a:solidFill>
                  <a:srgbClr val="000000"/>
                </a:solidFill>
                <a:latin typeface="Calibri" pitchFamily="34" charset="0"/>
              </a:rPr>
              <a:t>X-Cutting Disciplines &amp; Programs</a:t>
            </a:r>
          </a:p>
        </p:txBody>
      </p:sp>
      <p:sp>
        <p:nvSpPr>
          <p:cNvPr id="139" name="TextBox 138"/>
          <p:cNvSpPr txBox="1"/>
          <p:nvPr/>
        </p:nvSpPr>
        <p:spPr bwMode="auto">
          <a:xfrm>
            <a:off x="514518" y="3202880"/>
            <a:ext cx="708047" cy="3507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defTabSz="965669" eaLnBrk="0" hangingPunct="0">
              <a:lnSpc>
                <a:spcPct val="80000"/>
              </a:lnSpc>
            </a:pPr>
            <a:r>
              <a:rPr lang="en-US" sz="1050" dirty="0">
                <a:solidFill>
                  <a:srgbClr val="000000"/>
                </a:solidFill>
                <a:latin typeface="Calibri" pitchFamily="34" charset="0"/>
              </a:rPr>
              <a:t>Shared Services</a:t>
            </a:r>
          </a:p>
        </p:txBody>
      </p:sp>
      <p:sp>
        <p:nvSpPr>
          <p:cNvPr id="140" name="TextBox 139"/>
          <p:cNvSpPr txBox="1"/>
          <p:nvPr/>
        </p:nvSpPr>
        <p:spPr bwMode="auto">
          <a:xfrm>
            <a:off x="38254" y="4352346"/>
            <a:ext cx="856763" cy="2537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defTabSz="965669" eaLnBrk="0" hangingPunct="0"/>
            <a:r>
              <a:rPr lang="en-US" sz="1050" dirty="0">
                <a:solidFill>
                  <a:srgbClr val="000000"/>
                </a:solidFill>
                <a:latin typeface="Calibri" pitchFamily="34" charset="0"/>
              </a:rPr>
              <a:t>Technology</a:t>
            </a:r>
          </a:p>
        </p:txBody>
      </p:sp>
      <p:sp>
        <p:nvSpPr>
          <p:cNvPr id="144" name="TextBox 143"/>
          <p:cNvSpPr txBox="1"/>
          <p:nvPr/>
        </p:nvSpPr>
        <p:spPr bwMode="auto">
          <a:xfrm>
            <a:off x="251747" y="3924614"/>
            <a:ext cx="582410" cy="3507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defTabSz="965669" eaLnBrk="0" hangingPunct="0">
              <a:lnSpc>
                <a:spcPct val="80000"/>
              </a:lnSpc>
            </a:pPr>
            <a:r>
              <a:rPr lang="en-US" sz="1050" dirty="0">
                <a:solidFill>
                  <a:srgbClr val="000000"/>
                </a:solidFill>
                <a:latin typeface="Calibri" pitchFamily="34" charset="0"/>
              </a:rPr>
              <a:t>Digital Health</a:t>
            </a:r>
          </a:p>
        </p:txBody>
      </p:sp>
      <p:sp>
        <p:nvSpPr>
          <p:cNvPr id="152" name="TextBox 151"/>
          <p:cNvSpPr txBox="1"/>
          <p:nvPr/>
        </p:nvSpPr>
        <p:spPr bwMode="auto">
          <a:xfrm>
            <a:off x="306837" y="3577391"/>
            <a:ext cx="1026488" cy="35071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defTabSz="965669" eaLnBrk="0" hangingPunct="0">
              <a:lnSpc>
                <a:spcPct val="80000"/>
              </a:lnSpc>
            </a:pPr>
            <a:r>
              <a:rPr lang="en-US" sz="1050" dirty="0">
                <a:solidFill>
                  <a:srgbClr val="000000"/>
                </a:solidFill>
                <a:latin typeface="Calibri" pitchFamily="34" charset="0"/>
              </a:rPr>
              <a:t>Performance Improvement</a:t>
            </a:r>
          </a:p>
        </p:txBody>
      </p:sp>
      <p:sp>
        <p:nvSpPr>
          <p:cNvPr id="154" name="Down Arrow 153"/>
          <p:cNvSpPr/>
          <p:nvPr/>
        </p:nvSpPr>
        <p:spPr bwMode="auto">
          <a:xfrm>
            <a:off x="1924125" y="1450994"/>
            <a:ext cx="768019" cy="736979"/>
          </a:xfrm>
          <a:prstGeom prst="downArrow">
            <a:avLst/>
          </a:prstGeom>
          <a:solidFill>
            <a:srgbClr val="E6E6E6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55" name="Down Arrow 154"/>
          <p:cNvSpPr/>
          <p:nvPr/>
        </p:nvSpPr>
        <p:spPr bwMode="auto">
          <a:xfrm>
            <a:off x="2364891" y="1365942"/>
            <a:ext cx="768019" cy="736979"/>
          </a:xfrm>
          <a:prstGeom prst="downArrow">
            <a:avLst/>
          </a:prstGeom>
          <a:solidFill>
            <a:srgbClr val="E6E6E6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56" name="Down Arrow 155"/>
          <p:cNvSpPr/>
          <p:nvPr/>
        </p:nvSpPr>
        <p:spPr bwMode="auto">
          <a:xfrm>
            <a:off x="2805657" y="1267248"/>
            <a:ext cx="768019" cy="736979"/>
          </a:xfrm>
          <a:prstGeom prst="downArrow">
            <a:avLst/>
          </a:prstGeom>
          <a:solidFill>
            <a:srgbClr val="E6E6E6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57" name="Down Arrow 156"/>
          <p:cNvSpPr/>
          <p:nvPr/>
        </p:nvSpPr>
        <p:spPr bwMode="auto">
          <a:xfrm>
            <a:off x="3255990" y="1188384"/>
            <a:ext cx="768019" cy="736979"/>
          </a:xfrm>
          <a:prstGeom prst="downArrow">
            <a:avLst/>
          </a:prstGeom>
          <a:solidFill>
            <a:srgbClr val="E6E6E6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58" name="Down Arrow 157"/>
          <p:cNvSpPr/>
          <p:nvPr/>
        </p:nvSpPr>
        <p:spPr bwMode="auto">
          <a:xfrm>
            <a:off x="3713079" y="1141400"/>
            <a:ext cx="768019" cy="736979"/>
          </a:xfrm>
          <a:prstGeom prst="downArrow">
            <a:avLst/>
          </a:prstGeom>
          <a:solidFill>
            <a:srgbClr val="E6E6E6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59" name="Down Arrow 158"/>
          <p:cNvSpPr/>
          <p:nvPr/>
        </p:nvSpPr>
        <p:spPr bwMode="auto">
          <a:xfrm>
            <a:off x="4170671" y="1078899"/>
            <a:ext cx="768019" cy="736979"/>
          </a:xfrm>
          <a:prstGeom prst="downArrow">
            <a:avLst/>
          </a:prstGeom>
          <a:solidFill>
            <a:srgbClr val="E6E6E6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76" name="TextBox 175"/>
          <p:cNvSpPr txBox="1"/>
          <p:nvPr/>
        </p:nvSpPr>
        <p:spPr bwMode="auto">
          <a:xfrm>
            <a:off x="1990974" y="1384496"/>
            <a:ext cx="2947242" cy="5107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>
              <a:lnSpc>
                <a:spcPct val="8000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Calibri" pitchFamily="34" charset="0"/>
                <a:cs typeface="Arial"/>
              </a:rPr>
              <a:t>LoB </a:t>
            </a:r>
            <a:r>
              <a:rPr lang="en-US" sz="1700" b="1" dirty="0">
                <a:solidFill>
                  <a:srgbClr val="000000"/>
                </a:solidFill>
                <a:latin typeface="Calibri" pitchFamily="34" charset="0"/>
                <a:cs typeface="Arial"/>
              </a:rPr>
              <a:t>and Function </a:t>
            </a:r>
          </a:p>
          <a:p>
            <a:pPr algn="ctr" defTabSz="965669" eaLnBrk="0" hangingPunct="0">
              <a:lnSpc>
                <a:spcPct val="80000"/>
              </a:lnSpc>
            </a:pPr>
            <a:r>
              <a:rPr lang="en-US" sz="1700" b="1" dirty="0">
                <a:solidFill>
                  <a:srgbClr val="000000"/>
                </a:solidFill>
                <a:latin typeface="Calibri" pitchFamily="34" charset="0"/>
                <a:cs typeface="Arial"/>
              </a:rPr>
              <a:t>Needs &amp; Opportunities</a:t>
            </a: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9470455" y="2886771"/>
            <a:ext cx="2179448" cy="3537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292" tIns="45646" rIns="91292" bIns="45646" rtlCol="0">
            <a:spAutoFit/>
          </a:bodyPr>
          <a:lstStyle/>
          <a:p>
            <a:pPr algn="ctr" defTabSz="965669" eaLnBrk="0" hangingPunct="0"/>
            <a:r>
              <a:rPr lang="en-US" sz="1700" b="1" dirty="0">
                <a:solidFill>
                  <a:srgbClr val="000000"/>
                </a:solidFill>
                <a:latin typeface="Calibri" pitchFamily="34" charset="0"/>
                <a:cs typeface="Arial"/>
              </a:rPr>
              <a:t>Capability Roadmaps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717" y="3215661"/>
            <a:ext cx="3062924" cy="1460543"/>
          </a:xfrm>
          <a:prstGeom prst="rect">
            <a:avLst/>
          </a:prstGeom>
        </p:spPr>
      </p:pic>
      <p:sp>
        <p:nvSpPr>
          <p:cNvPr id="141" name="Title 1"/>
          <p:cNvSpPr>
            <a:spLocks noGrp="1"/>
          </p:cNvSpPr>
          <p:nvPr>
            <p:ph type="title"/>
          </p:nvPr>
        </p:nvSpPr>
        <p:spPr>
          <a:xfrm>
            <a:off x="2618209" y="172191"/>
            <a:ext cx="8273910" cy="517525"/>
          </a:xfrm>
        </p:spPr>
        <p:txBody>
          <a:bodyPr/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Approach for Enterprise Digital Transformation</a:t>
            </a:r>
            <a:endParaRPr lang="en-US" sz="1800" b="1" dirty="0">
              <a:solidFill>
                <a:srgbClr val="FFFF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2" name="Rounded Rectangular Callout 141"/>
          <p:cNvSpPr/>
          <p:nvPr/>
        </p:nvSpPr>
        <p:spPr bwMode="auto">
          <a:xfrm>
            <a:off x="5613781" y="1038199"/>
            <a:ext cx="4853006" cy="1559143"/>
          </a:xfrm>
          <a:prstGeom prst="wedgeRoundRectCallout">
            <a:avLst>
              <a:gd name="adj1" fmla="val -71161"/>
              <a:gd name="adj2" fmla="val 31395"/>
              <a:gd name="adj3" fmla="val 16667"/>
            </a:avLst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28600" indent="-228600" fontAlgn="base" hangingPunct="0">
              <a:spcBef>
                <a:spcPct val="250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sym typeface="Verdana" pitchFamily="34" charset="0"/>
              </a:rPr>
              <a:t>Embedded Design Thinking Approach</a:t>
            </a:r>
          </a:p>
          <a:p>
            <a:pPr marL="228600" indent="-228600" fontAlgn="base" hangingPunct="0">
              <a:lnSpc>
                <a:spcPct val="110000"/>
              </a:lnSpc>
              <a:spcBef>
                <a:spcPct val="2500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sym typeface="Verdana" pitchFamily="34" charset="0"/>
              </a:rPr>
              <a:t>Design Thinking Workshops provide a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sym typeface="Verdana" pitchFamily="34" charset="0"/>
              </a:rPr>
              <a:t>high-value “</a:t>
            </a:r>
            <a:r>
              <a:rPr lang="en-US" sz="1600" b="1" u="sng" dirty="0">
                <a:solidFill>
                  <a:srgbClr val="000000"/>
                </a:solidFill>
                <a:latin typeface="Calibri" panose="020F0502020204030204" pitchFamily="34" charset="0"/>
                <a:sym typeface="Verdana" pitchFamily="34" charset="0"/>
              </a:rPr>
              <a:t>front door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sym typeface="Verdana" pitchFamily="34" charset="0"/>
              </a:rPr>
              <a:t>” to Enterprise Capabilities-based Planning 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sym typeface="Verdana" pitchFamily="34" charset="0"/>
              </a:rPr>
              <a:t>(</a:t>
            </a:r>
            <a:r>
              <a:rPr lang="en-US" sz="1600" i="1" dirty="0" smtClean="0">
                <a:solidFill>
                  <a:srgbClr val="000000"/>
                </a:solidFill>
                <a:latin typeface="Calibri" panose="020F0502020204030204" pitchFamily="34" charset="0"/>
                <a:sym typeface="Verdana" pitchFamily="34" charset="0"/>
              </a:rPr>
              <a:t>DT workshops produce </a:t>
            </a:r>
            <a:r>
              <a:rPr lang="en-US" sz="1600" i="1" dirty="0">
                <a:solidFill>
                  <a:srgbClr val="000000"/>
                </a:solidFill>
                <a:latin typeface="Calibri" panose="020F0502020204030204" pitchFamily="34" charset="0"/>
                <a:sym typeface="Verdana" pitchFamily="34" charset="0"/>
              </a:rPr>
              <a:t>Capability-level requirements)</a:t>
            </a:r>
          </a:p>
        </p:txBody>
      </p:sp>
    </p:spTree>
    <p:extLst>
      <p:ext uri="{BB962C8B-B14F-4D97-AF65-F5344CB8AC3E}">
        <p14:creationId xmlns:p14="http://schemas.microsoft.com/office/powerpoint/2010/main" val="32513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/>
          <p:cNvSpPr txBox="1">
            <a:spLocks/>
          </p:cNvSpPr>
          <p:nvPr/>
        </p:nvSpPr>
        <p:spPr bwMode="gray">
          <a:xfrm>
            <a:off x="3070239" y="363638"/>
            <a:ext cx="7414501" cy="3416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33" b="1" kern="1200">
                <a:solidFill>
                  <a:schemeClr val="tx1"/>
                </a:solidFill>
                <a:latin typeface="Mark Offc For MC" panose="020B0504020101010102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Driving Value through better End-to-End Alignment </a:t>
            </a:r>
            <a:endParaRPr lang="en-US" sz="1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561" y="1075828"/>
            <a:ext cx="10048390" cy="515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216" t="12519" r="14366" b="5451"/>
          <a:stretch/>
        </p:blipFill>
        <p:spPr>
          <a:xfrm>
            <a:off x="191069" y="632278"/>
            <a:ext cx="6264322" cy="4045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216" t="12519" r="14366" b="5451"/>
          <a:stretch/>
        </p:blipFill>
        <p:spPr>
          <a:xfrm>
            <a:off x="5622877" y="2812700"/>
            <a:ext cx="6264322" cy="404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00447" y="2443368"/>
            <a:ext cx="158675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Future </a:t>
            </a:r>
            <a:r>
              <a:rPr lang="en-US" dirty="0" smtClean="0">
                <a:solidFill>
                  <a:srgbClr val="000000"/>
                </a:solidFill>
              </a:rPr>
              <a:t>State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Bent Arrow 8"/>
          <p:cNvSpPr/>
          <p:nvPr/>
        </p:nvSpPr>
        <p:spPr bwMode="auto">
          <a:xfrm rot="5400000">
            <a:off x="7485578" y="1385468"/>
            <a:ext cx="1125939" cy="1412981"/>
          </a:xfrm>
          <a:prstGeom prst="bentArrow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939988" y="2312894"/>
            <a:ext cx="1250577" cy="133125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7052" y="2377929"/>
            <a:ext cx="115644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Channels</a:t>
            </a:r>
          </a:p>
        </p:txBody>
      </p:sp>
      <p:sp>
        <p:nvSpPr>
          <p:cNvPr id="13" name="Folded Corner 12"/>
          <p:cNvSpPr/>
          <p:nvPr/>
        </p:nvSpPr>
        <p:spPr bwMode="auto">
          <a:xfrm>
            <a:off x="1358462" y="1926433"/>
            <a:ext cx="1934472" cy="2615088"/>
          </a:xfrm>
          <a:prstGeom prst="foldedCorne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97765" y="1956657"/>
            <a:ext cx="1709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00"/>
                </a:solidFill>
                <a:latin typeface="Arial Narrow" panose="020B0606020202030204" pitchFamily="34" charset="0"/>
              </a:rPr>
              <a:t>Facilitator Prompts</a:t>
            </a:r>
            <a:endParaRPr lang="en-US" sz="14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" name="Straight Connector 3"/>
          <p:cNvCxnSpPr>
            <a:endCxn id="18" idx="3"/>
          </p:cNvCxnSpPr>
          <p:nvPr/>
        </p:nvCxnSpPr>
        <p:spPr bwMode="auto">
          <a:xfrm flipH="1" flipV="1">
            <a:off x="3206917" y="2110546"/>
            <a:ext cx="823341" cy="294183"/>
          </a:xfrm>
          <a:prstGeom prst="line">
            <a:avLst/>
          </a:prstGeom>
          <a:noFill/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1281543" y="2229797"/>
            <a:ext cx="2077416" cy="215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What if Channel Conflict was eliminated?</a:t>
            </a:r>
          </a:p>
          <a:p>
            <a:pPr marL="112713" indent="-1127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What if we co-funded Franchise set up?</a:t>
            </a:r>
          </a:p>
          <a:p>
            <a:pPr marL="112713" indent="-1127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What if our Competitors went to a Franchise-only model?</a:t>
            </a:r>
          </a:p>
          <a:p>
            <a:pPr marL="112713" indent="-1127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What about Sales Comp.?</a:t>
            </a:r>
          </a:p>
          <a:p>
            <a:pPr marL="112713" indent="-1127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Which adjacent </a:t>
            </a:r>
            <a:r>
              <a:rPr lang="en-US" sz="1100" dirty="0" smtClean="0">
                <a:solidFill>
                  <a:srgbClr val="000000"/>
                </a:solidFill>
              </a:rPr>
              <a:t>industries </a:t>
            </a:r>
            <a:r>
              <a:rPr lang="en-US" sz="1100" dirty="0">
                <a:solidFill>
                  <a:srgbClr val="000000"/>
                </a:solidFill>
              </a:rPr>
              <a:t>could open up opportunity?</a:t>
            </a:r>
          </a:p>
          <a:p>
            <a:pPr marL="112713" indent="-1127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How can we scale faster?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9374071" y="4494521"/>
            <a:ext cx="1250577" cy="1331259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21135" y="4558351"/>
            <a:ext cx="115644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1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Channels</a:t>
            </a: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9031504" y="3859306"/>
            <a:ext cx="1833719" cy="269217"/>
          </a:xfrm>
          <a:prstGeom prst="wedgeRoundRectCallout">
            <a:avLst>
              <a:gd name="adj1" fmla="val 5317"/>
              <a:gd name="adj2" fmla="val 172137"/>
              <a:gd name="adj3" fmla="val 16667"/>
            </a:avLst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sym typeface="Verdana" pitchFamily="34" charset="0"/>
              </a:rPr>
              <a:t>“Ability Statements”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5" y="4980942"/>
            <a:ext cx="3959195" cy="17199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750" y="4156678"/>
            <a:ext cx="506611" cy="5401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39211" y="5905496"/>
            <a:ext cx="2774154" cy="830997"/>
          </a:xfrm>
          <a:prstGeom prst="rect">
            <a:avLst/>
          </a:prstGeom>
          <a:solidFill>
            <a:srgbClr val="7030A0"/>
          </a:solidFill>
        </p:spPr>
        <p:txBody>
          <a:bodyPr wrap="square" lIns="36576" rIns="0" rtlCol="0" anchor="ctr" anchorCtr="0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en-US" sz="1200" dirty="0" smtClean="0">
                <a:solidFill>
                  <a:srgbClr val="FFFFFF"/>
                </a:solidFill>
              </a:rPr>
              <a:t>“We need the Ability to provide Channel Partners with a fully automated On-boarding process.”</a:t>
            </a:r>
          </a:p>
          <a:p>
            <a:pPr marL="228600" indent="-228600">
              <a:buFontTx/>
              <a:buAutoNum type="arabicPeriod"/>
            </a:pPr>
            <a:r>
              <a:rPr lang="en-US" sz="1200" dirty="0" smtClean="0">
                <a:solidFill>
                  <a:srgbClr val="FFFFFF"/>
                </a:solidFill>
              </a:rPr>
              <a:t>….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358463" y="1113535"/>
            <a:ext cx="1934472" cy="63500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6" name="5-Point Star 25"/>
          <p:cNvSpPr/>
          <p:nvPr/>
        </p:nvSpPr>
        <p:spPr bwMode="auto">
          <a:xfrm>
            <a:off x="1358463" y="1092606"/>
            <a:ext cx="544766" cy="333184"/>
          </a:xfrm>
          <a:prstGeom prst="star5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97765" y="1390966"/>
            <a:ext cx="1795169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>
                <a:solidFill>
                  <a:srgbClr val="FFFFFF"/>
                </a:solidFill>
                <a:latin typeface="Arial Narrow" panose="020B0606020202030204" pitchFamily="34" charset="0"/>
              </a:rPr>
              <a:t>2024: Global Coverage; </a:t>
            </a:r>
            <a:r>
              <a:rPr lang="en-US" sz="12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50</a:t>
            </a:r>
            <a:r>
              <a:rPr lang="en-US" sz="1200" dirty="0">
                <a:solidFill>
                  <a:srgbClr val="FFFFFF"/>
                </a:solidFill>
                <a:latin typeface="Arial Narrow" panose="020B0606020202030204" pitchFamily="34" charset="0"/>
              </a:rPr>
              <a:t>% Franchise; </a:t>
            </a:r>
            <a:r>
              <a:rPr lang="en-US" sz="120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2</a:t>
            </a:r>
            <a:r>
              <a:rPr lang="en-US" sz="1200" dirty="0">
                <a:solidFill>
                  <a:srgbClr val="FFFFFF"/>
                </a:solidFill>
                <a:latin typeface="Arial Narrow" panose="020B0606020202030204" pitchFamily="34" charset="0"/>
              </a:rPr>
              <a:t>% Churn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18671" y="1243297"/>
            <a:ext cx="1160272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>
                <a:solidFill>
                  <a:srgbClr val="FFFFFF"/>
                </a:solidFill>
              </a:rPr>
              <a:t>North </a:t>
            </a:r>
            <a:r>
              <a:rPr lang="en-US" sz="1200" b="1" dirty="0" smtClean="0">
                <a:solidFill>
                  <a:srgbClr val="FFFFFF"/>
                </a:solidFill>
              </a:rPr>
              <a:t>Stars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44228" y="4361673"/>
            <a:ext cx="2848366" cy="1200329"/>
          </a:xfrm>
          <a:prstGeom prst="rect">
            <a:avLst/>
          </a:prstGeom>
          <a:solidFill>
            <a:srgbClr val="FFFF99"/>
          </a:solidFill>
          <a:ln>
            <a:solidFill>
              <a:srgbClr val="EAAB00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kern="0" dirty="0" smtClean="0">
                <a:solidFill>
                  <a:srgbClr val="000000"/>
                </a:solidFill>
              </a:rPr>
              <a:t>Empathy Drivers &amp; Signals: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kern="0" dirty="0" smtClean="0">
                <a:solidFill>
                  <a:srgbClr val="000000"/>
                </a:solidFill>
              </a:rPr>
              <a:t>Frictionless Processes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kern="0" dirty="0">
                <a:solidFill>
                  <a:srgbClr val="000000"/>
                </a:solidFill>
              </a:rPr>
              <a:t>E</a:t>
            </a:r>
            <a:r>
              <a:rPr lang="en-US" sz="1200" kern="0" dirty="0" smtClean="0">
                <a:solidFill>
                  <a:srgbClr val="000000"/>
                </a:solidFill>
              </a:rPr>
              <a:t>asy to Learn &amp; Use Tools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kern="0" dirty="0" smtClean="0">
                <a:solidFill>
                  <a:srgbClr val="000000"/>
                </a:solidFill>
              </a:rPr>
              <a:t>“Five 9s” Support Experience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kern="0" dirty="0" smtClean="0">
                <a:solidFill>
                  <a:srgbClr val="000000"/>
                </a:solidFill>
              </a:rPr>
              <a:t>Providing Value-Adding Information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kern="0" dirty="0" smtClean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gray">
          <a:xfrm>
            <a:off x="3043982" y="77784"/>
            <a:ext cx="7414501" cy="3416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33" b="1" kern="1200">
                <a:solidFill>
                  <a:schemeClr val="tx1"/>
                </a:solidFill>
                <a:latin typeface="Mark Offc For MC" panose="020B0504020101010102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 Thinking and Business Model Innovation</a:t>
            </a:r>
            <a:endParaRPr lang="en-US" sz="18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96811" y="3164507"/>
            <a:ext cx="2432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Componentization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1831120" y="3641490"/>
            <a:ext cx="1025569" cy="399278"/>
          </a:xfrm>
          <a:prstGeom prst="roundRect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Products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1989478" y="3872194"/>
            <a:ext cx="1025569" cy="363674"/>
          </a:xfrm>
          <a:prstGeom prst="roundRect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CX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284637" y="2843759"/>
            <a:ext cx="9805508" cy="29771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86233" y="2427344"/>
            <a:ext cx="1515411" cy="1476778"/>
          </a:xfrm>
          <a:prstGeom prst="roundRect">
            <a:avLst/>
          </a:prstGeom>
          <a:solidFill>
            <a:srgbClr val="EE9D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386164" y="2427344"/>
            <a:ext cx="7756303" cy="70833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Programs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2389923" y="3964224"/>
            <a:ext cx="6122293" cy="7083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Design Thinking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8627056" y="3195784"/>
            <a:ext cx="1515411" cy="70833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7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Execution   / Delivery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386164" y="3195784"/>
            <a:ext cx="6126052" cy="7083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                              Capabilities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4637" y="4839986"/>
            <a:ext cx="9805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D2DB9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 Assurance Framework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10288967" y="3195784"/>
            <a:ext cx="1515411" cy="708338"/>
          </a:xfrm>
          <a:prstGeom prst="roundRect">
            <a:avLst/>
          </a:prstGeom>
          <a:solidFill>
            <a:srgbClr val="9966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Operation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1815751" y="2843760"/>
            <a:ext cx="1424177" cy="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1815751" y="3569366"/>
            <a:ext cx="1424177" cy="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 flipV="1">
            <a:off x="6365524" y="2981127"/>
            <a:ext cx="5581" cy="429311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H="1" flipV="1">
            <a:off x="5508110" y="3749570"/>
            <a:ext cx="3292" cy="415884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8191855" y="3549953"/>
            <a:ext cx="535979" cy="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10036278" y="3569366"/>
            <a:ext cx="374178" cy="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Elbow Connector 48"/>
          <p:cNvCxnSpPr/>
          <p:nvPr/>
        </p:nvCxnSpPr>
        <p:spPr bwMode="auto">
          <a:xfrm rot="16200000" flipH="1">
            <a:off x="1888814" y="3502509"/>
            <a:ext cx="477263" cy="1154502"/>
          </a:xfrm>
          <a:prstGeom prst="bentConnector2">
            <a:avLst/>
          </a:prstGeom>
          <a:noFill/>
          <a:ln w="190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 bwMode="auto">
          <a:xfrm>
            <a:off x="1546774" y="4809208"/>
            <a:ext cx="1406096" cy="373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Value Targeting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3033993" y="4809208"/>
            <a:ext cx="1406096" cy="373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Value Leak Detection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7890082" y="4802585"/>
            <a:ext cx="1406096" cy="373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Value Assurance Analysis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9338118" y="4803041"/>
            <a:ext cx="1406096" cy="373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Value Course Correction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1546774" y="5262002"/>
            <a:ext cx="9197440" cy="373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b="1" dirty="0">
                <a:solidFill>
                  <a:srgbClr val="2D2DB9">
                    <a:lumMod val="50000"/>
                  </a:srgbClr>
                </a:solidFill>
                <a:latin typeface="Verdana" pitchFamily="34" charset="0"/>
                <a:sym typeface="Verdana" pitchFamily="34" charset="0"/>
              </a:rPr>
              <a:t>Business Outcomes / Goals Management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7035167" y="3376201"/>
            <a:ext cx="1025569" cy="386330"/>
          </a:xfrm>
          <a:prstGeom prst="roundRect">
            <a:avLst/>
          </a:prstGeom>
          <a:solidFill>
            <a:srgbClr val="924D26"/>
          </a:solidFill>
          <a:ln w="19050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endParaRPr lang="en-US" sz="1400" b="1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6930383" y="3454963"/>
            <a:ext cx="1025569" cy="386330"/>
          </a:xfrm>
          <a:prstGeom prst="roundRect">
            <a:avLst/>
          </a:prstGeom>
          <a:solidFill>
            <a:srgbClr val="924D26"/>
          </a:solidFill>
          <a:ln w="19050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8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APIs &amp; Services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49861" y="3131363"/>
            <a:ext cx="2432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Componentization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1840566" y="3642432"/>
            <a:ext cx="1025569" cy="399278"/>
          </a:xfrm>
          <a:prstGeom prst="roundRect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Products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1998924" y="3873136"/>
            <a:ext cx="1025569" cy="363674"/>
          </a:xfrm>
          <a:prstGeom prst="roundRect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tx1"/>
            </a:solidFill>
            <a:prstDash val="sysDot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CX</a:t>
            </a:r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3247500" y="347678"/>
            <a:ext cx="5035015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GB" altLang="en-US" sz="1814" b="1" dirty="0" smtClean="0"/>
              <a:t>    Integrated Design &amp; Planning Framework</a:t>
            </a:r>
            <a:endParaRPr lang="en-GB" altLang="en-US" sz="1814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4732802" y="1250647"/>
            <a:ext cx="3063026" cy="738664"/>
            <a:chOff x="4752741" y="1118694"/>
            <a:chExt cx="3063026" cy="738664"/>
          </a:xfrm>
        </p:grpSpPr>
        <p:sp>
          <p:nvSpPr>
            <p:cNvPr id="44" name="TextBox 43"/>
            <p:cNvSpPr txBox="1"/>
            <p:nvPr/>
          </p:nvSpPr>
          <p:spPr>
            <a:xfrm>
              <a:off x="4752741" y="1118694"/>
              <a:ext cx="1685445" cy="738664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Value-centricity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Transparency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Alignment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38718" y="1118694"/>
              <a:ext cx="1477049" cy="738664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Efficiency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Consistency</a:t>
              </a:r>
            </a:p>
            <a:p>
              <a:pPr marL="169863" indent="-169863">
                <a:buFont typeface="Wingdings" panose="05000000000000000000" pitchFamily="2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</a:rPr>
                <a:t>Best Practice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8" name="Oval 47"/>
          <p:cNvSpPr/>
          <p:nvPr/>
        </p:nvSpPr>
        <p:spPr bwMode="auto">
          <a:xfrm>
            <a:off x="4125041" y="3118529"/>
            <a:ext cx="2841900" cy="15368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7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9703558" y="6181027"/>
            <a:ext cx="1473958" cy="4195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98043" y="322730"/>
            <a:ext cx="778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Zero-based Design to Delivery (“ZBD</a:t>
            </a:r>
            <a:r>
              <a:rPr lang="en-US" b="1" dirty="0" smtClean="0">
                <a:solidFill>
                  <a:srgbClr val="FFFFFF"/>
                </a:solidFill>
                <a:ea typeface="Verdana" panose="020B0604030504040204" pitchFamily="34" charset="0"/>
                <a:cs typeface="Arial" panose="020B0604020202020204" pitchFamily="34" charset="0"/>
              </a:rPr>
              <a:t>²</a:t>
            </a:r>
            <a:r>
              <a:rPr lang="en-US" b="1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”) Framework</a:t>
            </a:r>
            <a:endParaRPr lang="en-US" b="1" dirty="0">
              <a:solidFill>
                <a:srgbClr val="FFFF6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"/>
          <a:srcRect l="49363" r="8642" b="18642"/>
          <a:stretch/>
        </p:blipFill>
        <p:spPr>
          <a:xfrm>
            <a:off x="7203720" y="2842499"/>
            <a:ext cx="1327122" cy="259080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/>
          <a:srcRect l="10648" r="48564" b="18339"/>
          <a:stretch/>
        </p:blipFill>
        <p:spPr>
          <a:xfrm>
            <a:off x="3814514" y="2842500"/>
            <a:ext cx="1288938" cy="25908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l="85816" b="18014"/>
          <a:stretch/>
        </p:blipFill>
        <p:spPr>
          <a:xfrm>
            <a:off x="5103452" y="2842499"/>
            <a:ext cx="2100268" cy="2590804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5426984" y="2916717"/>
            <a:ext cx="1538611" cy="564777"/>
            <a:chOff x="3055057" y="1474169"/>
            <a:chExt cx="1538611" cy="56477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/>
            <a:srcRect t="73080" r="49247" b="6462"/>
            <a:stretch/>
          </p:blipFill>
          <p:spPr>
            <a:xfrm>
              <a:off x="3055057" y="1474170"/>
              <a:ext cx="1538611" cy="564776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 bwMode="auto">
            <a:xfrm>
              <a:off x="4455466" y="1474169"/>
              <a:ext cx="138202" cy="172361"/>
            </a:xfrm>
            <a:prstGeom prst="rect">
              <a:avLst/>
            </a:prstGeom>
            <a:solidFill>
              <a:srgbClr val="002E58"/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3435558" y="1474169"/>
              <a:ext cx="171241" cy="95237"/>
            </a:xfrm>
            <a:prstGeom prst="rect">
              <a:avLst/>
            </a:prstGeom>
            <a:solidFill>
              <a:srgbClr val="002E58"/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229320" y="1521210"/>
            <a:ext cx="2216468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US" kern="0" dirty="0" smtClean="0">
                <a:solidFill>
                  <a:srgbClr val="FFFF66"/>
                </a:solidFill>
              </a:rPr>
              <a:t>Aspirational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US" kern="0" dirty="0" smtClean="0">
                <a:solidFill>
                  <a:srgbClr val="FFFF66"/>
                </a:solidFill>
              </a:rPr>
              <a:t>Constraint-free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US" kern="0" dirty="0" smtClean="0">
                <a:solidFill>
                  <a:srgbClr val="FFFF66"/>
                </a:solidFill>
              </a:rPr>
              <a:t>Empathetic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814514" y="2842499"/>
            <a:ext cx="4700716" cy="2590803"/>
          </a:xfrm>
          <a:prstGeom prst="rect">
            <a:avLst/>
          </a:prstGeom>
          <a:noFill/>
          <a:ln w="57150" cap="flat" cmpd="sng" algn="ctr">
            <a:solidFill>
              <a:srgbClr val="5482AB">
                <a:lumMod val="7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  <a:defRPr/>
            </a:pPr>
            <a:endParaRPr lang="en-US" sz="1600" kern="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686" y="3814375"/>
            <a:ext cx="1498132" cy="1302939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0" y="912487"/>
            <a:ext cx="5224313" cy="1477328"/>
            <a:chOff x="117984" y="782955"/>
            <a:chExt cx="5224313" cy="1477328"/>
          </a:xfrm>
        </p:grpSpPr>
        <p:sp>
          <p:nvSpPr>
            <p:cNvPr id="69" name="TextBox 68"/>
            <p:cNvSpPr txBox="1"/>
            <p:nvPr/>
          </p:nvSpPr>
          <p:spPr>
            <a:xfrm>
              <a:off x="117984" y="782955"/>
              <a:ext cx="3499159" cy="1477328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500" b="1" kern="0" dirty="0" smtClean="0">
                  <a:solidFill>
                    <a:srgbClr val="000000"/>
                  </a:solidFill>
                </a:rPr>
                <a:t>North Stars, i.e.,: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De facto industry standard for ____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The World’s most convenient ____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Top 1 or 2 performer in all categories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Global footprint by 2023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Five 9s Quality</a:t>
              </a:r>
            </a:p>
          </p:txBody>
        </p:sp>
        <p:cxnSp>
          <p:nvCxnSpPr>
            <p:cNvPr id="75" name="Straight Connector 74"/>
            <p:cNvCxnSpPr/>
            <p:nvPr/>
          </p:nvCxnSpPr>
          <p:spPr bwMode="auto">
            <a:xfrm>
              <a:off x="3816882" y="1584454"/>
              <a:ext cx="1525415" cy="3223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7" name="TextBox 76"/>
          <p:cNvSpPr txBox="1"/>
          <p:nvPr/>
        </p:nvSpPr>
        <p:spPr>
          <a:xfrm>
            <a:off x="8846197" y="994456"/>
            <a:ext cx="3013985" cy="286232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500" b="1" kern="0" dirty="0" smtClean="0">
                <a:solidFill>
                  <a:srgbClr val="000000"/>
                </a:solidFill>
              </a:rPr>
              <a:t>Constraint-Free Ideation, i.e.,: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Funding / Resource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Brand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Legacy Products / Businesses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Culture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Organizational Structure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Skills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Governance Model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Politics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IT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Systems / Technology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en-US" sz="1500" kern="0" dirty="0" smtClean="0">
                <a:solidFill>
                  <a:srgbClr val="000000"/>
                </a:solidFill>
              </a:rPr>
              <a:t>Business Processes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0" y="2439961"/>
            <a:ext cx="5213708" cy="2206666"/>
            <a:chOff x="107577" y="2003232"/>
            <a:chExt cx="5213708" cy="2206666"/>
          </a:xfrm>
        </p:grpSpPr>
        <p:sp>
          <p:nvSpPr>
            <p:cNvPr id="84" name="TextBox 83"/>
            <p:cNvSpPr txBox="1"/>
            <p:nvPr/>
          </p:nvSpPr>
          <p:spPr>
            <a:xfrm>
              <a:off x="107577" y="2501738"/>
              <a:ext cx="3499159" cy="1708160"/>
            </a:xfrm>
            <a:prstGeom prst="rect">
              <a:avLst/>
            </a:prstGeom>
            <a:solidFill>
              <a:srgbClr val="FFFF99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500" b="1" kern="0" dirty="0" smtClean="0">
                  <a:solidFill>
                    <a:srgbClr val="000000"/>
                  </a:solidFill>
                </a:rPr>
                <a:t>Signs of Good Empathy: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Extremely Easy to Use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Does things I’d not thought of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Has great Support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Trivial Learning Curve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Provides us with options for growth</a:t>
              </a:r>
            </a:p>
            <a:p>
              <a:pPr marL="174625" indent="-174625">
                <a:buFont typeface="Arial" panose="020B0604020202020204" pitchFamily="34" charset="0"/>
                <a:buChar char="•"/>
                <a:defRPr/>
              </a:pPr>
              <a:r>
                <a:rPr lang="en-US" sz="1500" kern="0" dirty="0" smtClean="0">
                  <a:solidFill>
                    <a:srgbClr val="000000"/>
                  </a:solidFill>
                </a:rPr>
                <a:t>Fits seamlessly into how we work</a:t>
              </a:r>
            </a:p>
          </p:txBody>
        </p:sp>
        <p:cxnSp>
          <p:nvCxnSpPr>
            <p:cNvPr id="85" name="Elbow Connector 84"/>
            <p:cNvCxnSpPr/>
            <p:nvPr/>
          </p:nvCxnSpPr>
          <p:spPr>
            <a:xfrm rot="10800000" flipV="1">
              <a:off x="3077645" y="2003232"/>
              <a:ext cx="2243640" cy="415353"/>
            </a:xfrm>
            <a:prstGeom prst="bentConnector2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  <a:headEnd type="none" w="med" len="med"/>
              <a:tailEnd type="arrow" w="med" len="med"/>
            </a:ln>
            <a:effectLst/>
          </p:spPr>
        </p:cxnSp>
      </p:grpSp>
      <p:cxnSp>
        <p:nvCxnSpPr>
          <p:cNvPr id="38" name="Straight Arrow Connector 37"/>
          <p:cNvCxnSpPr/>
          <p:nvPr/>
        </p:nvCxnSpPr>
        <p:spPr bwMode="auto">
          <a:xfrm>
            <a:off x="5263679" y="5273901"/>
            <a:ext cx="1811430" cy="0"/>
          </a:xfrm>
          <a:prstGeom prst="straightConnector1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041" y="3187405"/>
            <a:ext cx="1035883" cy="20864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753045" y="4996259"/>
            <a:ext cx="1424828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Focus &amp; Structure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959" y="3200514"/>
            <a:ext cx="1056268" cy="206872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195123" y="5037480"/>
            <a:ext cx="142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Free Form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4" name="Rounded Rectangular Callout 43"/>
          <p:cNvSpPr/>
          <p:nvPr/>
        </p:nvSpPr>
        <p:spPr bwMode="auto">
          <a:xfrm>
            <a:off x="9263450" y="4646628"/>
            <a:ext cx="2596732" cy="1111236"/>
          </a:xfrm>
          <a:prstGeom prst="wedgeRoundRectCallout">
            <a:avLst>
              <a:gd name="adj1" fmla="val -87174"/>
              <a:gd name="adj2" fmla="val -8443"/>
              <a:gd name="adj3" fmla="val 16667"/>
            </a:avLst>
          </a:prstGeom>
          <a:solidFill>
            <a:schemeClr val="accent3">
              <a:lumMod val="65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28600" indent="-188913" fontAlgn="base" hangingPunct="0">
              <a:lnSpc>
                <a:spcPct val="90000"/>
              </a:lnSpc>
              <a:spcBef>
                <a:spcPct val="250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sym typeface="Verdana" pitchFamily="34" charset="0"/>
              </a:rPr>
              <a:t>All Personae represented</a:t>
            </a:r>
          </a:p>
          <a:p>
            <a:pPr marL="228600" indent="-188913" fontAlgn="base" hangingPunct="0">
              <a:lnSpc>
                <a:spcPct val="90000"/>
              </a:lnSpc>
              <a:spcBef>
                <a:spcPct val="250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sym typeface="Verdana" pitchFamily="34" charset="0"/>
              </a:rPr>
              <a:t>Mindfulness Techniques</a:t>
            </a:r>
          </a:p>
          <a:p>
            <a:pPr marL="228600" indent="-188913" fontAlgn="base" hangingPunct="0">
              <a:lnSpc>
                <a:spcPct val="90000"/>
              </a:lnSpc>
              <a:spcBef>
                <a:spcPct val="250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sym typeface="Verdana" pitchFamily="34" charset="0"/>
              </a:rPr>
              <a:t>Evocative Ideation Prompts</a:t>
            </a:r>
          </a:p>
          <a:p>
            <a:pPr marL="228600" indent="-188913" fontAlgn="base" hangingPunct="0">
              <a:lnSpc>
                <a:spcPct val="90000"/>
              </a:lnSpc>
              <a:spcBef>
                <a:spcPct val="250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sym typeface="Verdana" pitchFamily="34" charset="0"/>
              </a:rPr>
              <a:t>A “No Wrongs” mindset</a:t>
            </a:r>
          </a:p>
        </p:txBody>
      </p:sp>
      <p:sp>
        <p:nvSpPr>
          <p:cNvPr id="45" name="Rounded Rectangular Callout 44"/>
          <p:cNvSpPr/>
          <p:nvPr/>
        </p:nvSpPr>
        <p:spPr bwMode="auto">
          <a:xfrm>
            <a:off x="583407" y="4729780"/>
            <a:ext cx="3049624" cy="1657798"/>
          </a:xfrm>
          <a:prstGeom prst="wedgeRoundRectCallout">
            <a:avLst>
              <a:gd name="adj1" fmla="val 63667"/>
              <a:gd name="adj2" fmla="val -21012"/>
              <a:gd name="adj3" fmla="val 16667"/>
            </a:avLst>
          </a:prstGeom>
          <a:solidFill>
            <a:schemeClr val="accent3">
              <a:lumMod val="65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177800" indent="-177800" fontAlgn="base" hangingPunct="0">
              <a:lnSpc>
                <a:spcPct val="90000"/>
              </a:lnSpc>
              <a:spcBef>
                <a:spcPct val="250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sym typeface="Verdana" pitchFamily="34" charset="0"/>
              </a:rPr>
              <a:t>Playbook Supported</a:t>
            </a:r>
          </a:p>
          <a:p>
            <a:pPr marL="177800" indent="-177800" fontAlgn="base" hangingPunct="0">
              <a:lnSpc>
                <a:spcPct val="90000"/>
              </a:lnSpc>
              <a:spcBef>
                <a:spcPct val="250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sym typeface="Verdana" pitchFamily="34" charset="0"/>
              </a:rPr>
              <a:t>Formal Prep Process</a:t>
            </a:r>
          </a:p>
          <a:p>
            <a:pPr marL="177800" indent="-177800" fontAlgn="base" hangingPunct="0">
              <a:lnSpc>
                <a:spcPct val="90000"/>
              </a:lnSpc>
              <a:spcBef>
                <a:spcPct val="250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sym typeface="Verdana" pitchFamily="34" charset="0"/>
              </a:rPr>
              <a:t>Skilled Facilitators</a:t>
            </a:r>
          </a:p>
          <a:p>
            <a:pPr marL="177800" indent="-177800" fontAlgn="base" hangingPunct="0">
              <a:lnSpc>
                <a:spcPct val="90000"/>
              </a:lnSpc>
              <a:spcBef>
                <a:spcPct val="250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sym typeface="Verdana" pitchFamily="34" charset="0"/>
              </a:rPr>
              <a:t>Targeted Ideation Domains</a:t>
            </a:r>
          </a:p>
          <a:p>
            <a:pPr marL="177800" indent="-177800" fontAlgn="base" hangingPunct="0">
              <a:lnSpc>
                <a:spcPct val="90000"/>
              </a:lnSpc>
              <a:spcBef>
                <a:spcPct val="250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sym typeface="Verdana" pitchFamily="34" charset="0"/>
              </a:rPr>
              <a:t>Drill-down via Ideation Lenses</a:t>
            </a:r>
          </a:p>
          <a:p>
            <a:pPr marL="177800" indent="-177800" fontAlgn="base" hangingPunct="0">
              <a:lnSpc>
                <a:spcPct val="90000"/>
              </a:lnSpc>
              <a:spcBef>
                <a:spcPct val="250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srgbClr val="000000"/>
                </a:solidFill>
                <a:sym typeface="Verdana" pitchFamily="34" charset="0"/>
              </a:rPr>
              <a:t>Contextual Ideation Prompts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7203720" y="2090717"/>
            <a:ext cx="1388291" cy="3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dash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0" name="Group 39"/>
          <p:cNvGrpSpPr/>
          <p:nvPr/>
        </p:nvGrpSpPr>
        <p:grpSpPr>
          <a:xfrm>
            <a:off x="5395549" y="5345257"/>
            <a:ext cx="1778847" cy="1233585"/>
            <a:chOff x="5387510" y="4930278"/>
            <a:chExt cx="1778847" cy="1233585"/>
          </a:xfrm>
        </p:grpSpPr>
        <p:sp>
          <p:nvSpPr>
            <p:cNvPr id="41" name="Rectangle 40"/>
            <p:cNvSpPr/>
            <p:nvPr/>
          </p:nvSpPr>
          <p:spPr bwMode="auto">
            <a:xfrm>
              <a:off x="5387510" y="5744298"/>
              <a:ext cx="1498132" cy="419565"/>
            </a:xfrm>
            <a:prstGeom prst="rect">
              <a:avLst/>
            </a:prstGeom>
            <a:solidFill>
              <a:srgbClr val="FF66CC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39688" algn="ctr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defRPr/>
              </a:pPr>
              <a:r>
                <a:rPr lang="en-US" sz="1400" b="1" kern="0" dirty="0" smtClean="0">
                  <a:solidFill>
                    <a:srgbClr val="000000"/>
                  </a:solidFill>
                  <a:latin typeface="Verdana" pitchFamily="34" charset="0"/>
                  <a:sym typeface="Verdana" pitchFamily="34" charset="0"/>
                </a:rPr>
                <a:t>“Ability Statements”</a:t>
              </a:r>
            </a:p>
          </p:txBody>
        </p:sp>
        <p:sp>
          <p:nvSpPr>
            <p:cNvPr id="42" name="Down Arrow 41"/>
            <p:cNvSpPr/>
            <p:nvPr/>
          </p:nvSpPr>
          <p:spPr bwMode="auto">
            <a:xfrm>
              <a:off x="6008244" y="4930278"/>
              <a:ext cx="323738" cy="717128"/>
            </a:xfrm>
            <a:prstGeom prst="downArrow">
              <a:avLst/>
            </a:prstGeom>
            <a:solidFill>
              <a:srgbClr val="2D2DB9">
                <a:lumMod val="60000"/>
                <a:lumOff val="40000"/>
              </a:srgbClr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  <a:defRPr/>
              </a:pPr>
              <a:endParaRPr lang="en-US" sz="1600" kern="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76098" y="5135146"/>
              <a:ext cx="1490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en-US" sz="1400" kern="0" dirty="0" smtClean="0">
                  <a:solidFill>
                    <a:srgbClr val="FFFFFF"/>
                  </a:solidFill>
                </a:rPr>
                <a:t>Generates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908116" y="6081424"/>
            <a:ext cx="5130418" cy="662096"/>
            <a:chOff x="7015693" y="5644695"/>
            <a:chExt cx="5130418" cy="662096"/>
          </a:xfrm>
        </p:grpSpPr>
        <p:sp>
          <p:nvSpPr>
            <p:cNvPr id="48" name="Flowchart: Display 47"/>
            <p:cNvSpPr/>
            <p:nvPr/>
          </p:nvSpPr>
          <p:spPr>
            <a:xfrm>
              <a:off x="10872592" y="5644695"/>
              <a:ext cx="1227550" cy="553414"/>
            </a:xfrm>
            <a:prstGeom prst="flowChartDisplay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solidFill>
                <a:srgbClr val="003946">
                  <a:lumMod val="90000"/>
                  <a:lumOff val="1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7015693" y="5647406"/>
              <a:ext cx="5130418" cy="659385"/>
              <a:chOff x="7015693" y="5647406"/>
              <a:chExt cx="5130418" cy="659385"/>
            </a:xfrm>
          </p:grpSpPr>
          <p:cxnSp>
            <p:nvCxnSpPr>
              <p:cNvPr id="51" name="Straight Arrow Connector 50"/>
              <p:cNvCxnSpPr/>
              <p:nvPr/>
            </p:nvCxnSpPr>
            <p:spPr bwMode="auto">
              <a:xfrm>
                <a:off x="7015693" y="5965522"/>
                <a:ext cx="80069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2" name="Oval 51"/>
              <p:cNvSpPr/>
              <p:nvPr/>
            </p:nvSpPr>
            <p:spPr bwMode="auto">
              <a:xfrm>
                <a:off x="7929217" y="5647611"/>
                <a:ext cx="2077589" cy="659180"/>
              </a:xfrm>
              <a:prstGeom prst="ellipse">
                <a:avLst/>
              </a:prstGeom>
              <a:solidFill>
                <a:srgbClr val="00CC99">
                  <a:lumMod val="60000"/>
                  <a:lumOff val="40000"/>
                </a:srgbClr>
              </a:solidFill>
              <a:ln>
                <a:noFill/>
              </a:ln>
              <a:effectLst/>
              <a:extLst/>
            </p:spPr>
            <p:txBody>
              <a:bodyPr vert="horz" wrap="none" lIns="0" tIns="36576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39688" algn="ctr" fontAlgn="base" hangingPunct="0">
                  <a:lnSpc>
                    <a:spcPct val="90000"/>
                  </a:lnSpc>
                  <a:buClr>
                    <a:srgbClr val="CCCCFF"/>
                  </a:buClr>
                  <a:buSzPct val="95000"/>
                  <a:defRPr/>
                </a:pPr>
                <a:r>
                  <a:rPr lang="en-US" sz="1400" b="1" kern="0" dirty="0" smtClean="0">
                    <a:solidFill>
                      <a:srgbClr val="000000"/>
                    </a:solidFill>
                    <a:latin typeface="Verdana" pitchFamily="34" charset="0"/>
                    <a:sym typeface="Verdana" pitchFamily="34" charset="0"/>
                  </a:rPr>
                  <a:t>Capabilities-based</a:t>
                </a:r>
              </a:p>
              <a:p>
                <a:pPr marL="39688" algn="ctr" fontAlgn="base" hangingPunct="0">
                  <a:lnSpc>
                    <a:spcPct val="90000"/>
                  </a:lnSpc>
                  <a:buClr>
                    <a:srgbClr val="CCCCFF"/>
                  </a:buClr>
                  <a:buSzPct val="95000"/>
                  <a:defRPr/>
                </a:pPr>
                <a:r>
                  <a:rPr lang="en-US" sz="1400" b="1" kern="0" dirty="0" smtClean="0">
                    <a:solidFill>
                      <a:srgbClr val="000000"/>
                    </a:solidFill>
                    <a:latin typeface="Verdana" pitchFamily="34" charset="0"/>
                    <a:sym typeface="Verdana" pitchFamily="34" charset="0"/>
                  </a:rPr>
                  <a:t>Planning</a:t>
                </a: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 bwMode="auto">
              <a:xfrm>
                <a:off x="10037113" y="5950849"/>
                <a:ext cx="835479" cy="3231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" name="Rectangle 53"/>
              <p:cNvSpPr/>
              <p:nvPr/>
            </p:nvSpPr>
            <p:spPr>
              <a:xfrm>
                <a:off x="10863388" y="5647406"/>
                <a:ext cx="1282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00" b="1" kern="0" dirty="0" smtClean="0">
                    <a:solidFill>
                      <a:srgbClr val="000000"/>
                    </a:solidFill>
                    <a:latin typeface="Verdana" pitchFamily="34" charset="0"/>
                    <a:sym typeface="Verdana" pitchFamily="34" charset="0"/>
                  </a:rPr>
                  <a:t>Solution</a:t>
                </a:r>
              </a:p>
              <a:p>
                <a:pPr algn="ctr">
                  <a:defRPr/>
                </a:pPr>
                <a:r>
                  <a:rPr lang="en-US" sz="1400" b="1" kern="0" dirty="0" smtClean="0">
                    <a:solidFill>
                      <a:srgbClr val="000000"/>
                    </a:solidFill>
                    <a:latin typeface="Verdana" pitchFamily="34" charset="0"/>
                    <a:sym typeface="Verdana" pitchFamily="34" charset="0"/>
                  </a:rPr>
                  <a:t>Prototypes</a:t>
                </a:r>
                <a:endParaRPr lang="en-US" sz="1400" kern="0" dirty="0" smtClean="0">
                  <a:solidFill>
                    <a:srgbClr val="333333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37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569038" y="6184870"/>
            <a:ext cx="1790163" cy="385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03798" y="1523157"/>
            <a:ext cx="9698348" cy="45899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403796" y="6129683"/>
            <a:ext cx="9698350" cy="43732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to Execution cycle</a:t>
            </a:r>
          </a:p>
        </p:txBody>
      </p:sp>
      <p:sp>
        <p:nvSpPr>
          <p:cNvPr id="6" name="Right Arrow 5"/>
          <p:cNvSpPr/>
          <p:nvPr/>
        </p:nvSpPr>
        <p:spPr bwMode="auto">
          <a:xfrm rot="16200000">
            <a:off x="-1109819" y="3617897"/>
            <a:ext cx="4589907" cy="437322"/>
          </a:xfrm>
          <a:prstGeom prst="rightArrow">
            <a:avLst/>
          </a:prstGeom>
          <a:solidFill>
            <a:srgbClr val="CC66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Participating Levels of the Organization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704369" y="2528415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Formation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236200" y="323716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Program Conception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584144" y="4654659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Requirements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5878607" y="39459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Conception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512034" y="184124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SWOT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9075946" y="52878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Delivery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16" y="1086286"/>
            <a:ext cx="4747978" cy="22808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077" y="4317922"/>
            <a:ext cx="4615684" cy="25400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10811452" y="1090862"/>
            <a:ext cx="1362224" cy="2292935"/>
          </a:xfrm>
          <a:prstGeom prst="rect">
            <a:avLst/>
          </a:prstGeom>
          <a:solidFill>
            <a:srgbClr val="FFFF99"/>
          </a:solidFill>
          <a:ln w="12700">
            <a:noFill/>
          </a:ln>
        </p:spPr>
        <p:txBody>
          <a:bodyPr wrap="square" rIns="0" rtlCol="0" anchor="ctr">
            <a:spAutoFit/>
          </a:bodyPr>
          <a:lstStyle/>
          <a:p>
            <a:pPr>
              <a:spcAft>
                <a:spcPts val="700"/>
              </a:spcAft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b="1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Disparate:</a:t>
            </a:r>
          </a:p>
          <a:p>
            <a:pPr marL="174625" indent="-1206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Owners</a:t>
            </a:r>
          </a:p>
          <a:p>
            <a:pPr marL="174625" indent="-1206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Purpose</a:t>
            </a:r>
          </a:p>
          <a:p>
            <a:pPr marL="174625" indent="-1206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Motivations</a:t>
            </a:r>
          </a:p>
          <a:p>
            <a:pPr marL="174625" indent="-1206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Processes</a:t>
            </a:r>
          </a:p>
          <a:p>
            <a:pPr marL="174625" indent="-1206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Outputs</a:t>
            </a:r>
          </a:p>
          <a:p>
            <a:pPr marL="174625" indent="-1206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Governance</a:t>
            </a:r>
          </a:p>
          <a:p>
            <a:pPr marL="174625" indent="-1206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Horizons</a:t>
            </a:r>
          </a:p>
          <a:p>
            <a:pPr marL="174625" indent="-1206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Tooling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266612" y="1083152"/>
            <a:ext cx="1861292" cy="5314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lIns="80814" tIns="40414" rIns="80814" bIns="40414" anchor="ctr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2000" b="1" dirty="0" smtClean="0">
                <a:solidFill>
                  <a:srgbClr val="000000"/>
                </a:solidFill>
              </a:rPr>
              <a:t>Challenges</a:t>
            </a:r>
            <a:endParaRPr lang="en-GB" altLang="en-US" sz="2000" b="1" dirty="0">
              <a:solidFill>
                <a:srgbClr val="000000"/>
              </a:solidFill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4153546" y="299552"/>
            <a:ext cx="2335616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>
                <a:solidFill>
                  <a:schemeClr val="bg1"/>
                </a:solidFill>
              </a:rPr>
              <a:t>Connecting Strategy to Execution</a:t>
            </a:r>
            <a:endParaRPr lang="en-GB" altLang="en-US" sz="1814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01861" y="936021"/>
            <a:ext cx="6587743" cy="5885725"/>
          </a:xfrm>
          <a:solidFill>
            <a:schemeClr val="accent6">
              <a:lumMod val="5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lIns="91440" tIns="182880" bIns="182880" anchor="ctr"/>
          <a:lstStyle/>
          <a:p>
            <a:pPr marL="0" indent="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None/>
            </a:pPr>
            <a:r>
              <a:rPr lang="en-US" sz="13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Pre-Workshop:</a:t>
            </a:r>
          </a:p>
          <a:p>
            <a:pPr marL="27940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Define and Communicate Workshop Purpose, Scope and Audience</a:t>
            </a:r>
          </a:p>
          <a:p>
            <a:pPr marL="27940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Gather &amp; Review Background Information (including BizArch content)</a:t>
            </a:r>
          </a:p>
          <a:p>
            <a:pPr marL="27940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 &amp; Prioritize the Ideation Domains to be used  (select from list)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Select </a:t>
            </a:r>
            <a:r>
              <a:rPr lang="en-US" sz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Prioritize </a:t>
            </a: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Ideation Lenses to be used  (for each Ideation Domain)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Review and Revise (as needed) the Workshop Facilitator Prompts for each Lens</a:t>
            </a:r>
          </a:p>
          <a:p>
            <a:pPr marL="0" lvl="0" indent="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None/>
            </a:pPr>
            <a:r>
              <a:rPr lang="en-US" sz="13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In-Workshop: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Introduction:  Purpose, Context and Approach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Define the “North Stars”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 and Acknowledge the possible Constraints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Review (revise) the previously selected Ideation Domains &amp; Lenses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Empathy Definition and Personae Identification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Rapid Empathy Assessment – for key Stakeholder Personae, by Ideation Domain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Ideate the Future State (posit “Ability Statements”) – using Domains &amp; Lenses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Assess the posited Ideas (“Ability Statements”)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Begin Aligning the Ability Statements to Capabilities </a:t>
            </a:r>
            <a:endParaRPr lang="en-US" sz="1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Action Planning</a:t>
            </a:r>
          </a:p>
          <a:p>
            <a:pPr marL="0" lvl="0" indent="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None/>
            </a:pPr>
            <a:r>
              <a:rPr lang="en-US" sz="1300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Workshop: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Action Plan Refinement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Address any Workshop “loose ends”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Assess the </a:t>
            </a:r>
            <a:r>
              <a:rPr lang="en-US" sz="1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posited Ideas (“Ability Statements”) </a:t>
            </a: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their Value &amp; Viability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Align Ability Statements to Capabilities and to the wider Business Architecture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Prioritize the posited required Capabilities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Create the Target-State Capability and Business Architecture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Produce the Transition Roadmap</a:t>
            </a:r>
          </a:p>
          <a:p>
            <a:pPr marL="279400" lvl="0" indent="-279400">
              <a:lnSpc>
                <a:spcPct val="100000"/>
              </a:lnSpc>
              <a:spcAft>
                <a:spcPts val="300"/>
              </a:spcAft>
              <a:buClr>
                <a:srgbClr val="FFFF00"/>
              </a:buClr>
              <a:buSzPct val="100000"/>
              <a:buFont typeface="+mj-lt"/>
              <a:buAutoNum type="arabicPeriod"/>
            </a:pPr>
            <a:r>
              <a:rPr lang="en-US" sz="12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Communicate / Refine / Approve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57110" y="122819"/>
            <a:ext cx="8811939" cy="5175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Zero-based Design:   </a:t>
            </a:r>
            <a:r>
              <a:rPr lang="en-US" sz="1800" b="1" dirty="0" smtClean="0">
                <a:solidFill>
                  <a:srgbClr val="FFFF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Ideation Workshop Approach</a:t>
            </a:r>
            <a:endParaRPr lang="en-US" sz="1800" b="1" dirty="0">
              <a:solidFill>
                <a:srgbClr val="FFFF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2" t="15721" r="34222" b="8395"/>
          <a:stretch/>
        </p:blipFill>
        <p:spPr>
          <a:xfrm>
            <a:off x="7698886" y="3795963"/>
            <a:ext cx="4414548" cy="2868629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846" y="936021"/>
            <a:ext cx="3877392" cy="278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110" y="2715904"/>
            <a:ext cx="4666872" cy="24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224337"/>
            <a:ext cx="12192000" cy="63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7" name="Text Box 2"/>
          <p:cNvSpPr txBox="1">
            <a:spLocks noChangeArrowheads="1"/>
          </p:cNvSpPr>
          <p:nvPr/>
        </p:nvSpPr>
        <p:spPr bwMode="auto">
          <a:xfrm>
            <a:off x="4564360" y="41212"/>
            <a:ext cx="2972399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GB" altLang="en-US" sz="1814" b="1" kern="0" dirty="0" smtClean="0">
                <a:solidFill>
                  <a:srgbClr val="002060"/>
                </a:solidFill>
              </a:rPr>
              <a:t>Ideation Domains – </a:t>
            </a:r>
            <a:r>
              <a:rPr lang="en-GB" altLang="en-US" sz="1814" b="1" kern="0" dirty="0" smtClean="0">
                <a:solidFill>
                  <a:srgbClr val="EAAB00">
                    <a:lumMod val="75000"/>
                  </a:srgbClr>
                </a:solidFill>
              </a:rPr>
              <a:t>Framing &amp; Focusing our Work</a:t>
            </a:r>
            <a:endParaRPr lang="en-GB" altLang="en-US" sz="1814" b="1" kern="0" dirty="0">
              <a:solidFill>
                <a:srgbClr val="EAAB00">
                  <a:lumMod val="75000"/>
                </a:srgb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1709" y="580402"/>
            <a:ext cx="11737124" cy="5682504"/>
            <a:chOff x="201709" y="580402"/>
            <a:chExt cx="11737124" cy="5682504"/>
          </a:xfrm>
        </p:grpSpPr>
        <p:grpSp>
          <p:nvGrpSpPr>
            <p:cNvPr id="2" name="Group 1"/>
            <p:cNvGrpSpPr/>
            <p:nvPr/>
          </p:nvGrpSpPr>
          <p:grpSpPr>
            <a:xfrm>
              <a:off x="201709" y="580402"/>
              <a:ext cx="11725833" cy="5682504"/>
              <a:chOff x="201709" y="580402"/>
              <a:chExt cx="11725833" cy="5682504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201709" y="580402"/>
                <a:ext cx="3738283" cy="2716306"/>
              </a:xfrm>
              <a:prstGeom prst="roundRect">
                <a:avLst/>
              </a:prstGeom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145592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9688" algn="ctr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ct val="60000"/>
                  </a:spcAft>
                  <a:buClr>
                    <a:srgbClr val="CCCCFF"/>
                  </a:buClr>
                  <a:buSzPct val="95000"/>
                  <a:defRPr/>
                </a:pPr>
                <a:r>
                  <a:rPr lang="en-US" sz="1600" b="1" kern="0" dirty="0" smtClean="0">
                    <a:solidFill>
                      <a:srgbClr val="000000"/>
                    </a:solidFill>
                    <a:latin typeface="Verdana" pitchFamily="34" charset="0"/>
                    <a:cs typeface="Lucida Sans Unicode"/>
                    <a:sym typeface="Verdana" pitchFamily="34" charset="0"/>
                  </a:rPr>
                  <a:t>Client Experience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4195483" y="580402"/>
                <a:ext cx="3738284" cy="2716306"/>
              </a:xfrm>
              <a:prstGeom prst="roundRect">
                <a:avLst/>
              </a:prstGeom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145592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9688" algn="ctr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ct val="60000"/>
                  </a:spcAft>
                  <a:buClr>
                    <a:srgbClr val="CCCCFF"/>
                  </a:buClr>
                  <a:buSzPct val="95000"/>
                  <a:defRPr/>
                </a:pPr>
                <a:r>
                  <a:rPr lang="en-US" sz="1600" b="1" kern="0" dirty="0" smtClean="0">
                    <a:solidFill>
                      <a:srgbClr val="000000"/>
                    </a:solidFill>
                    <a:latin typeface="Verdana" pitchFamily="34" charset="0"/>
                    <a:cs typeface="Lucida Sans Unicode"/>
                    <a:sym typeface="Verdana" pitchFamily="34" charset="0"/>
                  </a:rPr>
                  <a:t>User Experience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 bwMode="auto">
              <a:xfrm>
                <a:off x="8189258" y="580402"/>
                <a:ext cx="3738284" cy="2716306"/>
              </a:xfrm>
              <a:prstGeom prst="roundRect">
                <a:avLst/>
              </a:prstGeom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145592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9688" algn="ctr" fontAlgn="base" hangingPunct="0">
                  <a:lnSpc>
                    <a:spcPct val="80000"/>
                  </a:lnSpc>
                  <a:spcBef>
                    <a:spcPct val="25000"/>
                  </a:spcBef>
                  <a:spcAft>
                    <a:spcPct val="60000"/>
                  </a:spcAft>
                  <a:buClr>
                    <a:srgbClr val="CCCCFF"/>
                  </a:buClr>
                  <a:buSzPct val="95000"/>
                  <a:defRPr/>
                </a:pPr>
                <a:r>
                  <a:rPr lang="en-US" sz="1600" b="1" kern="0" dirty="0" smtClean="0">
                    <a:solidFill>
                      <a:srgbClr val="000000"/>
                    </a:solidFill>
                    <a:latin typeface="Verdana" pitchFamily="34" charset="0"/>
                    <a:cs typeface="Lucida Sans Unicode"/>
                    <a:sym typeface="Verdana" pitchFamily="34" charset="0"/>
                  </a:rPr>
                  <a:t>Data &amp; Analytics Features   &amp; Functions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 bwMode="auto">
              <a:xfrm>
                <a:off x="201709" y="3546600"/>
                <a:ext cx="3738283" cy="2716306"/>
              </a:xfrm>
              <a:prstGeom prst="roundRect">
                <a:avLst/>
              </a:prstGeom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145592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9688" algn="ctr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ct val="60000"/>
                  </a:spcAft>
                  <a:buClr>
                    <a:srgbClr val="CCCCFF"/>
                  </a:buClr>
                  <a:buSzPct val="95000"/>
                  <a:defRPr/>
                </a:pPr>
                <a:r>
                  <a:rPr lang="en-US" sz="1600" b="1" kern="0" dirty="0" smtClean="0">
                    <a:solidFill>
                      <a:srgbClr val="000000"/>
                    </a:solidFill>
                    <a:latin typeface="Verdana" pitchFamily="34" charset="0"/>
                    <a:cs typeface="Lucida Sans Unicode"/>
                    <a:sym typeface="Verdana" pitchFamily="34" charset="0"/>
                  </a:rPr>
                  <a:t>Process Improvement</a:t>
                </a: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4195483" y="3546600"/>
                <a:ext cx="3738284" cy="2716306"/>
              </a:xfrm>
              <a:prstGeom prst="roundRect">
                <a:avLst/>
              </a:prstGeom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145592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9688" algn="ctr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ct val="60000"/>
                  </a:spcAft>
                  <a:buClr>
                    <a:srgbClr val="CCCCFF"/>
                  </a:buClr>
                  <a:buSzPct val="95000"/>
                  <a:defRPr/>
                </a:pPr>
                <a:r>
                  <a:rPr lang="en-US" sz="1600" b="1" kern="0" dirty="0" smtClean="0">
                    <a:solidFill>
                      <a:srgbClr val="000000"/>
                    </a:solidFill>
                    <a:latin typeface="Verdana" pitchFamily="34" charset="0"/>
                    <a:cs typeface="Lucida Sans Unicode"/>
                    <a:sym typeface="Verdana" pitchFamily="34" charset="0"/>
                  </a:rPr>
                  <a:t>Technology  / Integration</a:t>
                </a:r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>
                <a:off x="8189258" y="3546600"/>
                <a:ext cx="3738284" cy="2716306"/>
              </a:xfrm>
              <a:prstGeom prst="roundRect">
                <a:avLst/>
              </a:prstGeom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  <a:extLst/>
            </p:spPr>
            <p:txBody>
              <a:bodyPr vert="horz" wrap="square" lIns="0" tIns="0" rIns="145592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9688" algn="ctr" fontAlgn="base" hangingPunct="0">
                  <a:lnSpc>
                    <a:spcPct val="90000"/>
                  </a:lnSpc>
                  <a:spcBef>
                    <a:spcPct val="25000"/>
                  </a:spcBef>
                  <a:spcAft>
                    <a:spcPct val="60000"/>
                  </a:spcAft>
                  <a:buClr>
                    <a:srgbClr val="CCCCFF"/>
                  </a:buClr>
                  <a:buSzPct val="95000"/>
                  <a:defRPr/>
                </a:pPr>
                <a:r>
                  <a:rPr lang="en-US" sz="1600" b="1" kern="0" dirty="0" smtClean="0">
                    <a:solidFill>
                      <a:srgbClr val="000000"/>
                    </a:solidFill>
                    <a:latin typeface="Verdana" pitchFamily="34" charset="0"/>
                    <a:cs typeface="Lucida Sans Unicode"/>
                    <a:sym typeface="Verdana" pitchFamily="34" charset="0"/>
                  </a:rPr>
                  <a:t>Non-Functional Needs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542984" y="580402"/>
              <a:ext cx="397008" cy="4206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536759" y="580402"/>
              <a:ext cx="397008" cy="4206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1530534" y="580402"/>
              <a:ext cx="397008" cy="42068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542984" y="3546600"/>
              <a:ext cx="397008" cy="42068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548050" y="3546599"/>
              <a:ext cx="397008" cy="42068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1541825" y="3547889"/>
              <a:ext cx="397008" cy="42068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53" y="0"/>
            <a:ext cx="422310" cy="4223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073" y="1113395"/>
            <a:ext cx="1712653" cy="222054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19476" y="4332448"/>
            <a:ext cx="8809562" cy="2469907"/>
          </a:xfrm>
          <a:prstGeom prst="rect">
            <a:avLst/>
          </a:prstGeom>
          <a:solidFill>
            <a:srgbClr val="FFEDB9"/>
          </a:solidFill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13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Facilitation Prompts for the </a:t>
            </a:r>
            <a:r>
              <a:rPr lang="en-US" sz="1300" b="1" u="sng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Types &amp; Sources</a:t>
            </a:r>
            <a:r>
              <a:rPr lang="en-US" sz="13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lens:</a:t>
            </a:r>
          </a:p>
          <a:p>
            <a:pPr marL="231775" indent="-2317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</a:t>
            </a: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"gaps" have been posited?  Why do we think the gaps are accurate? What are our assumptions? Are they correct?  How do we know?</a:t>
            </a:r>
          </a:p>
          <a:p>
            <a:pPr marL="231775" indent="-2317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we leveraging all potential Data Types &amp; Sources:  i.e., Customer, Competitor, Market, Financial, Operations, Product, Channel, Partner, Employee</a:t>
            </a:r>
          </a:p>
          <a:p>
            <a:pPr marL="231775" indent="-2317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Data Types &amp; Sources are most critical to us?  Why?</a:t>
            </a:r>
          </a:p>
          <a:p>
            <a:pPr marL="231775" indent="-2317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we have, or can we obtain, the rights to the critical Data?  Can we get exclusive rights?  How?</a:t>
            </a:r>
          </a:p>
          <a:p>
            <a:pPr marL="231775" indent="-2317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dependencies or inhibitors are their with respect to securing targeted Data Sources? Can we uniquely overcome them?  How?</a:t>
            </a:r>
          </a:p>
        </p:txBody>
      </p:sp>
      <p:sp>
        <p:nvSpPr>
          <p:cNvPr id="20" name="Diagonal Stripe 19"/>
          <p:cNvSpPr/>
          <p:nvPr/>
        </p:nvSpPr>
        <p:spPr>
          <a:xfrm>
            <a:off x="10610924" y="1528009"/>
            <a:ext cx="153090" cy="192505"/>
          </a:xfrm>
          <a:prstGeom prst="diagStri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 bwMode="auto">
          <a:xfrm>
            <a:off x="54800" y="3976713"/>
            <a:ext cx="2217596" cy="2947574"/>
          </a:xfrm>
          <a:prstGeom prst="wedgeRoundRectCallout">
            <a:avLst>
              <a:gd name="adj1" fmla="val -807"/>
              <a:gd name="adj2" fmla="val -1371"/>
              <a:gd name="adj3" fmla="val 16667"/>
            </a:avLst>
          </a:prstGeom>
          <a:solidFill>
            <a:srgbClr val="FFEDB9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7" defTabSz="914377" fontAlgn="base" hangingPunct="0">
              <a:buClr>
                <a:srgbClr val="CCCCFF"/>
              </a:buClr>
              <a:buSzPct val="95000"/>
            </a:pPr>
            <a:r>
              <a:rPr lang="en-US" sz="1200" b="1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 </a:t>
            </a:r>
            <a:r>
              <a:rPr lang="en-US" sz="1200" b="1" u="sng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Ideation Domains</a:t>
            </a:r>
            <a:r>
              <a:rPr lang="en-US" sz="1200" b="1" dirty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:  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Product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Channels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Customer Experience</a:t>
            </a:r>
            <a:endParaRPr lang="en-US" sz="1200" dirty="0">
              <a:solidFill>
                <a:srgbClr val="FF0000"/>
              </a:solidFill>
              <a:latin typeface="Verdana" pitchFamily="34" charset="0"/>
              <a:cs typeface="Lucida Sans Unicode"/>
              <a:sym typeface="Verdana" pitchFamily="34" charset="0"/>
            </a:endParaRP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Mobility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Social Computing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Internet of 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Things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People /Org.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Process Improvement</a:t>
            </a:r>
            <a:endParaRPr lang="en-US" sz="1200" dirty="0">
              <a:solidFill>
                <a:srgbClr val="FF0000"/>
              </a:solidFill>
              <a:latin typeface="Verdana" pitchFamily="34" charset="0"/>
              <a:cs typeface="Lucida Sans Unicode"/>
              <a:sym typeface="Verdana" pitchFamily="34" charset="0"/>
            </a:endParaRP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Technology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Integration</a:t>
            </a:r>
            <a:endParaRPr lang="en-US" sz="1200" dirty="0">
              <a:solidFill>
                <a:srgbClr val="FF0000"/>
              </a:solidFill>
              <a:latin typeface="Verdana" pitchFamily="34" charset="0"/>
              <a:cs typeface="Lucida Sans Unicode"/>
              <a:sym typeface="Verdana" pitchFamily="34" charset="0"/>
            </a:endParaRP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Data &amp; Analytics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Artificial Intelligence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Partner Eco-Systems</a:t>
            </a:r>
          </a:p>
          <a:p>
            <a:pPr marL="171450" indent="-117475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Platform Development</a:t>
            </a:r>
            <a:endParaRPr lang="en-US" sz="1200" dirty="0">
              <a:solidFill>
                <a:srgbClr val="000000"/>
              </a:solidFill>
              <a:latin typeface="Verdana" pitchFamily="34" charset="0"/>
              <a:cs typeface="Lucida Sans Unicode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6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6224337"/>
            <a:ext cx="12192000" cy="63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409" y="3306931"/>
            <a:ext cx="698574" cy="6893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201709" y="580402"/>
            <a:ext cx="7618817" cy="2716306"/>
          </a:xfrm>
          <a:prstGeom prst="roundRect">
            <a:avLst/>
          </a:prstGeom>
          <a:solidFill>
            <a:srgbClr val="FFFFFF">
              <a:lumMod val="75000"/>
            </a:srgb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defRPr/>
            </a:pPr>
            <a:r>
              <a:rPr lang="en-US" sz="1600" b="1" kern="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                 Client Experience (ideation domain)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292488" y="956943"/>
          <a:ext cx="7528037" cy="2209769"/>
        </p:xfrm>
        <a:graphic>
          <a:graphicData uri="http://schemas.openxmlformats.org/drawingml/2006/table">
            <a:tbl>
              <a:tblPr firstRow="1" bandRow="1"/>
              <a:tblGrid>
                <a:gridCol w="7528037"/>
              </a:tblGrid>
              <a:tr h="19808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1. Ability to deliver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more of an integrated, data-rich experience for our clients 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D2DB9"/>
                      </a:solidFill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2. Ability to electronically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receive, sign and return renewals 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2D2DB9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3. Ability to communicate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more easily and directly with us during the process – providing a streamlined process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4. Ability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to provide client’s with a supported and guided process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5.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Ability to</a:t>
                      </a:r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 provide a Portal of Information and Tools accessible to the Clients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6. Ability to provide a Unique and Differentiated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CX (through specialized and unique Tools and Services)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7. Ability to provide a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t</a:t>
                      </a:r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ailored CX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via Client (Segment) Profile (i.e., </a:t>
                      </a:r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Personalized Content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– via Push and Pull facilities)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8.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Ability for Clients to obtain On-line Quotes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9. Ability to provide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(internal) Competitor Rates more quickly – and possibly provide Quick Quote Rates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Lucida Sans Unicode"/>
                          <a:cs typeface="Lucida Sans Unicode"/>
                        </a:defRPr>
                      </a:lvl9pPr>
                    </a:lstStyle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10. Ability to promote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the value our products during the client experience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11. Ability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to p</a:t>
                      </a:r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rovide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a completely digital experience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12. Ability to provide an integrated workflow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experience (via better Administrator integration) – 1-stop Self Funded CX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2DB9">
                        <a:alpha val="2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0" dirty="0" smtClean="0">
                          <a:solidFill>
                            <a:srgbClr val="000000"/>
                          </a:solidFill>
                        </a:rPr>
                        <a:t>13. Ability to capture</a:t>
                      </a:r>
                      <a:r>
                        <a:rPr lang="en-US" sz="1100" b="0" baseline="0" dirty="0" smtClean="0">
                          <a:solidFill>
                            <a:srgbClr val="000000"/>
                          </a:solidFill>
                        </a:rPr>
                        <a:t> immediate client feedback</a:t>
                      </a:r>
                      <a:endParaRPr lang="en-US" sz="1100"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2D2DB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7" name="Text Box 2"/>
          <p:cNvSpPr txBox="1">
            <a:spLocks noChangeArrowheads="1"/>
          </p:cNvSpPr>
          <p:nvPr/>
        </p:nvSpPr>
        <p:spPr bwMode="auto">
          <a:xfrm>
            <a:off x="4557954" y="0"/>
            <a:ext cx="2972399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GB" altLang="en-US" sz="1814" b="1" kern="0" dirty="0" smtClean="0">
                <a:solidFill>
                  <a:srgbClr val="002060"/>
                </a:solidFill>
              </a:rPr>
              <a:t>“Ability Statements” – </a:t>
            </a:r>
            <a:r>
              <a:rPr lang="en-GB" altLang="en-US" sz="1814" b="1" kern="0" dirty="0" smtClean="0">
                <a:solidFill>
                  <a:srgbClr val="EAAB00">
                    <a:lumMod val="75000"/>
                  </a:srgbClr>
                </a:solidFill>
              </a:rPr>
              <a:t>Client Experience</a:t>
            </a:r>
            <a:endParaRPr lang="en-GB" altLang="en-US" sz="1814" b="1" kern="0" dirty="0">
              <a:solidFill>
                <a:srgbClr val="EAAB00">
                  <a:lumMod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5305" y="3316112"/>
            <a:ext cx="3084394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Signs of Good Empathy: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Extremely Easy to Use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things I’d not thought of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great Support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Trivial Learning Curve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Provides us with options for growth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Fits seamlessly into how we work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" y="13796"/>
            <a:ext cx="422310" cy="422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223" y="4701107"/>
            <a:ext cx="5655991" cy="218769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 bwMode="auto">
          <a:xfrm>
            <a:off x="5399537" y="3840115"/>
            <a:ext cx="2456318" cy="1520937"/>
          </a:xfrm>
          <a:prstGeom prst="wedgeRoundRectCallout">
            <a:avLst>
              <a:gd name="adj1" fmla="val -43026"/>
              <a:gd name="adj2" fmla="val -9670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7" defTabSz="914377" fontAlgn="base" hangingPunct="0">
              <a:spcAft>
                <a:spcPts val="300"/>
              </a:spcAft>
              <a:buClr>
                <a:srgbClr val="CCCCFF"/>
              </a:buClr>
              <a:buSzPct val="95000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 </a:t>
            </a:r>
            <a:r>
              <a:rPr lang="en-US" sz="1200" u="sng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Client Experience “Lenses”</a:t>
            </a: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:  </a:t>
            </a:r>
            <a:endParaRPr lang="en-US" sz="1200" dirty="0">
              <a:solidFill>
                <a:srgbClr val="000000"/>
              </a:solidFill>
              <a:latin typeface="Verdana" pitchFamily="34" charset="0"/>
              <a:cs typeface="Lucida Sans Unicode"/>
              <a:sym typeface="Verdana" pitchFamily="34" charset="0"/>
            </a:endParaRPr>
          </a:p>
          <a:p>
            <a:pPr marL="211137" indent="-171450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Information Rich</a:t>
            </a:r>
          </a:p>
          <a:p>
            <a:pPr marL="211137" indent="-171450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Value-Added Insights</a:t>
            </a:r>
          </a:p>
          <a:p>
            <a:pPr marL="211137" indent="-171450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Client Responsiveness</a:t>
            </a:r>
          </a:p>
          <a:p>
            <a:pPr marL="211137" indent="-171450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Line-of-Sight</a:t>
            </a:r>
          </a:p>
          <a:p>
            <a:pPr marL="211137" indent="-171450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Reporting</a:t>
            </a:r>
          </a:p>
          <a:p>
            <a:pPr marL="211137" indent="-171450" defTabSz="914377" fontAlgn="base" hangingPunct="0">
              <a:buSzPct val="95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Verdana" pitchFamily="34" charset="0"/>
                <a:cs typeface="Lucida Sans Unicode"/>
                <a:sym typeface="Verdana" pitchFamily="34" charset="0"/>
              </a:rPr>
              <a:t>Etc.</a:t>
            </a:r>
          </a:p>
          <a:p>
            <a:pPr marL="39687" defTabSz="914377" fontAlgn="base" hangingPunct="0">
              <a:buSzPct val="95000"/>
            </a:pPr>
            <a:endParaRPr lang="en-US" sz="1200" dirty="0" smtClean="0">
              <a:solidFill>
                <a:srgbClr val="000000"/>
              </a:solidFill>
              <a:latin typeface="Verdana" pitchFamily="34" charset="0"/>
              <a:cs typeface="Lucida Sans Unicode"/>
              <a:sym typeface="Verdan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9002" y="4230858"/>
            <a:ext cx="4241474" cy="26579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821" y="264988"/>
            <a:ext cx="4217335" cy="38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715"/>
            <a:ext cx="12192000" cy="388091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6224337"/>
            <a:ext cx="12192000" cy="633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7" name="Text Box 2"/>
          <p:cNvSpPr txBox="1">
            <a:spLocks noChangeArrowheads="1"/>
          </p:cNvSpPr>
          <p:nvPr/>
        </p:nvSpPr>
        <p:spPr bwMode="auto">
          <a:xfrm>
            <a:off x="4557954" y="0"/>
            <a:ext cx="2972399" cy="5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0823" rIns="81646" bIns="40823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defTabSz="414772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defRPr/>
            </a:pPr>
            <a:r>
              <a:rPr lang="en-GB" altLang="en-US" sz="1814" b="1" kern="0" dirty="0" smtClean="0">
                <a:solidFill>
                  <a:srgbClr val="002060"/>
                </a:solidFill>
              </a:rPr>
              <a:t>Assessing the Ability Statements:  </a:t>
            </a:r>
            <a:r>
              <a:rPr lang="en-GB" altLang="en-US" sz="1814" b="1" kern="0" dirty="0" smtClean="0">
                <a:solidFill>
                  <a:srgbClr val="EAAB00">
                    <a:lumMod val="75000"/>
                  </a:srgbClr>
                </a:solidFill>
              </a:rPr>
              <a:t>Client Experience</a:t>
            </a:r>
            <a:endParaRPr lang="en-GB" altLang="en-US" sz="1814" b="1" kern="0" dirty="0">
              <a:solidFill>
                <a:srgbClr val="EAAB00">
                  <a:lumMod val="75000"/>
                </a:srgb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4031" t="5812" r="4646" b="14160"/>
          <a:stretch/>
        </p:blipFill>
        <p:spPr>
          <a:xfrm>
            <a:off x="-1" y="0"/>
            <a:ext cx="641905" cy="340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091" y="5351124"/>
            <a:ext cx="2406224" cy="15032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061" y="5377224"/>
            <a:ext cx="2406224" cy="13544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51124"/>
            <a:ext cx="2403345" cy="1347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5603" y="4895404"/>
            <a:ext cx="5797798" cy="2048434"/>
          </a:xfrm>
          <a:prstGeom prst="rect">
            <a:avLst/>
          </a:prstGeom>
        </p:spPr>
      </p:pic>
      <p:sp>
        <p:nvSpPr>
          <p:cNvPr id="27" name="Rounded Rectangular Callout 26"/>
          <p:cNvSpPr/>
          <p:nvPr/>
        </p:nvSpPr>
        <p:spPr bwMode="auto">
          <a:xfrm>
            <a:off x="7305603" y="640580"/>
            <a:ext cx="1644615" cy="238854"/>
          </a:xfrm>
          <a:prstGeom prst="wedgeRoundRectCallout">
            <a:avLst>
              <a:gd name="adj1" fmla="val -18381"/>
              <a:gd name="adj2" fmla="val 3921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200" kern="0" dirty="0" smtClean="0">
                <a:solidFill>
                  <a:srgbClr val="000000"/>
                </a:solidFill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5=High, 1-Low</a:t>
            </a:r>
          </a:p>
        </p:txBody>
      </p:sp>
    </p:spTree>
    <p:extLst>
      <p:ext uri="{BB962C8B-B14F-4D97-AF65-F5344CB8AC3E}">
        <p14:creationId xmlns:p14="http://schemas.microsoft.com/office/powerpoint/2010/main" val="16387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79" y="555756"/>
            <a:ext cx="9363377" cy="361831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11667" y="1550523"/>
            <a:ext cx="4257676" cy="5314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wrap="none" lIns="80814" tIns="40414" rIns="80814" bIns="40414" anchor="ctr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Ideating Potential Solutions</a:t>
            </a:r>
            <a:endParaRPr lang="en-GB" altLang="en-US" sz="1814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65302" b="8215"/>
          <a:stretch/>
        </p:blipFill>
        <p:spPr>
          <a:xfrm>
            <a:off x="0" y="4906785"/>
            <a:ext cx="12192000" cy="181535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3105430" y="6372224"/>
            <a:ext cx="1075764" cy="3848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743325" y="5692739"/>
            <a:ext cx="5229225" cy="53141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wrap="none" lIns="80814" tIns="40414" rIns="80814" bIns="40414" anchor="ctr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algn="ctr"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Downstream Business Impact Analysis </a:t>
            </a:r>
            <a:endParaRPr lang="en-GB" altLang="en-US" sz="1814" b="1" dirty="0"/>
          </a:p>
        </p:txBody>
      </p:sp>
      <p:sp>
        <p:nvSpPr>
          <p:cNvPr id="11" name="Oval 10"/>
          <p:cNvSpPr/>
          <p:nvPr/>
        </p:nvSpPr>
        <p:spPr bwMode="auto">
          <a:xfrm>
            <a:off x="1707186" y="3661278"/>
            <a:ext cx="1134798" cy="38486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8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/>
          <p:cNvSpPr/>
          <p:nvPr/>
        </p:nvSpPr>
        <p:spPr bwMode="auto">
          <a:xfrm>
            <a:off x="0" y="1035424"/>
            <a:ext cx="12192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993"/>
            <a:ext cx="4919918" cy="411540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127967" y="4824640"/>
            <a:ext cx="5723887" cy="434969"/>
            <a:chOff x="3127967" y="5018646"/>
            <a:chExt cx="5723887" cy="434969"/>
          </a:xfrm>
        </p:grpSpPr>
        <p:sp>
          <p:nvSpPr>
            <p:cNvPr id="53" name="Isosceles Triangle 52"/>
            <p:cNvSpPr/>
            <p:nvPr/>
          </p:nvSpPr>
          <p:spPr>
            <a:xfrm>
              <a:off x="3282886" y="5018646"/>
              <a:ext cx="662330" cy="428789"/>
            </a:xfrm>
            <a:prstGeom prst="triangle">
              <a:avLst/>
            </a:prstGeom>
            <a:solidFill>
              <a:srgbClr val="00CC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127967" y="5151454"/>
              <a:ext cx="9721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srgbClr val="000000"/>
                  </a:solidFill>
                </a:rPr>
                <a:t>Prioritization</a:t>
              </a:r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5606251" y="5024826"/>
              <a:ext cx="662330" cy="428789"/>
            </a:xfrm>
            <a:prstGeom prst="triangle">
              <a:avLst/>
            </a:prstGeom>
            <a:solidFill>
              <a:srgbClr val="00CC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451332" y="5151439"/>
              <a:ext cx="9721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srgbClr val="000000"/>
                  </a:solidFill>
                </a:rPr>
                <a:t>Roadmap</a:t>
              </a:r>
            </a:p>
          </p:txBody>
        </p:sp>
        <p:sp>
          <p:nvSpPr>
            <p:cNvPr id="57" name="Isosceles Triangle 56"/>
            <p:cNvSpPr/>
            <p:nvPr/>
          </p:nvSpPr>
          <p:spPr>
            <a:xfrm>
              <a:off x="8034605" y="5018646"/>
              <a:ext cx="662330" cy="428789"/>
            </a:xfrm>
            <a:prstGeom prst="triangle">
              <a:avLst/>
            </a:prstGeom>
            <a:solidFill>
              <a:srgbClr val="00CC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879686" y="5145259"/>
              <a:ext cx="9721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srgbClr val="000000"/>
                  </a:solidFill>
                </a:rPr>
                <a:t>Roadmap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27844" y="3185151"/>
            <a:ext cx="783327" cy="608888"/>
            <a:chOff x="2094981" y="6381164"/>
            <a:chExt cx="783327" cy="608888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794" y="6504349"/>
              <a:ext cx="362518" cy="362518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 rot="212980">
              <a:off x="2094981" y="6381164"/>
              <a:ext cx="783327" cy="6088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Pour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5400" kern="0" dirty="0">
                  <a:ln w="0"/>
                  <a:solidFill>
                    <a:srgbClr val="333333"/>
                  </a:solidFill>
                  <a:effectLst>
                    <a:outerShdw blurRad="38100" dist="19050" dir="2700000" algn="tl" rotWithShape="0">
                      <a:srgbClr val="333333">
                        <a:alpha val="40000"/>
                      </a:srgbClr>
                    </a:outerShdw>
                  </a:effectLst>
                </a:rPr>
                <a:t>Empathy Gate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30814" y="5475590"/>
            <a:ext cx="7494168" cy="632554"/>
            <a:chOff x="4430814" y="5475590"/>
            <a:chExt cx="7494168" cy="632554"/>
          </a:xfrm>
        </p:grpSpPr>
        <p:grpSp>
          <p:nvGrpSpPr>
            <p:cNvPr id="77" name="Group 76"/>
            <p:cNvGrpSpPr/>
            <p:nvPr/>
          </p:nvGrpSpPr>
          <p:grpSpPr>
            <a:xfrm>
              <a:off x="4430814" y="5499256"/>
              <a:ext cx="783327" cy="608888"/>
              <a:chOff x="4496455" y="5607490"/>
              <a:chExt cx="783327" cy="608888"/>
            </a:xfrm>
          </p:grpSpPr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1268" y="5730675"/>
                <a:ext cx="362518" cy="362518"/>
              </a:xfrm>
              <a:prstGeom prst="rect">
                <a:avLst/>
              </a:prstGeom>
            </p:spPr>
          </p:pic>
          <p:sp>
            <p:nvSpPr>
              <p:cNvPr id="86" name="Rectangle 85"/>
              <p:cNvSpPr/>
              <p:nvPr/>
            </p:nvSpPr>
            <p:spPr>
              <a:xfrm rot="212980">
                <a:off x="4496455" y="5607490"/>
                <a:ext cx="783327" cy="608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Pour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5400" kern="0" dirty="0">
                    <a:ln w="0"/>
                    <a:solidFill>
                      <a:srgbClr val="333333"/>
                    </a:solidFill>
                    <a:effectLst>
                      <a:outerShdw blurRad="38100" dist="19050" dir="2700000" algn="tl" rotWithShape="0">
                        <a:srgbClr val="333333">
                          <a:alpha val="40000"/>
                        </a:srgbClr>
                      </a:outerShdw>
                    </a:effectLst>
                  </a:rPr>
                  <a:t>Empathy Gate</a:t>
                </a:r>
              </a:p>
            </p:txBody>
          </p:sp>
        </p:grp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420" y="5622441"/>
              <a:ext cx="362518" cy="362518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 rot="212980">
              <a:off x="6827607" y="5499256"/>
              <a:ext cx="783327" cy="6088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Pour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5400" kern="0" dirty="0">
                  <a:ln w="0"/>
                  <a:solidFill>
                    <a:srgbClr val="333333"/>
                  </a:solidFill>
                  <a:effectLst>
                    <a:outerShdw blurRad="38100" dist="19050" dir="2700000" algn="tl" rotWithShape="0">
                      <a:srgbClr val="333333">
                        <a:alpha val="40000"/>
                      </a:srgbClr>
                    </a:outerShdw>
                  </a:effectLst>
                </a:rPr>
                <a:t>Empathy Gate</a:t>
              </a:r>
            </a:p>
          </p:txBody>
        </p:sp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0858" y="5622441"/>
              <a:ext cx="362518" cy="362518"/>
            </a:xfrm>
            <a:prstGeom prst="rect">
              <a:avLst/>
            </a:prstGeom>
          </p:spPr>
        </p:pic>
        <p:sp>
          <p:nvSpPr>
            <p:cNvPr id="81" name="Rectangle 80"/>
            <p:cNvSpPr/>
            <p:nvPr/>
          </p:nvSpPr>
          <p:spPr>
            <a:xfrm rot="212980">
              <a:off x="8966045" y="5499256"/>
              <a:ext cx="783327" cy="6088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Pour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5400" kern="0" dirty="0">
                  <a:ln w="0"/>
                  <a:solidFill>
                    <a:srgbClr val="333333"/>
                  </a:solidFill>
                  <a:effectLst>
                    <a:outerShdw blurRad="38100" dist="19050" dir="2700000" algn="tl" rotWithShape="0">
                      <a:srgbClr val="333333">
                        <a:alpha val="40000"/>
                      </a:srgbClr>
                    </a:outerShdw>
                  </a:effectLst>
                </a:rPr>
                <a:t>Empathy Gate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11141655" y="5475590"/>
              <a:ext cx="783327" cy="608888"/>
              <a:chOff x="4496455" y="5607490"/>
              <a:chExt cx="783327" cy="608888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1268" y="5730675"/>
                <a:ext cx="362518" cy="362518"/>
              </a:xfrm>
              <a:prstGeom prst="rect">
                <a:avLst/>
              </a:prstGeom>
            </p:spPr>
          </p:pic>
          <p:sp>
            <p:nvSpPr>
              <p:cNvPr id="84" name="Rectangle 83"/>
              <p:cNvSpPr/>
              <p:nvPr/>
            </p:nvSpPr>
            <p:spPr>
              <a:xfrm rot="212980">
                <a:off x="4496455" y="5607490"/>
                <a:ext cx="783327" cy="60888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Pour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5400" kern="0" dirty="0">
                    <a:ln w="0"/>
                    <a:solidFill>
                      <a:srgbClr val="333333"/>
                    </a:solidFill>
                    <a:effectLst>
                      <a:outerShdw blurRad="38100" dist="19050" dir="2700000" algn="tl" rotWithShape="0">
                        <a:srgbClr val="333333">
                          <a:alpha val="40000"/>
                        </a:srgbClr>
                      </a:outerShdw>
                    </a:effectLst>
                  </a:rPr>
                  <a:t>Empathy Gate</a:t>
                </a:r>
              </a:p>
            </p:txBody>
          </p:sp>
        </p:grpSp>
      </p:grp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2190972" y="223348"/>
            <a:ext cx="8465056" cy="517525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Zero-based Design:   End-to-End Framework</a:t>
            </a:r>
            <a:endParaRPr lang="en-US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39797" y="4102271"/>
            <a:ext cx="6658305" cy="96893"/>
            <a:chOff x="4839797" y="4102271"/>
            <a:chExt cx="6658305" cy="96893"/>
          </a:xfrm>
        </p:grpSpPr>
        <p:cxnSp>
          <p:nvCxnSpPr>
            <p:cNvPr id="87" name="Elbow Connector 86"/>
            <p:cNvCxnSpPr>
              <a:stCxn id="72" idx="0"/>
              <a:endCxn id="70" idx="0"/>
            </p:cNvCxnSpPr>
            <p:nvPr/>
          </p:nvCxnSpPr>
          <p:spPr bwMode="auto">
            <a:xfrm rot="16200000" flipH="1" flipV="1">
              <a:off x="10453491" y="3139496"/>
              <a:ext cx="81836" cy="2007387"/>
            </a:xfrm>
            <a:prstGeom prst="bentConnector3">
              <a:avLst>
                <a:gd name="adj1" fmla="val -279339"/>
              </a:avLst>
            </a:prstGeom>
            <a:noFill/>
            <a:ln w="9525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Elbow Connector 87"/>
            <p:cNvCxnSpPr>
              <a:stCxn id="72" idx="0"/>
              <a:endCxn id="66" idx="3"/>
            </p:cNvCxnSpPr>
            <p:nvPr/>
          </p:nvCxnSpPr>
          <p:spPr bwMode="auto">
            <a:xfrm rot="16200000" flipH="1" flipV="1">
              <a:off x="9310905" y="2011966"/>
              <a:ext cx="96892" cy="4277503"/>
            </a:xfrm>
            <a:prstGeom prst="bentConnector3">
              <a:avLst>
                <a:gd name="adj1" fmla="val -235933"/>
              </a:avLst>
            </a:prstGeom>
            <a:noFill/>
            <a:ln w="9525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Elbow Connector 88"/>
            <p:cNvCxnSpPr>
              <a:stCxn id="72" idx="0"/>
              <a:endCxn id="62" idx="0"/>
            </p:cNvCxnSpPr>
            <p:nvPr/>
          </p:nvCxnSpPr>
          <p:spPr bwMode="auto">
            <a:xfrm rot="16200000" flipH="1" flipV="1">
              <a:off x="8152732" y="789336"/>
              <a:ext cx="32435" cy="6658305"/>
            </a:xfrm>
            <a:prstGeom prst="bentConnector3">
              <a:avLst>
                <a:gd name="adj1" fmla="val -704794"/>
              </a:avLst>
            </a:prstGeom>
            <a:noFill/>
            <a:ln w="9525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" name="Group 14"/>
          <p:cNvGrpSpPr/>
          <p:nvPr/>
        </p:nvGrpSpPr>
        <p:grpSpPr>
          <a:xfrm>
            <a:off x="1186135" y="4102272"/>
            <a:ext cx="11171698" cy="1314124"/>
            <a:chOff x="1186135" y="4102272"/>
            <a:chExt cx="11171698" cy="1314124"/>
          </a:xfrm>
        </p:grpSpPr>
        <p:sp>
          <p:nvSpPr>
            <p:cNvPr id="61" name="TextBox 60"/>
            <p:cNvSpPr txBox="1"/>
            <p:nvPr/>
          </p:nvSpPr>
          <p:spPr>
            <a:xfrm>
              <a:off x="4019705" y="4766587"/>
              <a:ext cx="1951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0650" indent="-120650">
                <a:buFont typeface="Arial" panose="020B0604020202020204" pitchFamily="34" charset="0"/>
                <a:buChar char="•"/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Imposes Good Architecture</a:t>
              </a:r>
            </a:p>
            <a:p>
              <a:pPr marL="120650" indent="-120650">
                <a:buFont typeface="Arial" panose="020B0604020202020204" pitchFamily="34" charset="0"/>
                <a:buChar char="•"/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Enterprise Alignment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1111806" y="4751413"/>
              <a:ext cx="12460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0650" indent="-120650">
                <a:buFont typeface="Arial" panose="020B0604020202020204" pitchFamily="34" charset="0"/>
                <a:buChar char="•"/>
                <a:defRPr/>
              </a:pPr>
              <a:r>
                <a:rPr lang="en-US" sz="900" kern="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Solution Arch.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186135" y="4102272"/>
              <a:ext cx="11005865" cy="1314124"/>
              <a:chOff x="1186135" y="4102272"/>
              <a:chExt cx="11005865" cy="1314124"/>
            </a:xfrm>
          </p:grpSpPr>
          <p:cxnSp>
            <p:nvCxnSpPr>
              <p:cNvPr id="93" name="Elbow Connector 92"/>
              <p:cNvCxnSpPr/>
              <p:nvPr/>
            </p:nvCxnSpPr>
            <p:spPr bwMode="auto">
              <a:xfrm rot="5400000" flipH="1" flipV="1">
                <a:off x="5809483" y="114073"/>
                <a:ext cx="678975" cy="9925671"/>
              </a:xfrm>
              <a:prstGeom prst="bentConnector3">
                <a:avLst>
                  <a:gd name="adj1" fmla="val -118829"/>
                </a:avLst>
              </a:prstGeom>
              <a:noFill/>
              <a:ln w="9525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0" name="Flowchart: Multidocument 69"/>
              <p:cNvSpPr/>
              <p:nvPr/>
            </p:nvSpPr>
            <p:spPr>
              <a:xfrm>
                <a:off x="8810422" y="4184108"/>
                <a:ext cx="1196022" cy="662681"/>
              </a:xfrm>
              <a:prstGeom prst="flowChartMultidocument">
                <a:avLst/>
              </a:prstGeom>
              <a:solidFill>
                <a:srgbClr val="EAAB00"/>
              </a:solidFill>
              <a:ln w="12700" cap="flat" cmpd="sng" algn="ctr">
                <a:solidFill>
                  <a:srgbClr val="EAAB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>
                <a:off x="4136871" y="4134707"/>
                <a:ext cx="1405852" cy="659180"/>
              </a:xfrm>
              <a:prstGeom prst="ellipse">
                <a:avLst/>
              </a:prstGeom>
              <a:solidFill>
                <a:srgbClr val="00CC99">
                  <a:lumMod val="60000"/>
                  <a:lumOff val="40000"/>
                </a:srgbClr>
              </a:solidFill>
              <a:ln>
                <a:noFill/>
              </a:ln>
              <a:effectLst/>
              <a:extLst/>
            </p:spPr>
            <p:txBody>
              <a:bodyPr vert="horz" wrap="none" lIns="0" tIns="36576" rIns="0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marL="39688" algn="ctr" fontAlgn="base" hangingPunct="0">
                  <a:lnSpc>
                    <a:spcPct val="90000"/>
                  </a:lnSpc>
                  <a:buClr>
                    <a:srgbClr val="CCCCFF"/>
                  </a:buClr>
                  <a:buSzPct val="95000"/>
                  <a:defRPr/>
                </a:pPr>
                <a:r>
                  <a:rPr lang="en-US" sz="1400" b="1" kern="0" dirty="0">
                    <a:solidFill>
                      <a:srgbClr val="000000"/>
                    </a:solidFill>
                    <a:latin typeface="Verdana" pitchFamily="34" charset="0"/>
                    <a:sym typeface="Verdana" pitchFamily="34" charset="0"/>
                  </a:rPr>
                  <a:t>Capabilities</a:t>
                </a:r>
              </a:p>
              <a:p>
                <a:pPr marL="39688" algn="ctr" fontAlgn="base" hangingPunct="0">
                  <a:lnSpc>
                    <a:spcPct val="90000"/>
                  </a:lnSpc>
                  <a:buClr>
                    <a:srgbClr val="CCCCFF"/>
                  </a:buClr>
                  <a:buSzPct val="95000"/>
                  <a:defRPr/>
                </a:pPr>
                <a:r>
                  <a:rPr lang="en-US" sz="1200" kern="0" dirty="0">
                    <a:solidFill>
                      <a:srgbClr val="000000"/>
                    </a:solidFill>
                    <a:latin typeface="Verdana" pitchFamily="34" charset="0"/>
                    <a:sym typeface="Verdana" pitchFamily="34" charset="0"/>
                  </a:rPr>
                  <a:t>(aka BizArch)</a:t>
                </a:r>
              </a:p>
            </p:txBody>
          </p:sp>
          <p:cxnSp>
            <p:nvCxnSpPr>
              <p:cNvPr id="63" name="Straight Arrow Connector 62"/>
              <p:cNvCxnSpPr/>
              <p:nvPr/>
            </p:nvCxnSpPr>
            <p:spPr bwMode="auto">
              <a:xfrm>
                <a:off x="5626316" y="4458327"/>
                <a:ext cx="775882" cy="323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808080">
                    <a:lumMod val="75000"/>
                  </a:srgb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64" name="Group 63"/>
              <p:cNvGrpSpPr/>
              <p:nvPr/>
            </p:nvGrpSpPr>
            <p:grpSpPr>
              <a:xfrm>
                <a:off x="10884327" y="4102272"/>
                <a:ext cx="1307673" cy="606502"/>
                <a:chOff x="7324174" y="4035763"/>
                <a:chExt cx="1307673" cy="606502"/>
              </a:xfrm>
            </p:grpSpPr>
            <p:sp>
              <p:nvSpPr>
                <p:cNvPr id="72" name="Flowchart: Display 71"/>
                <p:cNvSpPr/>
                <p:nvPr/>
              </p:nvSpPr>
              <p:spPr>
                <a:xfrm>
                  <a:off x="7324174" y="4035763"/>
                  <a:ext cx="1227550" cy="606502"/>
                </a:xfrm>
                <a:prstGeom prst="flowChartDisplay">
                  <a:avLst/>
                </a:prstGeom>
                <a:solidFill>
                  <a:srgbClr val="FFFFFF">
                    <a:lumMod val="75000"/>
                  </a:srgbClr>
                </a:solidFill>
                <a:ln w="12700" cap="flat" cmpd="sng" algn="ctr">
                  <a:solidFill>
                    <a:srgbClr val="003946">
                      <a:lumMod val="90000"/>
                      <a:lumOff val="1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7349124" y="4077404"/>
                  <a:ext cx="128272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 kern="0" dirty="0">
                      <a:solidFill>
                        <a:srgbClr val="000000"/>
                      </a:solidFill>
                      <a:latin typeface="Verdana" pitchFamily="34" charset="0"/>
                      <a:sym typeface="Verdana" pitchFamily="34" charset="0"/>
                    </a:rPr>
                    <a:t>Solution </a:t>
                  </a:r>
                </a:p>
                <a:p>
                  <a:pPr algn="ctr">
                    <a:defRPr/>
                  </a:pPr>
                  <a:r>
                    <a:rPr lang="en-US" sz="1400" b="1" kern="0" dirty="0">
                      <a:solidFill>
                        <a:srgbClr val="000000"/>
                      </a:solidFill>
                      <a:latin typeface="Verdana" pitchFamily="34" charset="0"/>
                      <a:sym typeface="Verdana" pitchFamily="34" charset="0"/>
                    </a:rPr>
                    <a:t>Prototypes</a:t>
                  </a:r>
                  <a:endParaRPr lang="en-US" sz="1400" kern="0" dirty="0">
                    <a:solidFill>
                      <a:srgbClr val="333333"/>
                    </a:solidFill>
                  </a:endParaRPr>
                </a:p>
              </p:txBody>
            </p:sp>
          </p:grpSp>
          <p:sp>
            <p:nvSpPr>
              <p:cNvPr id="66" name="Snip and Round Single Corner Rectangle 65"/>
              <p:cNvSpPr/>
              <p:nvPr/>
            </p:nvSpPr>
            <p:spPr>
              <a:xfrm>
                <a:off x="6533609" y="4199164"/>
                <a:ext cx="1373980" cy="580761"/>
              </a:xfrm>
              <a:prstGeom prst="snipRoundRect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sz="1400" b="1" kern="0" dirty="0">
                    <a:solidFill>
                      <a:srgbClr val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Solution Descriptions</a:t>
                </a: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7986983" y="4458327"/>
                <a:ext cx="775882" cy="323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808080">
                    <a:lumMod val="75000"/>
                  </a:srgb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8" name="Straight Arrow Connector 67"/>
              <p:cNvCxnSpPr/>
              <p:nvPr/>
            </p:nvCxnSpPr>
            <p:spPr bwMode="auto">
              <a:xfrm>
                <a:off x="10090037" y="4460719"/>
                <a:ext cx="775882" cy="323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808080">
                    <a:lumMod val="75000"/>
                  </a:srgb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Arrow Connector 68"/>
              <p:cNvCxnSpPr/>
              <p:nvPr/>
            </p:nvCxnSpPr>
            <p:spPr bwMode="auto">
              <a:xfrm>
                <a:off x="3282886" y="4469012"/>
                <a:ext cx="775882" cy="323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808080">
                    <a:lumMod val="75000"/>
                  </a:srgbClr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" name="TextBox 1"/>
              <p:cNvSpPr txBox="1"/>
              <p:nvPr/>
            </p:nvSpPr>
            <p:spPr>
              <a:xfrm>
                <a:off x="2838847" y="4218572"/>
                <a:ext cx="10167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C00000"/>
                    </a:solidFill>
                  </a:rPr>
                  <a:t>“Ability Statements”</a:t>
                </a:r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59" name="Rectangle 58"/>
          <p:cNvSpPr/>
          <p:nvPr/>
        </p:nvSpPr>
        <p:spPr>
          <a:xfrm>
            <a:off x="8772789" y="4140885"/>
            <a:ext cx="12414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40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Agile </a:t>
            </a:r>
            <a:r>
              <a:rPr lang="en-US" sz="1400" b="1" kern="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Features </a:t>
            </a:r>
            <a:r>
              <a:rPr lang="en-US" sz="1400" b="1" kern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Stories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87681" y="4737420"/>
            <a:ext cx="101006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 Increments</a:t>
            </a:r>
            <a:endParaRPr lang="en-US" sz="9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20598" y="3567898"/>
            <a:ext cx="3066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33CC">
                    <a:lumMod val="75000"/>
                  </a:srgbClr>
                </a:solidFill>
              </a:rPr>
              <a:t>Value-centered Iteration</a:t>
            </a:r>
            <a:endParaRPr lang="en-US" sz="1600" dirty="0">
              <a:solidFill>
                <a:srgbClr val="3333CC">
                  <a:lumMod val="7500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85423" y="3210554"/>
            <a:ext cx="783327" cy="608888"/>
            <a:chOff x="7985423" y="3210554"/>
            <a:chExt cx="783327" cy="608888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236" y="3333739"/>
              <a:ext cx="362518" cy="362518"/>
            </a:xfrm>
            <a:prstGeom prst="rect">
              <a:avLst/>
            </a:prstGeom>
          </p:spPr>
        </p:pic>
        <p:sp>
          <p:nvSpPr>
            <p:cNvPr id="90" name="Rectangle 89"/>
            <p:cNvSpPr/>
            <p:nvPr/>
          </p:nvSpPr>
          <p:spPr>
            <a:xfrm rot="212980">
              <a:off x="7985423" y="3210554"/>
              <a:ext cx="783327" cy="60888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Pour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5400" kern="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rgbClr val="333333">
                        <a:alpha val="40000"/>
                      </a:srgbClr>
                    </a:outerShdw>
                  </a:effectLst>
                </a:rPr>
                <a:t>Value </a:t>
              </a:r>
              <a:r>
                <a:rPr lang="en-US" sz="5400" kern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rgbClr val="333333">
                        <a:alpha val="40000"/>
                      </a:srgbClr>
                    </a:outerShdw>
                  </a:effectLst>
                </a:rPr>
                <a:t>Gate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43651" y="1035424"/>
            <a:ext cx="4503723" cy="969970"/>
            <a:chOff x="143651" y="1035424"/>
            <a:chExt cx="4503723" cy="969970"/>
          </a:xfrm>
        </p:grpSpPr>
        <p:sp>
          <p:nvSpPr>
            <p:cNvPr id="96" name="Right Arrow 95"/>
            <p:cNvSpPr/>
            <p:nvPr/>
          </p:nvSpPr>
          <p:spPr bwMode="auto">
            <a:xfrm>
              <a:off x="1317119" y="1035424"/>
              <a:ext cx="1462175" cy="969970"/>
            </a:xfrm>
            <a:prstGeom prst="rightArrow">
              <a:avLst>
                <a:gd name="adj1" fmla="val 70969"/>
                <a:gd name="adj2" fmla="val 50000"/>
              </a:avLst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sz="16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266500" y="1177040"/>
              <a:ext cx="338087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0650" indent="-1206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</a:rPr>
                <a:t>Value Stream </a:t>
              </a:r>
            </a:p>
            <a:p>
              <a:pPr marL="120650" indent="-1206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</a:rPr>
                <a:t>CX</a:t>
              </a:r>
            </a:p>
            <a:p>
              <a:pPr marL="120650" indent="-1206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</a:rPr>
                <a:t>Product Planning</a:t>
              </a:r>
            </a:p>
            <a:p>
              <a:pPr marL="120650" indent="-1206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</a:rPr>
                <a:t>Business Initiatives</a:t>
              </a:r>
            </a:p>
            <a:p>
              <a:pPr marL="120650" indent="-1206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</a:rPr>
                <a:t>Etc.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43651" y="1315540"/>
              <a:ext cx="14591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</a:rPr>
                <a:t>Work Scope Types: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47374" y="1087352"/>
            <a:ext cx="3837080" cy="1550641"/>
            <a:chOff x="4647374" y="1087352"/>
            <a:chExt cx="3837080" cy="1550641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/>
            <a:srcRect l="5956" t="24890" r="9007" b="15669"/>
            <a:stretch/>
          </p:blipFill>
          <p:spPr>
            <a:xfrm>
              <a:off x="4920241" y="1237271"/>
              <a:ext cx="3564213" cy="140072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698610" y="1087352"/>
              <a:ext cx="23359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>
                  <a:solidFill>
                    <a:srgbClr val="000000"/>
                  </a:solidFill>
                </a:rPr>
                <a:t>Design Thinking Steps</a:t>
              </a:r>
              <a:endParaRPr lang="en-US" sz="15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 flipV="1">
              <a:off x="4647374" y="2005394"/>
              <a:ext cx="381826" cy="13268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455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7889" y="1257539"/>
            <a:ext cx="10675710" cy="540147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tIns="182880" rIns="0" bIns="182880">
            <a:spAutoFit/>
          </a:bodyPr>
          <a:lstStyle/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Ideating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Delivering the Best Future: 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Opportunities and Challenges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Playbooks: 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Combining Design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Thinking,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Agile &amp; Business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Architecture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Disciplines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Implementing a Product vs. Project-centric Approach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 Thinking Workshop Kit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Scaling Agile:  Vertical and Horizontal Considerations</a:t>
            </a:r>
          </a:p>
          <a:p>
            <a:pPr marL="228600" indent="-228600">
              <a:spcAft>
                <a:spcPts val="5400"/>
              </a:spcAft>
              <a:buClr>
                <a:srgbClr val="FFFF00"/>
              </a:buClr>
              <a:buSzPct val="129000"/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Embedding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Capabilities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Design </a:t>
            </a:r>
            <a:r>
              <a:rPr lang="en-US" sz="17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Thinking approaches </a:t>
            </a:r>
            <a:r>
              <a:rPr lang="en-US" sz="1700" dirty="0" smtClean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into key Functions &amp; Processes</a:t>
            </a:r>
            <a:endParaRPr lang="en-US" sz="17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607424" y="346391"/>
            <a:ext cx="806870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Topics</a:t>
            </a:r>
            <a:endParaRPr lang="en-GB" altLang="en-US" sz="1814" b="1" dirty="0"/>
          </a:p>
        </p:txBody>
      </p:sp>
    </p:spTree>
    <p:extLst>
      <p:ext uri="{BB962C8B-B14F-4D97-AF65-F5344CB8AC3E}">
        <p14:creationId xmlns:p14="http://schemas.microsoft.com/office/powerpoint/2010/main" val="2898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80217" y="1798782"/>
            <a:ext cx="7305489" cy="390876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marL="292100" indent="-292100">
              <a:spcAft>
                <a:spcPts val="4200"/>
              </a:spcAft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Scaling Agile fuels the adoption and exploitation of Business Architecture and Capabilities-based Planning </a:t>
            </a:r>
          </a:p>
          <a:p>
            <a:pPr marL="292100" indent="-292100">
              <a:spcAft>
                <a:spcPts val="4200"/>
              </a:spcAft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Agile can be tightly coupled to Design Thinking, with great effect</a:t>
            </a:r>
          </a:p>
          <a:p>
            <a:pPr marL="292100" indent="-292100">
              <a:spcAft>
                <a:spcPts val="4200"/>
              </a:spcAft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Is a key enabler of a Next-Gen Business-IT Collaboration Model</a:t>
            </a:r>
          </a:p>
          <a:p>
            <a:pPr marL="292100" indent="-292100">
              <a:spcAft>
                <a:spcPts val="4200"/>
              </a:spcAft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Move us to a flexible &amp; continual planning, design &amp; delivery model</a:t>
            </a:r>
          </a:p>
          <a:p>
            <a:pPr marL="292100" indent="-292100">
              <a:spcAft>
                <a:spcPts val="4200"/>
              </a:spcAft>
              <a:buClr>
                <a:srgbClr val="FFFF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FF"/>
                </a:solidFill>
              </a:rPr>
              <a:t>Fosters support for a “Product” (and Value) vs Project approach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730"/>
            <a:ext cx="2229971" cy="1867929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375212" y="346391"/>
            <a:ext cx="3039081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The Scaled Agile Imperative:  </a:t>
            </a:r>
            <a:r>
              <a:rPr lang="en-GB" altLang="en-US" sz="1814" b="1" dirty="0" smtClean="0">
                <a:solidFill>
                  <a:srgbClr val="FFFF75"/>
                </a:solidFill>
              </a:rPr>
              <a:t>An Opportunity</a:t>
            </a:r>
            <a:endParaRPr lang="en-GB" altLang="en-US" sz="1814" b="1" dirty="0">
              <a:solidFill>
                <a:srgbClr val="FFFF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3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812758" y="976503"/>
            <a:ext cx="9689431" cy="5694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2917" t="9982" r="12812" b="3481"/>
          <a:stretch/>
        </p:blipFill>
        <p:spPr>
          <a:xfrm>
            <a:off x="1831550" y="989014"/>
            <a:ext cx="8674303" cy="568243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>
            <a:off x="4800600" y="3747346"/>
            <a:ext cx="1191125" cy="105325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375212" y="346391"/>
            <a:ext cx="3039081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The Scaled Agile Imperative:  </a:t>
            </a:r>
            <a:r>
              <a:rPr lang="en-GB" altLang="en-US" sz="1814" b="1" dirty="0" smtClean="0">
                <a:solidFill>
                  <a:srgbClr val="FFFF75"/>
                </a:solidFill>
              </a:rPr>
              <a:t>An Opportunity</a:t>
            </a:r>
            <a:endParaRPr lang="en-GB" altLang="en-US" sz="1814" b="1" dirty="0">
              <a:solidFill>
                <a:srgbClr val="FFFF75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111661" y="2977786"/>
            <a:ext cx="2904494" cy="769560"/>
          </a:xfrm>
          <a:prstGeom prst="wedgeRoundRectCallout">
            <a:avLst>
              <a:gd name="adj1" fmla="val 47940"/>
              <a:gd name="adj2" fmla="val 15573"/>
              <a:gd name="adj3" fmla="val 16667"/>
            </a:avLst>
          </a:prstGeom>
          <a:solidFill>
            <a:srgbClr val="FFFF66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12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How do we actually do this at our company?!...</a:t>
            </a:r>
          </a:p>
        </p:txBody>
      </p:sp>
      <p:sp>
        <p:nvSpPr>
          <p:cNvPr id="9" name="Diagonal Stripe 8"/>
          <p:cNvSpPr/>
          <p:nvPr/>
        </p:nvSpPr>
        <p:spPr bwMode="auto">
          <a:xfrm>
            <a:off x="7976937" y="2803299"/>
            <a:ext cx="409073" cy="348975"/>
          </a:xfrm>
          <a:prstGeom prst="diagStrip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56842" y="1214438"/>
            <a:ext cx="1319212" cy="50006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15635" y="4749731"/>
            <a:ext cx="5476365" cy="21082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7338" indent="-287338">
              <a:spcAft>
                <a:spcPts val="600"/>
              </a:spcAft>
              <a:buClr>
                <a:srgbClr val="0000CC"/>
              </a:buClr>
              <a:buSzPct val="94000"/>
              <a:buFont typeface="+mj-lt"/>
              <a:buAutoNum type="arabicPeriod"/>
            </a:pPr>
            <a:r>
              <a:rPr lang="en-US" sz="1200" kern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we effectively scale Agile to the Enterprise?</a:t>
            </a:r>
          </a:p>
          <a:p>
            <a:pPr marL="287338" indent="-287338">
              <a:spcAft>
                <a:spcPts val="600"/>
              </a:spcAft>
              <a:buClr>
                <a:srgbClr val="0000CC"/>
              </a:buClr>
              <a:buSzPct val="94000"/>
              <a:buFont typeface="+mj-lt"/>
              <a:buAutoNum type="arabicPeriod"/>
            </a:pPr>
            <a:r>
              <a:rPr lang="en-US" sz="1200" kern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we ensure that the Committed-To-Value is realized?</a:t>
            </a:r>
          </a:p>
          <a:p>
            <a:pPr marL="287338" indent="-287338">
              <a:spcAft>
                <a:spcPts val="600"/>
              </a:spcAft>
              <a:buClr>
                <a:srgbClr val="0000CC"/>
              </a:buClr>
              <a:buSzPct val="94000"/>
              <a:buFont typeface="+mj-lt"/>
              <a:buAutoNum type="arabicPeriod"/>
            </a:pPr>
            <a:r>
              <a:rPr lang="en-US" sz="1200" kern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we ensure adherence to Design Thinking principles?</a:t>
            </a:r>
          </a:p>
          <a:p>
            <a:pPr marL="287338" indent="-287338">
              <a:spcAft>
                <a:spcPts val="600"/>
              </a:spcAft>
              <a:buClr>
                <a:srgbClr val="0000CC"/>
              </a:buClr>
              <a:buSzPct val="94000"/>
              <a:buFont typeface="+mj-lt"/>
              <a:buAutoNum type="arabicPeriod"/>
            </a:pPr>
            <a:r>
              <a:rPr lang="en-US" sz="1200" kern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we successfully combine Architecture and Agile?</a:t>
            </a:r>
          </a:p>
          <a:p>
            <a:pPr marL="287338" indent="-287338">
              <a:spcAft>
                <a:spcPts val="600"/>
              </a:spcAft>
              <a:buClr>
                <a:srgbClr val="0000CC"/>
              </a:buClr>
              <a:buSzPct val="94000"/>
              <a:buFont typeface="+mj-lt"/>
              <a:buAutoNum type="arabicPeriod"/>
            </a:pPr>
            <a:r>
              <a:rPr lang="en-US" sz="1200" kern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we create a Common Planning Language and Approach? </a:t>
            </a:r>
          </a:p>
          <a:p>
            <a:pPr marL="287338" indent="-287338">
              <a:spcAft>
                <a:spcPts val="600"/>
              </a:spcAft>
              <a:buClr>
                <a:srgbClr val="0000CC"/>
              </a:buClr>
              <a:buSzPct val="94000"/>
              <a:buFont typeface="+mj-lt"/>
              <a:buAutoNum type="arabicPeriod"/>
            </a:pPr>
            <a:r>
              <a:rPr lang="en-US" sz="1200" kern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type </a:t>
            </a:r>
            <a:r>
              <a:rPr lang="en-US" sz="12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</a:t>
            </a:r>
            <a:r>
              <a:rPr lang="en-US" sz="1200" kern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level of Gating </a:t>
            </a:r>
            <a:r>
              <a:rPr lang="en-US" sz="1200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1200" kern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echanisms should we implement?</a:t>
            </a:r>
          </a:p>
          <a:p>
            <a:pPr marL="287338" indent="-287338">
              <a:spcAft>
                <a:spcPts val="600"/>
              </a:spcAft>
              <a:buClr>
                <a:srgbClr val="0000CC"/>
              </a:buClr>
              <a:buSzPct val="94000"/>
              <a:buFont typeface="+mj-lt"/>
              <a:buAutoNum type="arabicPeriod"/>
            </a:pPr>
            <a:r>
              <a:rPr lang="en-US" sz="1200" kern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we create grass roots buy-in and momentum?</a:t>
            </a:r>
          </a:p>
          <a:p>
            <a:pPr marL="287338" indent="-287338">
              <a:spcAft>
                <a:spcPts val="600"/>
              </a:spcAft>
              <a:buClr>
                <a:srgbClr val="0000CC"/>
              </a:buClr>
              <a:buSzPct val="94000"/>
              <a:buFont typeface="+mj-lt"/>
              <a:buAutoNum type="arabicPeriod"/>
            </a:pPr>
            <a:r>
              <a:rPr lang="en-US" sz="1200" kern="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do we pilot &amp; roll-out an integrated Enterprise approach?</a:t>
            </a:r>
            <a:endParaRPr lang="en-US" sz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22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3375212" y="346391"/>
            <a:ext cx="3039081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The Scaled Agile Imperative:  </a:t>
            </a:r>
            <a:r>
              <a:rPr lang="en-GB" altLang="en-US" sz="1814" b="1" dirty="0" smtClean="0">
                <a:solidFill>
                  <a:srgbClr val="FFFF75"/>
                </a:solidFill>
              </a:rPr>
              <a:t>An Opportunity</a:t>
            </a:r>
            <a:endParaRPr lang="en-GB" altLang="en-US" sz="1814" b="1" dirty="0">
              <a:solidFill>
                <a:srgbClr val="FFFF75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730"/>
            <a:ext cx="2229971" cy="1867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15699" y="1584159"/>
            <a:ext cx="439718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Will My Delivery Be Slowed Down?!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74309" y="2475177"/>
            <a:ext cx="182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The Get: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31662" y="2513426"/>
            <a:ext cx="182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The Ask: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8" name="Folded Corner 7"/>
          <p:cNvSpPr/>
          <p:nvPr/>
        </p:nvSpPr>
        <p:spPr bwMode="auto">
          <a:xfrm>
            <a:off x="6863964" y="2882757"/>
            <a:ext cx="4357473" cy="3551197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0" tIns="91440" rIns="0" bIns="0" numCol="1" rtlCol="0" anchor="t" anchorCtr="0" compatLnSpc="1">
            <a:prstTxWarp prst="textNoShape">
              <a:avLst/>
            </a:prstTxWarp>
          </a:bodyPr>
          <a:lstStyle/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Use the provided standards, patterns, etc.</a:t>
            </a:r>
          </a:p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Drive Agile Requirements definition from Business Architecture (Capabilities)-based Roadmaps</a:t>
            </a:r>
          </a:p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Review Gates that include Empathy and Capabilities/Biz. Architecture elements</a:t>
            </a:r>
            <a:endParaRPr lang="en-US" sz="140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Systematically identify new/additional ideas, synergies, dependencies through a wider exploration of what’s happening elsewhere (using the provided Business Architecture-based knowledge stores and supporting collaboration mechanisms)</a:t>
            </a:r>
          </a:p>
        </p:txBody>
      </p:sp>
      <p:sp>
        <p:nvSpPr>
          <p:cNvPr id="9" name="Folded Corner 8"/>
          <p:cNvSpPr/>
          <p:nvPr/>
        </p:nvSpPr>
        <p:spPr bwMode="auto">
          <a:xfrm>
            <a:off x="1606611" y="2882758"/>
            <a:ext cx="4357473" cy="3551197"/>
          </a:xfrm>
          <a:prstGeom prst="foldedCorner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0" tIns="91440" rIns="0" bIns="0" numCol="1" rtlCol="0" anchor="t" anchorCtr="0" compatLnSpc="1">
            <a:prstTxWarp prst="textNoShape">
              <a:avLst/>
            </a:prstTxWarp>
          </a:bodyPr>
          <a:lstStyle/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Identify &amp; leverage existing Capabilities</a:t>
            </a:r>
          </a:p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Quicker / Better Dependency Analysis</a:t>
            </a:r>
          </a:p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Awareness of opportunities to collaborate with other areas to deliver better Solutions faster</a:t>
            </a:r>
          </a:p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Accessible and Useful Guidance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on how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to design and build things (via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Reference Architectures &amp; Implementations,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Patterns, 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Standards, etc.)</a:t>
            </a:r>
            <a:endParaRPr lang="en-US" sz="1400" dirty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Build towards a Digital Fabric that can be extended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&amp;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 exploited by all business areas</a:t>
            </a:r>
          </a:p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Better / Wider Use of Design Thinking</a:t>
            </a:r>
          </a:p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Accelerated Delivery</a:t>
            </a:r>
          </a:p>
          <a:p>
            <a:pPr marL="174625" indent="-1349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95000"/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000000"/>
              </a:solidFill>
              <a:latin typeface="Verdana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569038" y="6184870"/>
            <a:ext cx="1790163" cy="385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03798" y="1523157"/>
            <a:ext cx="9698348" cy="45899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403796" y="6129683"/>
            <a:ext cx="9698350" cy="43732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to Execution cycle</a:t>
            </a:r>
          </a:p>
        </p:txBody>
      </p:sp>
      <p:sp>
        <p:nvSpPr>
          <p:cNvPr id="6" name="Right Arrow 5"/>
          <p:cNvSpPr/>
          <p:nvPr/>
        </p:nvSpPr>
        <p:spPr bwMode="auto">
          <a:xfrm rot="16200000">
            <a:off x="-1109819" y="3617897"/>
            <a:ext cx="4589907" cy="437322"/>
          </a:xfrm>
          <a:prstGeom prst="rightArrow">
            <a:avLst/>
          </a:prstGeom>
          <a:solidFill>
            <a:srgbClr val="CC66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Participating Levels of the Organization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704369" y="2528415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Formation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236200" y="323716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Program Conception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584144" y="4654659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Requirements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5878607" y="39459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Conception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512034" y="184124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SWOT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9075946" y="52878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Delivery</a:t>
            </a:r>
          </a:p>
        </p:txBody>
      </p:sp>
      <p:sp>
        <p:nvSpPr>
          <p:cNvPr id="14" name="Right Arrow 13"/>
          <p:cNvSpPr/>
          <p:nvPr/>
        </p:nvSpPr>
        <p:spPr bwMode="auto">
          <a:xfrm rot="1402057">
            <a:off x="3308929" y="3197102"/>
            <a:ext cx="7283868" cy="541263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5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“Capabilities” as core planning construct</a:t>
            </a:r>
          </a:p>
        </p:txBody>
      </p:sp>
      <p:sp>
        <p:nvSpPr>
          <p:cNvPr id="27" name="Right Brace 26"/>
          <p:cNvSpPr/>
          <p:nvPr/>
        </p:nvSpPr>
        <p:spPr bwMode="auto">
          <a:xfrm rot="17581523">
            <a:off x="6800647" y="-631992"/>
            <a:ext cx="661084" cy="7245749"/>
          </a:xfrm>
          <a:prstGeom prst="rightBrac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5" name="Cloud Callout 24"/>
          <p:cNvSpPr/>
          <p:nvPr/>
        </p:nvSpPr>
        <p:spPr bwMode="auto">
          <a:xfrm>
            <a:off x="7665369" y="1379329"/>
            <a:ext cx="2376532" cy="1313867"/>
          </a:xfrm>
          <a:prstGeom prst="cloudCallout">
            <a:avLst>
              <a:gd name="adj1" fmla="val -65638"/>
              <a:gd name="adj2" fmla="val 52365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21578" y="1449801"/>
            <a:ext cx="31065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  <a:r>
              <a:rPr lang="en-US" sz="1400" b="1" u="sng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Provides: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Strategic Focus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Value-centricity</a:t>
            </a:r>
            <a:endParaRPr lang="en-US" sz="13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End-to-End Traceability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X-Enterprise Visibility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r="32160" b="2335"/>
          <a:stretch/>
        </p:blipFill>
        <p:spPr>
          <a:xfrm>
            <a:off x="147077" y="2415240"/>
            <a:ext cx="1951165" cy="3710788"/>
          </a:xfrm>
          <a:prstGeom prst="rect">
            <a:avLst/>
          </a:prstGeom>
        </p:spPr>
      </p:pic>
      <p:sp>
        <p:nvSpPr>
          <p:cNvPr id="19" name="Line Callout 2 (Accent Bar) 18"/>
          <p:cNvSpPr/>
          <p:nvPr/>
        </p:nvSpPr>
        <p:spPr bwMode="auto">
          <a:xfrm>
            <a:off x="1426731" y="3215587"/>
            <a:ext cx="3351211" cy="1099818"/>
          </a:xfrm>
          <a:prstGeom prst="accentCallout2">
            <a:avLst>
              <a:gd name="adj1" fmla="val 36979"/>
              <a:gd name="adj2" fmla="val -1155"/>
              <a:gd name="adj3" fmla="val 37257"/>
              <a:gd name="adj4" fmla="val -6023"/>
              <a:gd name="adj5" fmla="val 59951"/>
              <a:gd name="adj6" fmla="val -14643"/>
            </a:avLst>
          </a:prstGeom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109538" indent="-1095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104000"/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Are at the right level of </a:t>
            </a:r>
            <a:r>
              <a:rPr lang="en-US" sz="1200" dirty="0" smtClean="0"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abstraction     for all </a:t>
            </a:r>
            <a:r>
              <a:rPr lang="en-US" sz="1200" dirty="0"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Stakeholder types</a:t>
            </a:r>
          </a:p>
          <a:p>
            <a:pPr marL="109538" indent="-1095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104000"/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Are value / purpose-centric</a:t>
            </a:r>
          </a:p>
          <a:p>
            <a:pPr marL="109538" indent="-10953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SzPct val="104000"/>
              <a:buFont typeface="Arial" panose="020B0604020202020204" pitchFamily="34" charset="0"/>
              <a:buChar char="•"/>
            </a:pPr>
            <a:r>
              <a:rPr lang="en-US" sz="1200" dirty="0"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Provide </a:t>
            </a:r>
            <a:r>
              <a:rPr lang="en-US" sz="1200" dirty="0" smtClean="0"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for </a:t>
            </a:r>
            <a:r>
              <a:rPr lang="en-US" sz="1200" dirty="0"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“bucketing” </a:t>
            </a:r>
            <a:r>
              <a:rPr lang="en-US" sz="1200" dirty="0" smtClean="0"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&amp; abstraction of </a:t>
            </a:r>
            <a:r>
              <a:rPr lang="en-US" sz="1200" dirty="0"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lower-level implementation elements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153546" y="299552"/>
            <a:ext cx="2335616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>
                <a:solidFill>
                  <a:schemeClr val="bg1"/>
                </a:solidFill>
              </a:rPr>
              <a:t>Connecting Strategy to Execution</a:t>
            </a:r>
            <a:endParaRPr lang="en-GB" altLang="en-US" sz="1814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9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217" y="1148997"/>
            <a:ext cx="6741157" cy="5363810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t"/>
          <a:lstStyle/>
          <a:p>
            <a:pPr algn="ctr"/>
            <a:r>
              <a:rPr lang="en-US" b="1" kern="0" dirty="0" smtClean="0">
                <a:solidFill>
                  <a:prstClr val="black"/>
                </a:solidFill>
                <a:latin typeface="Calibri" panose="020F0502020204030204"/>
              </a:rPr>
              <a:t>Integrated, Scaled Enterprise Planning &amp; Delivery Approach</a:t>
            </a:r>
          </a:p>
        </p:txBody>
      </p:sp>
      <p:sp>
        <p:nvSpPr>
          <p:cNvPr id="22" name="Up Arrow Callout 21"/>
          <p:cNvSpPr/>
          <p:nvPr/>
        </p:nvSpPr>
        <p:spPr>
          <a:xfrm>
            <a:off x="5114031" y="5552483"/>
            <a:ext cx="2931459" cy="891526"/>
          </a:xfrm>
          <a:prstGeom prst="upArrowCallout">
            <a:avLst/>
          </a:prstGeom>
          <a:solidFill>
            <a:srgbClr val="0091FE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/>
              </a:rPr>
              <a:t>Agile Delivery Processes </a:t>
            </a:r>
          </a:p>
          <a:p>
            <a:pPr algn="ctr">
              <a:lnSpc>
                <a:spcPct val="90000"/>
              </a:lnSpc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/>
              </a:rPr>
              <a:t>and Practices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145286" y="1698351"/>
            <a:ext cx="4792866" cy="3521074"/>
            <a:chOff x="2866923" y="849140"/>
            <a:chExt cx="6992820" cy="6008860"/>
          </a:xfrm>
        </p:grpSpPr>
        <p:sp>
          <p:nvSpPr>
            <p:cNvPr id="40" name="Oval 39"/>
            <p:cNvSpPr/>
            <p:nvPr/>
          </p:nvSpPr>
          <p:spPr bwMode="auto">
            <a:xfrm>
              <a:off x="3529654" y="1756539"/>
              <a:ext cx="3378347" cy="2893702"/>
            </a:xfrm>
            <a:prstGeom prst="ellipse">
              <a:avLst/>
            </a:prstGeom>
            <a:solidFill>
              <a:srgbClr val="0091FE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  <a:sym typeface="Verdana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6481396" y="849140"/>
              <a:ext cx="3378347" cy="2893702"/>
            </a:xfrm>
            <a:prstGeom prst="ellipse">
              <a:avLst/>
            </a:prstGeom>
            <a:solidFill>
              <a:srgbClr val="0091FE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  <a:sym typeface="Verdana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5218827" y="2971147"/>
              <a:ext cx="3378347" cy="2893702"/>
            </a:xfrm>
            <a:prstGeom prst="ellipse">
              <a:avLst/>
            </a:prstGeom>
            <a:solidFill>
              <a:srgbClr val="0091FE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  <a:sym typeface="Verdana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2866923" y="3964298"/>
              <a:ext cx="3378347" cy="2893702"/>
            </a:xfrm>
            <a:prstGeom prst="ellipse">
              <a:avLst/>
            </a:prstGeom>
            <a:solidFill>
              <a:srgbClr val="0091FE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  <a:sym typeface="Verdana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24080" y="1869195"/>
              <a:ext cx="1892977" cy="99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Value Assurance</a:t>
              </a: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044061" y="2545864"/>
              <a:ext cx="2025148" cy="993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Opportunity Leverage</a:t>
              </a: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17118" y="3900997"/>
              <a:ext cx="2149282" cy="993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Dependency Management</a:t>
              </a: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440473" y="5004769"/>
              <a:ext cx="2337804" cy="99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Architectural Fit</a:t>
              </a: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3375212" y="346391"/>
            <a:ext cx="3039081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The Scaled Agile Imperative:  </a:t>
            </a:r>
            <a:r>
              <a:rPr lang="en-GB" altLang="en-US" sz="1814" b="1" dirty="0" smtClean="0">
                <a:solidFill>
                  <a:srgbClr val="FFFF75"/>
                </a:solidFill>
              </a:rPr>
              <a:t>An Opportunity</a:t>
            </a:r>
            <a:endParaRPr lang="en-GB" altLang="en-US" sz="1814" b="1" dirty="0">
              <a:solidFill>
                <a:srgbClr val="FFFF75"/>
              </a:solidFill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4067430" y="6432934"/>
            <a:ext cx="5106290" cy="414506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5">
                <a:lumMod val="75000"/>
              </a:schemeClr>
            </a:solidFill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Scaled Adoption</a:t>
            </a:r>
          </a:p>
        </p:txBody>
      </p:sp>
      <p:sp>
        <p:nvSpPr>
          <p:cNvPr id="17" name="Right Arrow 16"/>
          <p:cNvSpPr/>
          <p:nvPr/>
        </p:nvSpPr>
        <p:spPr bwMode="auto">
          <a:xfrm rot="16200000">
            <a:off x="1487347" y="3863927"/>
            <a:ext cx="4745658" cy="414506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Sophistication  / Value Add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730"/>
            <a:ext cx="2229971" cy="1867929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 bwMode="auto">
          <a:xfrm>
            <a:off x="9322904" y="5724939"/>
            <a:ext cx="258418" cy="1122501"/>
          </a:xfrm>
          <a:prstGeom prst="rightBrace">
            <a:avLst/>
          </a:prstGeom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marR="0" indent="-609600" algn="l" defTabSz="914400" rtl="0" eaLnBrk="1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itchFamily="34" charset="0"/>
              <a:buAutoNum type="arabicPeriod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Verdana" pitchFamily="34" charset="0"/>
              <a:ea typeface="Lucida Sans Unicode" pitchFamily="34" charset="0"/>
              <a:cs typeface="Lucida Sans Unicode" pitchFamily="34" charset="0"/>
              <a:sym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697855" y="6118873"/>
            <a:ext cx="1819530" cy="39393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ctr" anchorCtr="0" compatLnSpc="1">
            <a:prstTxWarp prst="textNoShape">
              <a:avLst/>
            </a:prstTxWarp>
          </a:bodyPr>
          <a:lstStyle/>
          <a:p>
            <a:pPr marL="39688" marR="0" algn="ctr" defTabSz="914400" rtl="0" eaLnBrk="1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Horizontal Scaling</a:t>
            </a:r>
          </a:p>
        </p:txBody>
      </p:sp>
      <p:sp>
        <p:nvSpPr>
          <p:cNvPr id="19" name="Right Brace 18"/>
          <p:cNvSpPr/>
          <p:nvPr/>
        </p:nvSpPr>
        <p:spPr bwMode="auto">
          <a:xfrm>
            <a:off x="9322904" y="1774742"/>
            <a:ext cx="258418" cy="3444683"/>
          </a:xfrm>
          <a:prstGeom prst="rightBrace">
            <a:avLst/>
          </a:prstGeom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marR="0" indent="-609600" algn="l" defTabSz="914400" rtl="0" eaLnBrk="1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itchFamily="34" charset="0"/>
              <a:buAutoNum type="arabicPeriod"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Verdana" pitchFamily="34" charset="0"/>
              <a:ea typeface="Lucida Sans Unicode" pitchFamily="34" charset="0"/>
              <a:cs typeface="Lucida Sans Unicode" pitchFamily="34" charset="0"/>
              <a:sym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9697855" y="3289712"/>
            <a:ext cx="1819530" cy="39393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ctr" anchorCtr="0" compatLnSpc="1">
            <a:prstTxWarp prst="textNoShape">
              <a:avLst/>
            </a:prstTxWarp>
          </a:bodyPr>
          <a:lstStyle/>
          <a:p>
            <a:pPr marL="39688" marR="0" algn="ctr" defTabSz="914400" rtl="0" eaLnBrk="1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Verdana" pitchFamily="34" charset="0"/>
                <a:ea typeface="Lucida Sans Unicode" pitchFamily="34" charset="0"/>
                <a:cs typeface="Lucida Sans Unicode" pitchFamily="34" charset="0"/>
                <a:sym typeface="Verdana" pitchFamily="34" charset="0"/>
              </a:rPr>
              <a:t>Vertical Scaling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163580" y="2941805"/>
            <a:ext cx="2263563" cy="822899"/>
          </a:xfrm>
          <a:prstGeom prst="wedgeRoundRectCallout">
            <a:avLst>
              <a:gd name="adj1" fmla="val 69750"/>
              <a:gd name="adj2" fmla="val 17045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12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Scaled correctly, Agile can also give us this!:</a:t>
            </a:r>
          </a:p>
        </p:txBody>
      </p:sp>
      <p:sp>
        <p:nvSpPr>
          <p:cNvPr id="23" name="Left Brace 22"/>
          <p:cNvSpPr/>
          <p:nvPr/>
        </p:nvSpPr>
        <p:spPr bwMode="auto">
          <a:xfrm>
            <a:off x="2912538" y="1802358"/>
            <a:ext cx="395681" cy="3404072"/>
          </a:xfrm>
          <a:prstGeom prst="leftBrac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 smtClean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73700" y="5477384"/>
            <a:ext cx="2588617" cy="1035423"/>
          </a:xfrm>
          <a:prstGeom prst="wedgeRoundRectCallout">
            <a:avLst>
              <a:gd name="adj1" fmla="val 141452"/>
              <a:gd name="adj2" fmla="val 14409"/>
              <a:gd name="adj3" fmla="val 16667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12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u="sng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Why we really did this</a:t>
            </a: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:     Faster IT delivery (and the corollary: Increased IT capacity)</a:t>
            </a:r>
          </a:p>
        </p:txBody>
      </p:sp>
    </p:spTree>
    <p:extLst>
      <p:ext uri="{BB962C8B-B14F-4D97-AF65-F5344CB8AC3E}">
        <p14:creationId xmlns:p14="http://schemas.microsoft.com/office/powerpoint/2010/main" val="1821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048217" y="1148997"/>
            <a:ext cx="6741157" cy="5363810"/>
          </a:xfrm>
          <a:prstGeom prst="rect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t"/>
          <a:lstStyle/>
          <a:p>
            <a:pPr algn="ctr"/>
            <a:r>
              <a:rPr lang="en-US" b="1" kern="0" dirty="0" smtClean="0">
                <a:solidFill>
                  <a:prstClr val="black"/>
                </a:solidFill>
                <a:latin typeface="Calibri" panose="020F0502020204030204"/>
              </a:rPr>
              <a:t>Integrated, Scaled Enterprise Planning &amp; Delivery Approach</a:t>
            </a:r>
          </a:p>
        </p:txBody>
      </p:sp>
      <p:sp>
        <p:nvSpPr>
          <p:cNvPr id="22" name="Up Arrow Callout 21"/>
          <p:cNvSpPr/>
          <p:nvPr/>
        </p:nvSpPr>
        <p:spPr>
          <a:xfrm>
            <a:off x="5114031" y="5552483"/>
            <a:ext cx="2931459" cy="891526"/>
          </a:xfrm>
          <a:prstGeom prst="upArrowCallout">
            <a:avLst/>
          </a:prstGeom>
          <a:solidFill>
            <a:srgbClr val="0091FE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/>
              </a:rPr>
              <a:t>Agile Delivery Processes </a:t>
            </a:r>
          </a:p>
          <a:p>
            <a:pPr algn="ctr">
              <a:lnSpc>
                <a:spcPct val="90000"/>
              </a:lnSpc>
            </a:pPr>
            <a:r>
              <a:rPr lang="en-US" kern="0" dirty="0" smtClean="0">
                <a:solidFill>
                  <a:prstClr val="white"/>
                </a:solidFill>
                <a:latin typeface="Calibri" panose="020F0502020204030204"/>
              </a:rPr>
              <a:t>and Practices</a:t>
            </a:r>
          </a:p>
        </p:txBody>
      </p:sp>
      <p:sp>
        <p:nvSpPr>
          <p:cNvPr id="35" name="Oval 34"/>
          <p:cNvSpPr/>
          <p:nvPr/>
        </p:nvSpPr>
        <p:spPr>
          <a:xfrm>
            <a:off x="5152916" y="6063621"/>
            <a:ext cx="300251" cy="247221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kern="0" dirty="0" smtClean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145286" y="1698351"/>
            <a:ext cx="4792866" cy="3521074"/>
            <a:chOff x="2866923" y="849140"/>
            <a:chExt cx="6992820" cy="6008860"/>
          </a:xfrm>
        </p:grpSpPr>
        <p:sp>
          <p:nvSpPr>
            <p:cNvPr id="40" name="Oval 39"/>
            <p:cNvSpPr/>
            <p:nvPr/>
          </p:nvSpPr>
          <p:spPr bwMode="auto">
            <a:xfrm>
              <a:off x="3529654" y="1756539"/>
              <a:ext cx="3378347" cy="2893702"/>
            </a:xfrm>
            <a:prstGeom prst="ellipse">
              <a:avLst/>
            </a:prstGeom>
            <a:solidFill>
              <a:srgbClr val="0091FE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  <a:sym typeface="Verdana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6481396" y="849140"/>
              <a:ext cx="3378347" cy="2893702"/>
            </a:xfrm>
            <a:prstGeom prst="ellipse">
              <a:avLst/>
            </a:prstGeom>
            <a:solidFill>
              <a:srgbClr val="0091FE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  <a:sym typeface="Verdana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5218827" y="2971147"/>
              <a:ext cx="3378347" cy="2893702"/>
            </a:xfrm>
            <a:prstGeom prst="ellipse">
              <a:avLst/>
            </a:prstGeom>
            <a:solidFill>
              <a:srgbClr val="0091FE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  <a:sym typeface="Verdana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2866923" y="3964298"/>
              <a:ext cx="3378347" cy="2893702"/>
            </a:xfrm>
            <a:prstGeom prst="ellipse">
              <a:avLst/>
            </a:prstGeom>
            <a:solidFill>
              <a:srgbClr val="0091FE"/>
            </a:solidFill>
            <a:ln w="12700">
              <a:solidFill>
                <a:schemeClr val="bg2">
                  <a:lumMod val="75000"/>
                </a:schemeClr>
              </a:solidFill>
              <a:prstDash val="solid"/>
            </a:ln>
            <a:effectLst/>
            <a:extLst/>
          </p:spPr>
          <p:txBody>
            <a:bodyPr vert="horz" wrap="square" lIns="0" tIns="0" rIns="145592" bIns="0" numCol="1" rtlCol="0" anchor="t" anchorCtr="0" compatLnSpc="1">
              <a:prstTxWarp prst="textNoShape">
                <a:avLst/>
              </a:prstTxWarp>
            </a:bodyPr>
            <a:lstStyle/>
            <a:p>
              <a:pPr marL="649288" indent="-609600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  <a:buFont typeface="Verdana" pitchFamily="34" charset="0"/>
                <a:buAutoNum type="arabicPeriod"/>
              </a:pPr>
              <a:endParaRPr lang="en-US" dirty="0">
                <a:solidFill>
                  <a:srgbClr val="FFFFFF"/>
                </a:solidFill>
                <a:latin typeface="Calibri" panose="020F0502020204030204" pitchFamily="34" charset="0"/>
                <a:sym typeface="Verdana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24080" y="1869195"/>
              <a:ext cx="1892977" cy="99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Value Assurance</a:t>
              </a: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044061" y="2545864"/>
              <a:ext cx="2025148" cy="993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Opportunity Leverage</a:t>
              </a: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17118" y="3900997"/>
              <a:ext cx="2149282" cy="993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Dependency Management</a:t>
              </a: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440473" y="5004769"/>
              <a:ext cx="2337804" cy="99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Architectural Fit</a:t>
              </a:r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6" name="Oval 35"/>
          <p:cNvSpPr/>
          <p:nvPr/>
        </p:nvSpPr>
        <p:spPr>
          <a:xfrm>
            <a:off x="4345118" y="4288197"/>
            <a:ext cx="300251" cy="247221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kern="0" dirty="0" smtClean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4738387" y="2943493"/>
            <a:ext cx="300251" cy="247221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kern="0" dirty="0" smtClean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7655136" y="3603451"/>
            <a:ext cx="300251" cy="247221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kern="0" dirty="0" smtClean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9" name="Oval 48"/>
          <p:cNvSpPr/>
          <p:nvPr/>
        </p:nvSpPr>
        <p:spPr>
          <a:xfrm>
            <a:off x="8296162" y="2407509"/>
            <a:ext cx="300251" cy="247221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600" kern="0" dirty="0">
                <a:solidFill>
                  <a:prstClr val="white"/>
                </a:solidFill>
                <a:latin typeface="Calibri" panose="020F0502020204030204"/>
              </a:rPr>
              <a:t>5</a:t>
            </a:r>
            <a:endParaRPr lang="en-US" sz="1600" kern="0" dirty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403998" y="6077305"/>
            <a:ext cx="240548" cy="234807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600" kern="0" dirty="0" smtClea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5184" y="6064891"/>
            <a:ext cx="1526380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 smtClean="0">
                <a:solidFill>
                  <a:srgbClr val="FFFFFF"/>
                </a:solidFill>
                <a:latin typeface="Calibri" panose="020F0502020204030204"/>
              </a:rPr>
              <a:t>= Maturation Sequence</a:t>
            </a:r>
            <a:endParaRPr lang="en-US" sz="11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8" name="Rectangle 47"/>
          <p:cNvSpPr/>
          <p:nvPr/>
        </p:nvSpPr>
        <p:spPr bwMode="auto">
          <a:xfrm rot="19120107">
            <a:off x="5488378" y="3615066"/>
            <a:ext cx="1156614" cy="244464"/>
          </a:xfrm>
          <a:prstGeom prst="rect">
            <a:avLst/>
          </a:prstGeom>
          <a:solidFill>
            <a:schemeClr val="accent1">
              <a:lumMod val="50000"/>
              <a:alpha val="47059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1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Enterprise Arch</a:t>
            </a:r>
          </a:p>
        </p:txBody>
      </p:sp>
      <p:sp>
        <p:nvSpPr>
          <p:cNvPr id="51" name="Rectangle 50"/>
          <p:cNvSpPr/>
          <p:nvPr/>
        </p:nvSpPr>
        <p:spPr bwMode="auto">
          <a:xfrm rot="19120107">
            <a:off x="5043648" y="3113149"/>
            <a:ext cx="2228455" cy="276657"/>
          </a:xfrm>
          <a:prstGeom prst="rect">
            <a:avLst/>
          </a:prstGeom>
          <a:solidFill>
            <a:schemeClr val="accent1">
              <a:lumMod val="50000"/>
              <a:alpha val="47059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100" dirty="0" smtClean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Capability Portfolio &amp; Roadmap</a:t>
            </a: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3375212" y="346391"/>
            <a:ext cx="3039081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chemeClr val="hlink"/>
              </a:buClr>
              <a:buSzPct val="95000"/>
              <a:buFont typeface="Verdana" panose="020B0604030504040204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The Scaled Agile Imperative:  </a:t>
            </a:r>
            <a:r>
              <a:rPr lang="en-GB" altLang="en-US" sz="1814" b="1" dirty="0" smtClean="0">
                <a:solidFill>
                  <a:srgbClr val="FFFF75"/>
                </a:solidFill>
              </a:rPr>
              <a:t>An Opportunity</a:t>
            </a:r>
            <a:endParaRPr lang="en-GB" altLang="en-US" sz="1814" b="1" dirty="0">
              <a:solidFill>
                <a:srgbClr val="FFFF75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38396" y="3274638"/>
            <a:ext cx="1013314" cy="328813"/>
          </a:xfrm>
          <a:prstGeom prst="line">
            <a:avLst/>
          </a:prstGeom>
          <a:noFill/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ctangle 24"/>
          <p:cNvSpPr/>
          <p:nvPr/>
        </p:nvSpPr>
        <p:spPr>
          <a:xfrm>
            <a:off x="1911191" y="3110218"/>
            <a:ext cx="1272135" cy="35335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C0C0C0"/>
            </a:solidFill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algn="ctr"/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Business Arch/EA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11191" y="3596928"/>
            <a:ext cx="1272135" cy="35335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C0C0C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Solutions Arch.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11190" y="4083638"/>
            <a:ext cx="1272135" cy="35335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C0C0C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Delivery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11190" y="2609314"/>
            <a:ext cx="1272135" cy="35335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C0C0C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ePMO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40335" y="2286764"/>
            <a:ext cx="1272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  <a:latin typeface="Calibri" panose="020F0502020204030204"/>
              </a:rPr>
              <a:t>Key Functions</a:t>
            </a:r>
            <a:endParaRPr lang="en-US" sz="1400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634655" y="3107706"/>
            <a:ext cx="1272135" cy="35335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C0C0C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Design Thinking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634655" y="3594416"/>
            <a:ext cx="1272135" cy="35335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C0C0C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DDD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634654" y="4081126"/>
            <a:ext cx="1272135" cy="35335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C0C0C0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Process &amp; Perf. Improvement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634654" y="2606802"/>
            <a:ext cx="1272135" cy="35335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C0C0C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/>
            <a:r>
              <a:rPr lang="en-US" sz="1400" kern="0" dirty="0" smtClean="0">
                <a:solidFill>
                  <a:prstClr val="black"/>
                </a:solidFill>
                <a:latin typeface="Calibri" panose="020F0502020204030204"/>
              </a:rPr>
              <a:t>CX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37122" y="2233006"/>
            <a:ext cx="1467197" cy="349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 smtClean="0">
                <a:solidFill>
                  <a:srgbClr val="FFFFFF"/>
                </a:solidFill>
                <a:latin typeface="Calibri" panose="020F0502020204030204"/>
              </a:rPr>
              <a:t>X-</a:t>
            </a:r>
            <a:r>
              <a:rPr lang="en-US" sz="1400" b="1" dirty="0">
                <a:solidFill>
                  <a:srgbClr val="FFFFFF"/>
                </a:solidFill>
                <a:latin typeface="Calibri" panose="020F0502020204030204"/>
              </a:rPr>
              <a:t>C</a:t>
            </a:r>
            <a:r>
              <a:rPr lang="en-US" sz="1400" b="1" dirty="0" smtClean="0">
                <a:solidFill>
                  <a:srgbClr val="FFFFFF"/>
                </a:solidFill>
                <a:latin typeface="Calibri" panose="020F0502020204030204"/>
              </a:rPr>
              <a:t>utting Disciplines</a:t>
            </a:r>
            <a:endParaRPr lang="en-US" sz="1400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3" name="Line Callout 2 52"/>
          <p:cNvSpPr/>
          <p:nvPr/>
        </p:nvSpPr>
        <p:spPr bwMode="auto">
          <a:xfrm flipH="1">
            <a:off x="3247257" y="3080244"/>
            <a:ext cx="1135624" cy="770428"/>
          </a:xfrm>
          <a:prstGeom prst="borderCallout2">
            <a:avLst>
              <a:gd name="adj1" fmla="val 25000"/>
              <a:gd name="adj2" fmla="val -167"/>
              <a:gd name="adj3" fmla="val 24782"/>
              <a:gd name="adj4" fmla="val -10544"/>
              <a:gd name="adj5" fmla="val 117815"/>
              <a:gd name="adj6" fmla="val -126974"/>
            </a:avLst>
          </a:prstGeom>
          <a:noFill/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The Key Supporting Elements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53910" y="4670189"/>
            <a:ext cx="2997220" cy="1217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Phased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Roll-out / Adoption Program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119063" indent="-119063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Scrum to Enterprise-level Usage Continuum</a:t>
            </a:r>
          </a:p>
          <a:p>
            <a:pPr marL="119063" indent="-119063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Voluntary vs. Governed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Activity (phased)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119063" indent="-119063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Integrated Guild &amp; CoE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Support Model</a:t>
            </a:r>
          </a:p>
          <a:p>
            <a:pPr marL="119063" indent="-119063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Product (Capability) vs. Project Approach</a:t>
            </a:r>
          </a:p>
          <a:p>
            <a:pPr marL="119063" indent="-119063">
              <a:lnSpc>
                <a:spcPct val="9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prstClr val="black"/>
                </a:solidFill>
                <a:latin typeface="Calibri" panose="020F0502020204030204"/>
              </a:rPr>
              <a:t>Explicit Meta Model/Data and Governance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730"/>
            <a:ext cx="2229971" cy="18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2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569038" y="6184870"/>
            <a:ext cx="1790163" cy="385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03798" y="1523157"/>
            <a:ext cx="9698348" cy="458990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403796" y="6129683"/>
            <a:ext cx="9698350" cy="43732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to Execution cycle</a:t>
            </a:r>
          </a:p>
        </p:txBody>
      </p:sp>
      <p:sp>
        <p:nvSpPr>
          <p:cNvPr id="6" name="Right Arrow 5"/>
          <p:cNvSpPr/>
          <p:nvPr/>
        </p:nvSpPr>
        <p:spPr bwMode="auto">
          <a:xfrm rot="16200000">
            <a:off x="-1109819" y="3617897"/>
            <a:ext cx="4589907" cy="437322"/>
          </a:xfrm>
          <a:prstGeom prst="rightArrow">
            <a:avLst/>
          </a:prstGeom>
          <a:solidFill>
            <a:srgbClr val="CC66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Participating Levels of the Organization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704369" y="2528415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Formation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236200" y="323716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Program Conception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584144" y="4654659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Requirements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5878607" y="39459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Conception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512034" y="184124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SWOT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9075946" y="52878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Delivery</a:t>
            </a:r>
          </a:p>
        </p:txBody>
      </p:sp>
      <p:sp>
        <p:nvSpPr>
          <p:cNvPr id="14" name="Right Arrow 13"/>
          <p:cNvSpPr/>
          <p:nvPr/>
        </p:nvSpPr>
        <p:spPr bwMode="auto">
          <a:xfrm rot="1402057">
            <a:off x="3308929" y="3197102"/>
            <a:ext cx="7283868" cy="541263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5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“Capabilities” as core planning construct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27861" y="1284298"/>
            <a:ext cx="4536299" cy="3900448"/>
            <a:chOff x="1527861" y="1284298"/>
            <a:chExt cx="4536299" cy="3900448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2862279" y="1284298"/>
              <a:ext cx="2414992" cy="399860"/>
            </a:xfrm>
            <a:prstGeom prst="wedgeRoundRectCallout">
              <a:avLst>
                <a:gd name="adj1" fmla="val -61100"/>
                <a:gd name="adj2" fmla="val 101881"/>
                <a:gd name="adj3" fmla="val 16667"/>
              </a:avLst>
            </a:prstGeom>
            <a:solidFill>
              <a:srgbClr val="FFFF99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39688" algn="ctr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</a:pPr>
              <a:r>
                <a:rPr lang="en-US" sz="1300" dirty="0">
                  <a:solidFill>
                    <a:srgbClr val="000000"/>
                  </a:solidFill>
                  <a:latin typeface="Verdana" pitchFamily="34" charset="0"/>
                  <a:sym typeface="Verdana" pitchFamily="34" charset="0"/>
                </a:rPr>
                <a:t>“Capability” realities, threats and opportunities</a:t>
              </a:r>
            </a:p>
          </p:txBody>
        </p:sp>
        <p:sp>
          <p:nvSpPr>
            <p:cNvPr id="15" name="Rounded Rectangular Callout 14"/>
            <p:cNvSpPr/>
            <p:nvPr/>
          </p:nvSpPr>
          <p:spPr bwMode="auto">
            <a:xfrm>
              <a:off x="1527861" y="3477531"/>
              <a:ext cx="2070313" cy="457755"/>
            </a:xfrm>
            <a:prstGeom prst="wedgeRoundRectCallout">
              <a:avLst>
                <a:gd name="adj1" fmla="val 46984"/>
                <a:gd name="adj2" fmla="val -146125"/>
                <a:gd name="adj3" fmla="val 16667"/>
              </a:avLst>
            </a:prstGeom>
            <a:solidFill>
              <a:srgbClr val="FFFF99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39688" algn="ctr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</a:pPr>
              <a:r>
                <a:rPr lang="en-US" sz="1300" dirty="0">
                  <a:solidFill>
                    <a:srgbClr val="000000"/>
                  </a:solidFill>
                  <a:latin typeface="Verdana" pitchFamily="34" charset="0"/>
                  <a:sym typeface="Verdana" pitchFamily="34" charset="0"/>
                </a:rPr>
                <a:t>Capability constraints, levers, and needs</a:t>
              </a:r>
            </a:p>
          </p:txBody>
        </p:sp>
        <p:sp>
          <p:nvSpPr>
            <p:cNvPr id="21" name="Rounded Rectangular Callout 20"/>
            <p:cNvSpPr/>
            <p:nvPr/>
          </p:nvSpPr>
          <p:spPr bwMode="auto">
            <a:xfrm>
              <a:off x="3896244" y="4661776"/>
              <a:ext cx="2167916" cy="457755"/>
            </a:xfrm>
            <a:prstGeom prst="wedgeRoundRectCallout">
              <a:avLst>
                <a:gd name="adj1" fmla="val 121680"/>
                <a:gd name="adj2" fmla="val 9430"/>
                <a:gd name="adj3" fmla="val 16667"/>
              </a:avLst>
            </a:prstGeom>
            <a:solidFill>
              <a:srgbClr val="FFFF99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39688" algn="ctr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</a:pPr>
              <a:endParaRPr lang="en-US" sz="14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2" name="Rounded Rectangular Callout 21"/>
            <p:cNvSpPr/>
            <p:nvPr/>
          </p:nvSpPr>
          <p:spPr bwMode="auto">
            <a:xfrm>
              <a:off x="3896244" y="4654659"/>
              <a:ext cx="2167916" cy="457755"/>
            </a:xfrm>
            <a:prstGeom prst="wedgeRoundRectCallout">
              <a:avLst>
                <a:gd name="adj1" fmla="val 9873"/>
                <a:gd name="adj2" fmla="val -244230"/>
                <a:gd name="adj3" fmla="val 16667"/>
              </a:avLst>
            </a:prstGeom>
            <a:solidFill>
              <a:srgbClr val="FFFF99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39688" algn="ctr" fontAlgn="base" hangingPunct="0">
                <a:lnSpc>
                  <a:spcPct val="9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</a:pPr>
              <a:endParaRPr lang="en-US" sz="14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endParaRPr>
            </a:p>
          </p:txBody>
        </p:sp>
        <p:sp>
          <p:nvSpPr>
            <p:cNvPr id="24" name="Rounded Rectangular Callout 23"/>
            <p:cNvSpPr/>
            <p:nvPr/>
          </p:nvSpPr>
          <p:spPr bwMode="auto">
            <a:xfrm>
              <a:off x="3896244" y="4611508"/>
              <a:ext cx="2167916" cy="573238"/>
            </a:xfrm>
            <a:prstGeom prst="wedgeRoundRectCallout">
              <a:avLst>
                <a:gd name="adj1" fmla="val 44461"/>
                <a:gd name="adj2" fmla="val -108667"/>
                <a:gd name="adj3" fmla="val 16667"/>
              </a:avLst>
            </a:prstGeom>
            <a:solidFill>
              <a:srgbClr val="FFFF99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39688" algn="ctr" fontAlgn="base" hangingPunct="0">
                <a:lnSpc>
                  <a:spcPct val="80000"/>
                </a:lnSpc>
                <a:spcBef>
                  <a:spcPct val="25000"/>
                </a:spcBef>
                <a:spcAft>
                  <a:spcPct val="60000"/>
                </a:spcAft>
                <a:buClr>
                  <a:srgbClr val="CCCCFF"/>
                </a:buClr>
                <a:buSzPct val="95000"/>
              </a:pPr>
              <a:r>
                <a:rPr lang="en-US" sz="1300" dirty="0">
                  <a:solidFill>
                    <a:srgbClr val="000000"/>
                  </a:solidFill>
                  <a:latin typeface="Verdana" pitchFamily="34" charset="0"/>
                  <a:sym typeface="Verdana" pitchFamily="34" charset="0"/>
                </a:rPr>
                <a:t>Capability-level requirements, innovations &amp; roadmaps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t="6896" b="7267"/>
          <a:stretch/>
        </p:blipFill>
        <p:spPr>
          <a:xfrm>
            <a:off x="2374541" y="2594796"/>
            <a:ext cx="618339" cy="4488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t="6896" b="7267"/>
          <a:stretch/>
        </p:blipFill>
        <p:spPr>
          <a:xfrm>
            <a:off x="5634631" y="3653749"/>
            <a:ext cx="618339" cy="448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924" y="4409683"/>
            <a:ext cx="1879417" cy="15742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ounded Rectangular Callout 29"/>
          <p:cNvSpPr/>
          <p:nvPr/>
        </p:nvSpPr>
        <p:spPr bwMode="auto">
          <a:xfrm>
            <a:off x="7373777" y="5655308"/>
            <a:ext cx="1702168" cy="457755"/>
          </a:xfrm>
          <a:prstGeom prst="wedgeRoundRectCallout">
            <a:avLst>
              <a:gd name="adj1" fmla="val 70699"/>
              <a:gd name="adj2" fmla="val -50615"/>
              <a:gd name="adj3" fmla="val 16667"/>
            </a:avLst>
          </a:prstGeom>
          <a:solidFill>
            <a:srgbClr val="FFFF99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3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Capability delivery &amp; life-cycle mgmt.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t="6896" b="7267"/>
          <a:stretch/>
        </p:blipFill>
        <p:spPr>
          <a:xfrm>
            <a:off x="8709122" y="5114919"/>
            <a:ext cx="618339" cy="448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003" y="4925350"/>
            <a:ext cx="1129420" cy="338826"/>
          </a:xfrm>
          <a:prstGeom prst="rect">
            <a:avLst/>
          </a:prstGeom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4153546" y="299552"/>
            <a:ext cx="2335616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>
                <a:solidFill>
                  <a:schemeClr val="bg1"/>
                </a:solidFill>
              </a:rPr>
              <a:t>Connecting Strategy to Execution</a:t>
            </a:r>
            <a:endParaRPr lang="en-GB" altLang="en-US" sz="1814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772" y="941176"/>
            <a:ext cx="2790399" cy="18001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9535" y="1208222"/>
            <a:ext cx="2266988" cy="284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9569038" y="6184870"/>
            <a:ext cx="1790163" cy="385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03798" y="1523157"/>
            <a:ext cx="9698348" cy="4589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649288" indent="-609600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  <a:buFont typeface="Verdana" pitchFamily="34" charset="0"/>
              <a:buAutoNum type="arabicPeriod"/>
            </a:pPr>
            <a:endParaRPr lang="en-US" sz="1600" dirty="0">
              <a:solidFill>
                <a:srgbClr val="FFFFFF"/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403796" y="6129683"/>
            <a:ext cx="9698350" cy="437322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to Execution cycle</a:t>
            </a:r>
          </a:p>
        </p:txBody>
      </p:sp>
      <p:sp>
        <p:nvSpPr>
          <p:cNvPr id="6" name="Right Arrow 5"/>
          <p:cNvSpPr/>
          <p:nvPr/>
        </p:nvSpPr>
        <p:spPr bwMode="auto">
          <a:xfrm rot="16200000">
            <a:off x="-1109819" y="3617897"/>
            <a:ext cx="4589907" cy="437322"/>
          </a:xfrm>
          <a:prstGeom prst="rightArrow">
            <a:avLst/>
          </a:prstGeom>
          <a:solidFill>
            <a:srgbClr val="CC6600"/>
          </a:solidFill>
          <a:ln>
            <a:noFill/>
          </a:ln>
          <a:effectLst/>
          <a:extLst/>
        </p:spPr>
        <p:txBody>
          <a:bodyPr vert="horz" wrap="square" lIns="0" tIns="0" rIns="145592" bIns="0" numCol="1" rtlCol="0" anchor="t" anchorCtr="0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600" dirty="0">
                <a:solidFill>
                  <a:srgbClr val="FFFFFF"/>
                </a:solidFill>
                <a:latin typeface="Verdana" pitchFamily="34" charset="0"/>
                <a:sym typeface="Verdana" pitchFamily="34" charset="0"/>
              </a:rPr>
              <a:t>Participating Levels of the Organization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704369" y="2528415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Strategy Formation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236200" y="323716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Program Conception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584144" y="4654659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</a:t>
            </a:r>
          </a:p>
          <a:p>
            <a:pPr marL="39688" algn="ctr" fontAlgn="base" hangingPunct="0">
              <a:lnSpc>
                <a:spcPct val="90000"/>
              </a:lnSpc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Requirements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1512034" y="1841243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Business SWOT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9075946" y="52878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Delivery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3817696" y="3890339"/>
            <a:ext cx="1042609" cy="370691"/>
            <a:chOff x="3678902" y="3811993"/>
            <a:chExt cx="1042609" cy="370691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8902" y="3811993"/>
              <a:ext cx="431613" cy="369514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9246" y="3812034"/>
              <a:ext cx="431613" cy="3695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9898" y="3813170"/>
              <a:ext cx="431613" cy="369514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4940614" y="4284439"/>
            <a:ext cx="1042609" cy="370691"/>
            <a:chOff x="3678902" y="3811993"/>
            <a:chExt cx="1042609" cy="370691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8902" y="3811993"/>
              <a:ext cx="431613" cy="36951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9246" y="3812034"/>
              <a:ext cx="431613" cy="36951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9898" y="3813170"/>
              <a:ext cx="431613" cy="369514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6224169" y="4653953"/>
            <a:ext cx="1042609" cy="370691"/>
            <a:chOff x="3678902" y="3811993"/>
            <a:chExt cx="1042609" cy="370691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8902" y="3811993"/>
              <a:ext cx="431613" cy="369514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9246" y="3812034"/>
              <a:ext cx="431613" cy="369514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9898" y="3813170"/>
              <a:ext cx="431613" cy="369514"/>
            </a:xfrm>
            <a:prstGeom prst="rect">
              <a:avLst/>
            </a:prstGeom>
          </p:spPr>
        </p:pic>
      </p:grpSp>
      <p:sp>
        <p:nvSpPr>
          <p:cNvPr id="91" name="TextBox 90"/>
          <p:cNvSpPr txBox="1"/>
          <p:nvPr/>
        </p:nvSpPr>
        <p:spPr>
          <a:xfrm>
            <a:off x="6740319" y="2242539"/>
            <a:ext cx="433167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Do we have enough competent, skilled and talented Business Architects to fully engage with all business areas and stakeholders, including during the early-stage Strategy, Ideation &amp; Planning activities?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If not, how can we successfully leverage other resources to operate at “full scale” – across the enterprise?  What are the enablers, methods and governance mechanisms?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878607" y="3945911"/>
            <a:ext cx="1880034" cy="5300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39688" algn="ctr" fontAlgn="base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CCCCFF"/>
              </a:buClr>
              <a:buSzPct val="95000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  <a:sym typeface="Verdana" pitchFamily="34" charset="0"/>
              </a:rPr>
              <a:t>Project Conception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75679" y="4974214"/>
            <a:ext cx="3220128" cy="892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Ins="0" rtlCol="0" anchor="ctr" anchorCtr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Resource Scalability?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Real Talent/Skill?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Good Access to Business Leaders?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208" y="1567094"/>
            <a:ext cx="431613" cy="36951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308527" y="1628031"/>
            <a:ext cx="290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= competent, skilled Business Architect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1896035" y="299552"/>
            <a:ext cx="4593127" cy="5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814" tIns="40414" rIns="80814" bIns="40414"/>
          <a:lstStyle>
            <a:lvl1pPr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1pPr>
            <a:lvl2pPr marL="742950" indent="-28575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2pPr>
            <a:lvl3pPr marL="11430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3pPr>
            <a:lvl4pPr marL="16002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4pPr>
            <a:lvl5pPr marL="2057400" indent="-228600" defTabSz="41116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5pPr>
            <a:lvl6pPr marL="25146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6pPr>
            <a:lvl7pPr marL="29718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7pPr>
            <a:lvl8pPr marL="34290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8pPr>
            <a:lvl9pPr marL="3886200" indent="-228600" defTabSz="4111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700">
                <a:solidFill>
                  <a:srgbClr val="FFFFFF"/>
                </a:solidFill>
                <a:latin typeface="Verdana" panose="020B0604030504040204" pitchFamily="34" charset="0"/>
                <a:cs typeface="Lucida Sans Unicode" panose="020B0602030504020204" pitchFamily="34" charset="0"/>
                <a:sym typeface="Verdana" panose="020B0604030504040204" pitchFamily="34" charset="0"/>
              </a:defRPr>
            </a:lvl9pPr>
          </a:lstStyle>
          <a:p>
            <a:pPr fontAlgn="base" hangingPunct="0">
              <a:lnSpc>
                <a:spcPct val="94000"/>
              </a:lnSpc>
              <a:spcBef>
                <a:spcPct val="25000"/>
              </a:spcBef>
              <a:spcAft>
                <a:spcPct val="60000"/>
              </a:spcAft>
              <a:buClr>
                <a:srgbClr val="000000"/>
              </a:buClr>
              <a:buSzPct val="45000"/>
              <a:buFont typeface="Verdana" panose="020B0604030504040204" pitchFamily="34" charset="0"/>
              <a:buNone/>
            </a:pPr>
            <a:r>
              <a:rPr lang="en-GB" altLang="en-US" sz="1814" b="1" dirty="0" smtClean="0"/>
              <a:t>The Scaling Challenging:  </a:t>
            </a:r>
            <a:r>
              <a:rPr lang="en-GB" altLang="en-US" sz="1814" b="1" dirty="0" smtClean="0">
                <a:solidFill>
                  <a:srgbClr val="FFFF99"/>
                </a:solidFill>
              </a:rPr>
              <a:t>Applying Biz Arch across the Planning Cycle</a:t>
            </a:r>
            <a:endParaRPr lang="en-GB" altLang="en-US" sz="1814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3_mc_template">
  <a:themeElements>
    <a:clrScheme name="Custom 3">
      <a:dk1>
        <a:srgbClr val="171717"/>
      </a:dk1>
      <a:lt1>
        <a:srgbClr val="F7F7F7"/>
      </a:lt1>
      <a:dk2>
        <a:srgbClr val="171717"/>
      </a:dk2>
      <a:lt2>
        <a:srgbClr val="D22A2F"/>
      </a:lt2>
      <a:accent1>
        <a:srgbClr val="FF671B"/>
      </a:accent1>
      <a:accent2>
        <a:srgbClr val="F38B00"/>
      </a:accent2>
      <a:accent3>
        <a:srgbClr val="FFC81F"/>
      </a:accent3>
      <a:accent4>
        <a:srgbClr val="8DB92E"/>
      </a:accent4>
      <a:accent5>
        <a:srgbClr val="4FCDB0"/>
      </a:accent5>
      <a:accent6>
        <a:srgbClr val="E8E8E8"/>
      </a:accent6>
      <a:hlink>
        <a:srgbClr val="002060"/>
      </a:hlink>
      <a:folHlink>
        <a:srgbClr val="002060"/>
      </a:folHlink>
    </a:clrScheme>
    <a:fontScheme name="Mastercard 2016 Mark Offc Sept12">
      <a:majorFont>
        <a:latin typeface="Mark Offc For MC Light"/>
        <a:ea typeface=""/>
        <a:cs typeface=""/>
      </a:majorFont>
      <a:minorFont>
        <a:latin typeface="MarkForMC Nrw 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c_template_8ST.potx" id="{226D1EB0-47B6-4107-AE9C-B4865BFB7DF3}" vid="{6BADC43B-EA53-405A-AC13-3029F7495107}"/>
    </a:ext>
  </a:extLst>
</a:theme>
</file>

<file path=ppt/theme/theme13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3_mc_template">
  <a:themeElements>
    <a:clrScheme name="Custom 3">
      <a:dk1>
        <a:srgbClr val="171717"/>
      </a:dk1>
      <a:lt1>
        <a:srgbClr val="F7F7F7"/>
      </a:lt1>
      <a:dk2>
        <a:srgbClr val="171717"/>
      </a:dk2>
      <a:lt2>
        <a:srgbClr val="D22A2F"/>
      </a:lt2>
      <a:accent1>
        <a:srgbClr val="FF671B"/>
      </a:accent1>
      <a:accent2>
        <a:srgbClr val="F38B00"/>
      </a:accent2>
      <a:accent3>
        <a:srgbClr val="FFC81F"/>
      </a:accent3>
      <a:accent4>
        <a:srgbClr val="8DB92E"/>
      </a:accent4>
      <a:accent5>
        <a:srgbClr val="4FCDB0"/>
      </a:accent5>
      <a:accent6>
        <a:srgbClr val="E8E8E8"/>
      </a:accent6>
      <a:hlink>
        <a:srgbClr val="002060"/>
      </a:hlink>
      <a:folHlink>
        <a:srgbClr val="002060"/>
      </a:folHlink>
    </a:clrScheme>
    <a:fontScheme name="Mastercard 2016 Mark Offc Sept12">
      <a:majorFont>
        <a:latin typeface="Mark Offc For MC Light"/>
        <a:ea typeface=""/>
        <a:cs typeface=""/>
      </a:majorFont>
      <a:minorFont>
        <a:latin typeface="MarkForMC Nrw 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c_template_8ST.potx" id="{226D1EB0-47B6-4107-AE9C-B4865BFB7DF3}" vid="{6BADC43B-EA53-405A-AC13-3029F7495107}"/>
    </a:ext>
  </a:extLst>
</a:theme>
</file>

<file path=ppt/theme/theme17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Blank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99"/>
      </a:accent1>
      <a:accent2>
        <a:srgbClr val="669900"/>
      </a:accent2>
      <a:accent3>
        <a:srgbClr val="00B0F0"/>
      </a:accent3>
      <a:accent4>
        <a:srgbClr val="BFBFBF"/>
      </a:accent4>
      <a:accent5>
        <a:srgbClr val="F2F2F2"/>
      </a:accent5>
      <a:accent6>
        <a:srgbClr val="FFC000"/>
      </a:accent6>
      <a:hlink>
        <a:srgbClr val="006699"/>
      </a:hlink>
      <a:folHlink>
        <a:srgbClr val="B2B2B2"/>
      </a:folHlink>
    </a:clrScheme>
    <a:fontScheme name="3_Corp Plan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6E6E6"/>
        </a:solidFill>
        <a:ln w="9525" cap="flat" cmpd="sng" algn="ctr">
          <a:solidFill>
            <a:schemeClr val="bg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mtClean="0">
            <a:cs typeface="Arial" charset="0"/>
          </a:defRPr>
        </a:defPPr>
      </a:lstStyle>
    </a:spDef>
    <a:lnDef>
      <a:spPr bwMode="auto">
        <a:noFill/>
        <a:ln w="9525" algn="ctr">
          <a:solidFill>
            <a:schemeClr val="bg1">
              <a:lumMod val="65000"/>
            </a:schemeClr>
          </a:solidFill>
          <a:prstDash val="solid"/>
          <a:round/>
          <a:headEnd type="none" w="med" len="med"/>
          <a:tailEnd/>
        </a:ln>
      </a:spPr>
      <a:bodyPr/>
      <a:lstStyle/>
    </a:lnDef>
    <a:txDef>
      <a:spPr bwMode="auto">
        <a:noFill/>
        <a:ln w="12700">
          <a:noFill/>
          <a:miter lim="800000"/>
          <a:headEnd type="none" w="sm" len="sm"/>
          <a:tailEnd type="none" w="sm" len="sm"/>
        </a:ln>
      </a:spPr>
      <a:bodyPr wrap="square" lIns="91292" tIns="45646" rIns="91292" bIns="45646">
        <a:spAutoFit/>
      </a:bodyPr>
      <a:lstStyle>
        <a:defPPr defTabSz="965669" eaLnBrk="0" hangingPunct="0">
          <a:defRPr sz="1700" dirty="0" smtClean="0">
            <a:latin typeface="Calibri" pitchFamily="34" charset="0"/>
            <a:cs typeface="Arial" pitchFamily="34" charset="0"/>
          </a:defRPr>
        </a:defPPr>
      </a:lstStyle>
    </a:txDef>
  </a:objectDefaults>
  <a:extraClrSchemeLst>
    <a:extraClrScheme>
      <a:clrScheme name="3_Corp Plan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rp Plan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rp Plan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rp Plan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rp Plan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rp Plan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rp Plan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145592" bIns="0" numCol="1" anchor="t" anchorCtr="0" compatLnSpc="1">
        <a:prstTxWarp prst="textNoShape">
          <a:avLst/>
        </a:prstTxWarp>
      </a:bodyPr>
      <a:lstStyle>
        <a:defPPr marL="649288" marR="0" indent="-609600" algn="l" defTabSz="914400" rtl="0" eaLnBrk="1" fontAlgn="base" latinLnBrk="0" hangingPunct="0">
          <a:lnSpc>
            <a:spcPct val="90000"/>
          </a:lnSpc>
          <a:spcBef>
            <a:spcPct val="25000"/>
          </a:spcBef>
          <a:spcAft>
            <a:spcPct val="60000"/>
          </a:spcAft>
          <a:buClr>
            <a:schemeClr val="hlink"/>
          </a:buClr>
          <a:buSzPct val="95000"/>
          <a:buFont typeface="Verdana" pitchFamily="34" charset="0"/>
          <a:buAutoNum type="arabicPeriod"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Verdana" pitchFamily="34" charset="0"/>
            <a:ea typeface="Lucida Sans Unicode" pitchFamily="34" charset="0"/>
            <a:cs typeface="Lucida Sans Unicode" pitchFamily="34" charset="0"/>
            <a:sym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016_BBBCA_Template">
  <a:themeElements>
    <a:clrScheme name="SunLifeColors">
      <a:dk1>
        <a:srgbClr val="333333"/>
      </a:dk1>
      <a:lt1>
        <a:srgbClr val="FFFFFF"/>
      </a:lt1>
      <a:dk2>
        <a:srgbClr val="003946"/>
      </a:dk2>
      <a:lt2>
        <a:srgbClr val="FFFFFF"/>
      </a:lt2>
      <a:accent1>
        <a:srgbClr val="EAAB00"/>
      </a:accent1>
      <a:accent2>
        <a:srgbClr val="5482AB"/>
      </a:accent2>
      <a:accent3>
        <a:srgbClr val="D0651E"/>
      </a:accent3>
      <a:accent4>
        <a:srgbClr val="82786F"/>
      </a:accent4>
      <a:accent5>
        <a:srgbClr val="658237"/>
      </a:accent5>
      <a:accent6>
        <a:srgbClr val="A4383D"/>
      </a:accent6>
      <a:hlink>
        <a:srgbClr val="5482AB"/>
      </a:hlink>
      <a:folHlink>
        <a:srgbClr val="D0651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_BBBCA_widescreen PPT template.pptx" id="{DA3FA08E-CABA-421C-9993-1D37769D9FF7}" vid="{618409E6-5861-4C04-81A7-C43D979E3C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5836</Words>
  <Application>Microsoft Office PowerPoint</Application>
  <PresentationFormat>Widescreen</PresentationFormat>
  <Paragraphs>1476</Paragraphs>
  <Slides>71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71</vt:i4>
      </vt:variant>
    </vt:vector>
  </HeadingPairs>
  <TitlesOfParts>
    <vt:vector size="108" baseType="lpstr">
      <vt:lpstr>ＭＳ Ｐゴシック</vt:lpstr>
      <vt:lpstr>ＭＳ Ｐゴシック</vt:lpstr>
      <vt:lpstr>AppleSymbols</vt:lpstr>
      <vt:lpstr>Arial</vt:lpstr>
      <vt:lpstr>Arial Narrow</vt:lpstr>
      <vt:lpstr>Calibri</vt:lpstr>
      <vt:lpstr>HelveticaNeueLT Std Med</vt:lpstr>
      <vt:lpstr>Lucida Sans Unicode</vt:lpstr>
      <vt:lpstr>Mark Offc For MC</vt:lpstr>
      <vt:lpstr>Mark Offc For MC Light</vt:lpstr>
      <vt:lpstr>Mark Offc For MC Medium</vt:lpstr>
      <vt:lpstr>MarkForMC Nrw Medium</vt:lpstr>
      <vt:lpstr>MarkForMC Nrw O</vt:lpstr>
      <vt:lpstr>Microsoft Sans Serif</vt:lpstr>
      <vt:lpstr>Symbol</vt:lpstr>
      <vt:lpstr>Times New Roman</vt:lpstr>
      <vt:lpstr>Verdana</vt:lpstr>
      <vt:lpstr>WingDings</vt:lpstr>
      <vt:lpstr>WingDings</vt:lpstr>
      <vt:lpstr>Wingdings 3</vt:lpstr>
      <vt:lpstr>6_Default Design</vt:lpstr>
      <vt:lpstr>2_Default Design</vt:lpstr>
      <vt:lpstr>Default Design</vt:lpstr>
      <vt:lpstr>59_Default Design</vt:lpstr>
      <vt:lpstr>70_Default Design</vt:lpstr>
      <vt:lpstr>14_Blank</vt:lpstr>
      <vt:lpstr>123_Default Design</vt:lpstr>
      <vt:lpstr>37_Default Design</vt:lpstr>
      <vt:lpstr>2016_BBBCA_Template</vt:lpstr>
      <vt:lpstr>52_Default Design</vt:lpstr>
      <vt:lpstr>112_Default Design</vt:lpstr>
      <vt:lpstr>63_mc_template</vt:lpstr>
      <vt:lpstr>17_Default Design</vt:lpstr>
      <vt:lpstr>61_Default Design</vt:lpstr>
      <vt:lpstr>50_Default Design</vt:lpstr>
      <vt:lpstr>3_mc_template</vt:lpstr>
      <vt:lpstr>23_Default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Approach for Enterprise Digital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Design drives Componentization &amp; Exploitation of Agile-DevOps</vt:lpstr>
      <vt:lpstr>Designing and Leveraging the Service/API Fabric</vt:lpstr>
      <vt:lpstr>Designing and Leveraging the Service/API Fabric</vt:lpstr>
      <vt:lpstr>Designing and Leveraging the Service/API Fabric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Challenge:   Front-end Planning Constructs</vt:lpstr>
      <vt:lpstr>PowerPoint Presentation</vt:lpstr>
      <vt:lpstr>Zero-based Design:   End-to-End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Product-centric Approach:   Questions we need to answer</vt:lpstr>
      <vt:lpstr>Product-centric Approach:   Questions we need to answer</vt:lpstr>
      <vt:lpstr>Product vs. Project-centric Approach</vt:lpstr>
      <vt:lpstr>PowerPoint Presentation</vt:lpstr>
      <vt:lpstr>PowerPoint Presentation</vt:lpstr>
      <vt:lpstr>Integrated Approach for Enterprise Digital Transformation</vt:lpstr>
      <vt:lpstr>PowerPoint Presentation</vt:lpstr>
      <vt:lpstr>PowerPoint Presentation</vt:lpstr>
      <vt:lpstr>PowerPoint Presentation</vt:lpstr>
      <vt:lpstr>PowerPoint Presentation</vt:lpstr>
      <vt:lpstr>Zero-based Design:   Ideation Workshop Approach</vt:lpstr>
      <vt:lpstr>PowerPoint Presentation</vt:lpstr>
      <vt:lpstr>PowerPoint Presentation</vt:lpstr>
      <vt:lpstr>PowerPoint Presentation</vt:lpstr>
      <vt:lpstr>PowerPoint Presentation</vt:lpstr>
      <vt:lpstr>Zero-based Design:   End-to-End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</dc:creator>
  <cp:lastModifiedBy>Mike</cp:lastModifiedBy>
  <cp:revision>379</cp:revision>
  <dcterms:created xsi:type="dcterms:W3CDTF">2021-03-03T23:22:00Z</dcterms:created>
  <dcterms:modified xsi:type="dcterms:W3CDTF">2021-11-03T20:45:43Z</dcterms:modified>
</cp:coreProperties>
</file>