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6.jpg" ContentType="image/png"/>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9" r:id="rId3"/>
    <p:sldId id="267" r:id="rId4"/>
    <p:sldId id="257" r:id="rId5"/>
    <p:sldId id="268" r:id="rId6"/>
    <p:sldId id="258" r:id="rId7"/>
    <p:sldId id="269" r:id="rId8"/>
    <p:sldId id="262" r:id="rId9"/>
    <p:sldId id="270" r:id="rId10"/>
    <p:sldId id="266" r:id="rId11"/>
    <p:sldId id="265" r:id="rId12"/>
    <p:sldId id="273" r:id="rId13"/>
    <p:sldId id="274" r:id="rId14"/>
    <p:sldId id="271"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F09415"/>
    <a:srgbClr val="307992"/>
    <a:srgbClr val="C338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2C0B3-41AB-42D9-81EE-D4BC24FD7A20}" v="73" dt="2021-11-04T03:34:27.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5214" autoAdjust="0"/>
  </p:normalViewPr>
  <p:slideViewPr>
    <p:cSldViewPr snapToGrid="0">
      <p:cViewPr>
        <p:scale>
          <a:sx n="75" d="100"/>
          <a:sy n="75" d="100"/>
        </p:scale>
        <p:origin x="965"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A1553-1D6B-4EFB-92AE-CA941D1BCDDB}"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4FCDCB-AB87-4299-8EC1-D387574950A1}" type="slidenum">
              <a:rPr lang="en-US" smtClean="0"/>
              <a:t>‹#›</a:t>
            </a:fld>
            <a:endParaRPr lang="en-US"/>
          </a:p>
        </p:txBody>
      </p:sp>
    </p:spTree>
    <p:extLst>
      <p:ext uri="{BB962C8B-B14F-4D97-AF65-F5344CB8AC3E}">
        <p14:creationId xmlns:p14="http://schemas.microsoft.com/office/powerpoint/2010/main" val="387801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4FCDCB-AB87-4299-8EC1-D387574950A1}" type="slidenum">
              <a:rPr lang="en-US" smtClean="0"/>
              <a:t>3</a:t>
            </a:fld>
            <a:endParaRPr lang="en-US"/>
          </a:p>
        </p:txBody>
      </p:sp>
    </p:spTree>
    <p:extLst>
      <p:ext uri="{BB962C8B-B14F-4D97-AF65-F5344CB8AC3E}">
        <p14:creationId xmlns:p14="http://schemas.microsoft.com/office/powerpoint/2010/main" val="1609883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9EF77-2CC6-4E78-978D-8AC0A97B20F0}"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55B63962-A3AE-49AC-91C6-FB238BC4209F}" type="slidenum">
              <a:rPr lang="en-US" smtClean="0"/>
              <a:t>‹#›</a:t>
            </a:fld>
            <a:endParaRPr lang="en-US"/>
          </a:p>
        </p:txBody>
      </p:sp>
      <p:pic>
        <p:nvPicPr>
          <p:cNvPr id="11" name="Picture 10">
            <a:extLst>
              <a:ext uri="{FF2B5EF4-FFF2-40B4-BE49-F238E27FC236}">
                <a16:creationId xmlns:a16="http://schemas.microsoft.com/office/drawing/2014/main" id="{E4E0EDB1-6902-43E6-A2BD-AB7D36D121C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57643" y="127603"/>
            <a:ext cx="1248554" cy="634397"/>
          </a:xfrm>
          <a:prstGeom prst="rect">
            <a:avLst/>
          </a:prstGeom>
        </p:spPr>
      </p:pic>
    </p:spTree>
    <p:extLst>
      <p:ext uri="{BB962C8B-B14F-4D97-AF65-F5344CB8AC3E}">
        <p14:creationId xmlns:p14="http://schemas.microsoft.com/office/powerpoint/2010/main" val="205018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3944130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3402072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55B63962-A3AE-49AC-91C6-FB238BC4209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9115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3011004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89EF77-2CC6-4E78-978D-8AC0A97B20F0}"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45958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89EF77-2CC6-4E78-978D-8AC0A97B20F0}"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392056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9EF77-2CC6-4E78-978D-8AC0A97B20F0}"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408324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889EF77-2CC6-4E78-978D-8AC0A97B20F0}" type="datetimeFigureOut">
              <a:rPr lang="en-US" smtClean="0"/>
              <a:t>11/1/2021</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5B63962-A3AE-49AC-91C6-FB238BC4209F}" type="slidenum">
              <a:rPr lang="en-US" smtClean="0"/>
              <a:t>‹#›</a:t>
            </a:fld>
            <a:endParaRPr lang="en-US"/>
          </a:p>
        </p:txBody>
      </p:sp>
    </p:spTree>
    <p:extLst>
      <p:ext uri="{BB962C8B-B14F-4D97-AF65-F5344CB8AC3E}">
        <p14:creationId xmlns:p14="http://schemas.microsoft.com/office/powerpoint/2010/main" val="406445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9EF77-2CC6-4E78-978D-8AC0A97B20F0}"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63962-A3AE-49AC-91C6-FB238BC4209F}" type="slidenum">
              <a:rPr lang="en-US" smtClean="0"/>
              <a:t>‹#›</a:t>
            </a:fld>
            <a:endParaRPr lang="en-US"/>
          </a:p>
        </p:txBody>
      </p:sp>
      <p:pic>
        <p:nvPicPr>
          <p:cNvPr id="9" name="Picture 8">
            <a:extLst>
              <a:ext uri="{FF2B5EF4-FFF2-40B4-BE49-F238E27FC236}">
                <a16:creationId xmlns:a16="http://schemas.microsoft.com/office/drawing/2014/main" id="{BD38E452-821E-4900-B2A8-392804C98F9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247119" y="127603"/>
            <a:ext cx="759077" cy="385691"/>
          </a:xfrm>
          <a:prstGeom prst="rect">
            <a:avLst/>
          </a:prstGeom>
        </p:spPr>
      </p:pic>
    </p:spTree>
    <p:extLst>
      <p:ext uri="{BB962C8B-B14F-4D97-AF65-F5344CB8AC3E}">
        <p14:creationId xmlns:p14="http://schemas.microsoft.com/office/powerpoint/2010/main" val="1775483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9EF77-2CC6-4E78-978D-8AC0A97B20F0}"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2348571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233533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9EF77-2CC6-4E78-978D-8AC0A97B20F0}"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3484875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9EF77-2CC6-4E78-978D-8AC0A97B20F0}"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24117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889EF77-2CC6-4E78-978D-8AC0A97B20F0}"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54687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145786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9EF77-2CC6-4E78-978D-8AC0A97B20F0}"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63962-A3AE-49AC-91C6-FB238BC4209F}" type="slidenum">
              <a:rPr lang="en-US" smtClean="0"/>
              <a:t>‹#›</a:t>
            </a:fld>
            <a:endParaRPr lang="en-US"/>
          </a:p>
        </p:txBody>
      </p:sp>
    </p:spTree>
    <p:extLst>
      <p:ext uri="{BB962C8B-B14F-4D97-AF65-F5344CB8AC3E}">
        <p14:creationId xmlns:p14="http://schemas.microsoft.com/office/powerpoint/2010/main" val="40491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889EF77-2CC6-4E78-978D-8AC0A97B20F0}" type="datetimeFigureOut">
              <a:rPr lang="en-US" smtClean="0"/>
              <a:t>11/1/2021</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5B63962-A3AE-49AC-91C6-FB238BC4209F}" type="slidenum">
              <a:rPr lang="en-US" smtClean="0"/>
              <a:t>‹#›</a:t>
            </a:fld>
            <a:endParaRPr lang="en-US"/>
          </a:p>
        </p:txBody>
      </p:sp>
    </p:spTree>
    <p:extLst>
      <p:ext uri="{BB962C8B-B14F-4D97-AF65-F5344CB8AC3E}">
        <p14:creationId xmlns:p14="http://schemas.microsoft.com/office/powerpoint/2010/main" val="5582086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tiktok.com/@Nick_EnterpriseArch" TargetMode="External"/><Relationship Id="rId3" Type="http://schemas.openxmlformats.org/officeDocument/2006/relationships/image" Target="../media/image10.jpg"/><Relationship Id="rId7" Type="http://schemas.openxmlformats.org/officeDocument/2006/relationships/hyperlink" Target="https://linkedin.com/in/nickmalik"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vanguardea.com/" TargetMode="External"/><Relationship Id="rId5" Type="http://schemas.openxmlformats.org/officeDocument/2006/relationships/hyperlink" Target="mailto:Avinash.Malik@infosys.com"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733D-0383-4577-A798-3F5417904805}"/>
              </a:ext>
            </a:extLst>
          </p:cNvPr>
          <p:cNvSpPr>
            <a:spLocks noGrp="1"/>
          </p:cNvSpPr>
          <p:nvPr>
            <p:ph type="ctrTitle"/>
          </p:nvPr>
        </p:nvSpPr>
        <p:spPr/>
        <p:txBody>
          <a:bodyPr/>
          <a:lstStyle/>
          <a:p>
            <a:r>
              <a:rPr lang="en-US" dirty="0"/>
              <a:t>Agile Architecture for Digital Transformation</a:t>
            </a:r>
          </a:p>
        </p:txBody>
      </p:sp>
      <p:sp>
        <p:nvSpPr>
          <p:cNvPr id="3" name="Subtitle 2">
            <a:extLst>
              <a:ext uri="{FF2B5EF4-FFF2-40B4-BE49-F238E27FC236}">
                <a16:creationId xmlns:a16="http://schemas.microsoft.com/office/drawing/2014/main" id="{BBFD5C4D-F239-4B12-868B-3FA310A71D31}"/>
              </a:ext>
            </a:extLst>
          </p:cNvPr>
          <p:cNvSpPr>
            <a:spLocks noGrp="1"/>
          </p:cNvSpPr>
          <p:nvPr>
            <p:ph type="subTitle" idx="1"/>
          </p:nvPr>
        </p:nvSpPr>
        <p:spPr/>
        <p:txBody>
          <a:bodyPr>
            <a:normAutofit lnSpcReduction="10000"/>
          </a:bodyPr>
          <a:lstStyle/>
          <a:p>
            <a:r>
              <a:rPr lang="en-US" dirty="0"/>
              <a:t>A. Nicklas Malik</a:t>
            </a:r>
          </a:p>
          <a:p>
            <a:r>
              <a:rPr lang="en-US" dirty="0"/>
              <a:t>Senior Strategic Enterprise Architect</a:t>
            </a:r>
          </a:p>
          <a:p>
            <a:r>
              <a:rPr lang="en-US" dirty="0"/>
              <a:t>Infosys Ltd.</a:t>
            </a:r>
          </a:p>
        </p:txBody>
      </p:sp>
    </p:spTree>
    <p:extLst>
      <p:ext uri="{BB962C8B-B14F-4D97-AF65-F5344CB8AC3E}">
        <p14:creationId xmlns:p14="http://schemas.microsoft.com/office/powerpoint/2010/main" val="428609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6E7E3-12ED-45F2-BD4C-52C319469B9E}"/>
              </a:ext>
            </a:extLst>
          </p:cNvPr>
          <p:cNvSpPr>
            <a:spLocks noGrp="1"/>
          </p:cNvSpPr>
          <p:nvPr>
            <p:ph type="title"/>
          </p:nvPr>
        </p:nvSpPr>
        <p:spPr/>
        <p:txBody>
          <a:bodyPr/>
          <a:lstStyle/>
          <a:p>
            <a:r>
              <a:rPr lang="en-US" dirty="0"/>
              <a:t>The Innovation Side of Architecture</a:t>
            </a:r>
          </a:p>
        </p:txBody>
      </p:sp>
      <p:sp>
        <p:nvSpPr>
          <p:cNvPr id="3" name="Content Placeholder 2">
            <a:extLst>
              <a:ext uri="{FF2B5EF4-FFF2-40B4-BE49-F238E27FC236}">
                <a16:creationId xmlns:a16="http://schemas.microsoft.com/office/drawing/2014/main" id="{98FF2F7C-2EB8-403A-8278-67567EBC8637}"/>
              </a:ext>
            </a:extLst>
          </p:cNvPr>
          <p:cNvSpPr>
            <a:spLocks noGrp="1"/>
          </p:cNvSpPr>
          <p:nvPr>
            <p:ph idx="1"/>
          </p:nvPr>
        </p:nvSpPr>
        <p:spPr>
          <a:xfrm>
            <a:off x="680321" y="2336872"/>
            <a:ext cx="9613861" cy="4297607"/>
          </a:xfrm>
        </p:spPr>
        <p:txBody>
          <a:bodyPr>
            <a:normAutofit/>
          </a:bodyPr>
          <a:lstStyle/>
          <a:p>
            <a:pPr>
              <a:lnSpc>
                <a:spcPct val="100000"/>
              </a:lnSpc>
              <a:spcAft>
                <a:spcPts val="600"/>
              </a:spcAft>
            </a:pPr>
            <a:r>
              <a:rPr lang="en-US" dirty="0"/>
              <a:t>Agile Architects invest in learning innovative technologies, building skills in innovative uses of platforms, and evaluate the ability of new products to improve digital business models.</a:t>
            </a:r>
          </a:p>
          <a:p>
            <a:pPr>
              <a:lnSpc>
                <a:spcPct val="100000"/>
              </a:lnSpc>
              <a:spcAft>
                <a:spcPts val="600"/>
              </a:spcAft>
            </a:pPr>
            <a:r>
              <a:rPr lang="en-US" dirty="0"/>
              <a:t>Innovations are brainstormed during business discussions prior to creating the architectural vision.  The architectural vision is used to create initial epics for various teams in an Agile Release Train.</a:t>
            </a:r>
          </a:p>
          <a:p>
            <a:pPr>
              <a:lnSpc>
                <a:spcPct val="100000"/>
              </a:lnSpc>
              <a:spcAft>
                <a:spcPts val="600"/>
              </a:spcAft>
            </a:pPr>
            <a:r>
              <a:rPr lang="en-US" dirty="0"/>
              <a:t>Agile Architects are not required to master coding, deployment, or operational details of every innovative system.  But they MUST learn the technology, understand how it works, and design for its constraints.  </a:t>
            </a:r>
          </a:p>
        </p:txBody>
      </p:sp>
    </p:spTree>
    <p:extLst>
      <p:ext uri="{BB962C8B-B14F-4D97-AF65-F5344CB8AC3E}">
        <p14:creationId xmlns:p14="http://schemas.microsoft.com/office/powerpoint/2010/main" val="1368550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EBDE18A6-FC8F-48AF-A69A-04EFC762E642}"/>
              </a:ext>
            </a:extLst>
          </p:cNvPr>
          <p:cNvSpPr txBox="1"/>
          <p:nvPr/>
        </p:nvSpPr>
        <p:spPr>
          <a:xfrm>
            <a:off x="9338703" y="4719777"/>
            <a:ext cx="2570480" cy="1384995"/>
          </a:xfrm>
          <a:prstGeom prst="rect">
            <a:avLst/>
          </a:prstGeom>
          <a:solidFill>
            <a:schemeClr val="tx1"/>
          </a:solidFill>
        </p:spPr>
        <p:txBody>
          <a:bodyPr wrap="square" rtlCol="0">
            <a:spAutoFit/>
          </a:bodyPr>
          <a:lstStyle/>
          <a:p>
            <a:pPr algn="ctr"/>
            <a:r>
              <a:rPr lang="en-US" sz="2800" b="1" dirty="0">
                <a:solidFill>
                  <a:schemeClr val="bg1"/>
                </a:solidFill>
              </a:rPr>
              <a:t>Architecture </a:t>
            </a:r>
          </a:p>
          <a:p>
            <a:pPr algn="ctr"/>
            <a:r>
              <a:rPr lang="en-US" sz="2800" b="1" dirty="0">
                <a:solidFill>
                  <a:schemeClr val="bg1"/>
                </a:solidFill>
              </a:rPr>
              <a:t>Review</a:t>
            </a:r>
          </a:p>
          <a:p>
            <a:pPr algn="ctr"/>
            <a:r>
              <a:rPr lang="en-US" sz="2800" b="1" dirty="0">
                <a:solidFill>
                  <a:schemeClr val="bg1"/>
                </a:solidFill>
              </a:rPr>
              <a:t>Board</a:t>
            </a:r>
          </a:p>
        </p:txBody>
      </p:sp>
      <p:sp>
        <p:nvSpPr>
          <p:cNvPr id="2" name="Title 1">
            <a:extLst>
              <a:ext uri="{FF2B5EF4-FFF2-40B4-BE49-F238E27FC236}">
                <a16:creationId xmlns:a16="http://schemas.microsoft.com/office/drawing/2014/main" id="{B87719F1-CFC6-4815-978A-5FE3A6B036CC}"/>
              </a:ext>
            </a:extLst>
          </p:cNvPr>
          <p:cNvSpPr>
            <a:spLocks noGrp="1"/>
          </p:cNvSpPr>
          <p:nvPr>
            <p:ph type="title"/>
          </p:nvPr>
        </p:nvSpPr>
        <p:spPr/>
        <p:txBody>
          <a:bodyPr/>
          <a:lstStyle/>
          <a:p>
            <a:r>
              <a:rPr lang="en-US" dirty="0"/>
              <a:t>Confrontational vs. Collaborative Governance</a:t>
            </a:r>
          </a:p>
        </p:txBody>
      </p:sp>
      <p:pic>
        <p:nvPicPr>
          <p:cNvPr id="6" name="Content Placeholder 5" descr="Icon of one person punching another in the chin">
            <a:extLst>
              <a:ext uri="{FF2B5EF4-FFF2-40B4-BE49-F238E27FC236}">
                <a16:creationId xmlns:a16="http://schemas.microsoft.com/office/drawing/2014/main" id="{AD22E6C5-9203-4931-935A-B0E06886E369}"/>
              </a:ext>
            </a:extLst>
          </p:cNvPr>
          <p:cNvPicPr>
            <a:picLocks noGrp="1" noChangeAspect="1"/>
          </p:cNvPicPr>
          <p:nvPr>
            <p:ph idx="1"/>
          </p:nvPr>
        </p:nvPicPr>
        <p:blipFill>
          <a:blip r:embed="rId2">
            <a:clrChange>
              <a:clrFrom>
                <a:srgbClr val="040404">
                  <a:alpha val="5490"/>
                </a:srgbClr>
              </a:clrFrom>
              <a:clrTo>
                <a:srgbClr val="040404">
                  <a:alpha val="0"/>
                </a:srgbClr>
              </a:clrTo>
            </a:clrChange>
            <a:extLst>
              <a:ext uri="{28A0092B-C50C-407E-A947-70E740481C1C}">
                <a14:useLocalDpi xmlns:a14="http://schemas.microsoft.com/office/drawing/2010/main" val="0"/>
              </a:ext>
            </a:extLst>
          </a:blip>
          <a:stretch>
            <a:fillRect/>
          </a:stretch>
        </p:blipFill>
        <p:spPr>
          <a:xfrm>
            <a:off x="475062" y="2302223"/>
            <a:ext cx="1434239" cy="1711726"/>
          </a:xfrm>
        </p:spPr>
      </p:pic>
      <p:pic>
        <p:nvPicPr>
          <p:cNvPr id="8" name="Picture 7" descr="Icon of three people discussing an idea together">
            <a:extLst>
              <a:ext uri="{FF2B5EF4-FFF2-40B4-BE49-F238E27FC236}">
                <a16:creationId xmlns:a16="http://schemas.microsoft.com/office/drawing/2014/main" id="{33CD5401-FFF0-4D1B-B67C-E2C3E2EC10C6}"/>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099" y="4603182"/>
            <a:ext cx="2029811" cy="2029811"/>
          </a:xfrm>
          <a:prstGeom prst="rect">
            <a:avLst/>
          </a:prstGeom>
        </p:spPr>
      </p:pic>
      <p:cxnSp>
        <p:nvCxnSpPr>
          <p:cNvPr id="11" name="Straight Connector 10">
            <a:extLst>
              <a:ext uri="{FF2B5EF4-FFF2-40B4-BE49-F238E27FC236}">
                <a16:creationId xmlns:a16="http://schemas.microsoft.com/office/drawing/2014/main" id="{B394A55D-0413-4446-8C27-FC57C8E49D3E}"/>
              </a:ext>
            </a:extLst>
          </p:cNvPr>
          <p:cNvCxnSpPr>
            <a:cxnSpLocks/>
          </p:cNvCxnSpPr>
          <p:nvPr/>
        </p:nvCxnSpPr>
        <p:spPr>
          <a:xfrm>
            <a:off x="0" y="4159583"/>
            <a:ext cx="9550400" cy="0"/>
          </a:xfrm>
          <a:prstGeom prst="line">
            <a:avLst/>
          </a:prstGeom>
          <a:ln w="38100">
            <a:solidFill>
              <a:srgbClr val="F09415"/>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7B04784-5093-4307-AB32-E77784870C0F}"/>
              </a:ext>
            </a:extLst>
          </p:cNvPr>
          <p:cNvSpPr txBox="1"/>
          <p:nvPr/>
        </p:nvSpPr>
        <p:spPr>
          <a:xfrm>
            <a:off x="3013290" y="4305219"/>
            <a:ext cx="5815750" cy="2031325"/>
          </a:xfrm>
          <a:prstGeom prst="rect">
            <a:avLst/>
          </a:prstGeom>
          <a:noFill/>
        </p:spPr>
        <p:txBody>
          <a:bodyPr wrap="square" rtlCol="0">
            <a:spAutoFit/>
          </a:bodyPr>
          <a:lstStyle/>
          <a:p>
            <a:pPr algn="r"/>
            <a:r>
              <a:rPr lang="en-US" b="1" dirty="0"/>
              <a:t>Agile EA Governance is </a:t>
            </a:r>
            <a:r>
              <a:rPr lang="en-US" b="1" u="sng" dirty="0"/>
              <a:t>collaborative</a:t>
            </a:r>
            <a:r>
              <a:rPr lang="en-US" b="1" dirty="0"/>
              <a:t>.  It’s the practice of creating discussing and reviewing all architecture </a:t>
            </a:r>
            <a:r>
              <a:rPr lang="en-US" b="1" u="sng" dirty="0"/>
              <a:t>as it evolves </a:t>
            </a:r>
            <a:r>
              <a:rPr lang="en-US" b="1" dirty="0"/>
              <a:t>in a cross functional team, as it relates to deliverable systems.</a:t>
            </a:r>
          </a:p>
          <a:p>
            <a:pPr algn="r"/>
            <a:endParaRPr lang="en-US" b="1" dirty="0"/>
          </a:p>
          <a:p>
            <a:pPr algn="r"/>
            <a:r>
              <a:rPr lang="en-US" b="1" dirty="0"/>
              <a:t>Agile EA Governance is flexible, adaptive, and </a:t>
            </a:r>
            <a:br>
              <a:rPr lang="en-US" b="1" dirty="0"/>
            </a:br>
            <a:r>
              <a:rPr lang="en-US" b="1" dirty="0"/>
              <a:t>driven by data instead of by ego.</a:t>
            </a:r>
          </a:p>
        </p:txBody>
      </p:sp>
      <p:sp>
        <p:nvSpPr>
          <p:cNvPr id="13" name="TextBox 12">
            <a:extLst>
              <a:ext uri="{FF2B5EF4-FFF2-40B4-BE49-F238E27FC236}">
                <a16:creationId xmlns:a16="http://schemas.microsoft.com/office/drawing/2014/main" id="{6743F5BE-553F-4AB2-971D-BA4C03783B30}"/>
              </a:ext>
            </a:extLst>
          </p:cNvPr>
          <p:cNvSpPr txBox="1"/>
          <p:nvPr/>
        </p:nvSpPr>
        <p:spPr>
          <a:xfrm>
            <a:off x="2153919" y="2259622"/>
            <a:ext cx="6675121" cy="1754326"/>
          </a:xfrm>
          <a:prstGeom prst="rect">
            <a:avLst/>
          </a:prstGeom>
          <a:noFill/>
        </p:spPr>
        <p:txBody>
          <a:bodyPr wrap="square" rtlCol="0">
            <a:spAutoFit/>
          </a:bodyPr>
          <a:lstStyle/>
          <a:p>
            <a:r>
              <a:rPr lang="en-US" b="1" dirty="0"/>
              <a:t>Traditional EA Governance is </a:t>
            </a:r>
            <a:r>
              <a:rPr lang="en-US" b="1" u="sng" dirty="0"/>
              <a:t>confrontational</a:t>
            </a:r>
            <a:r>
              <a:rPr lang="en-US" b="1" dirty="0"/>
              <a:t>.  It sets a barrier for teams to cross, where they must prove themselves to align to arbitrary standards. Unhealthy power dynamics and passive-aggressive behaviors often result.</a:t>
            </a:r>
          </a:p>
          <a:p>
            <a:br>
              <a:rPr lang="en-US" b="1" dirty="0"/>
            </a:br>
            <a:r>
              <a:rPr lang="en-US" b="1" dirty="0"/>
              <a:t>No good deed goes unpunished.</a:t>
            </a:r>
          </a:p>
        </p:txBody>
      </p:sp>
      <p:sp>
        <p:nvSpPr>
          <p:cNvPr id="18" name="&quot;Not Allowed&quot; Symbol 17">
            <a:extLst>
              <a:ext uri="{FF2B5EF4-FFF2-40B4-BE49-F238E27FC236}">
                <a16:creationId xmlns:a16="http://schemas.microsoft.com/office/drawing/2014/main" id="{55085F0C-E69E-4A44-9C60-B3DE13C5E1B7}"/>
              </a:ext>
            </a:extLst>
          </p:cNvPr>
          <p:cNvSpPr/>
          <p:nvPr/>
        </p:nvSpPr>
        <p:spPr>
          <a:xfrm>
            <a:off x="9887343" y="4686442"/>
            <a:ext cx="1473200" cy="1534233"/>
          </a:xfrm>
          <a:prstGeom prst="noSmoking">
            <a:avLst>
              <a:gd name="adj" fmla="val 8382"/>
            </a:avLst>
          </a:prstGeom>
          <a:solidFill>
            <a:schemeClr val="accent6">
              <a:lumMod val="75000"/>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6924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6D3F-8001-42E0-B2EB-D2555CB29A16}"/>
              </a:ext>
            </a:extLst>
          </p:cNvPr>
          <p:cNvSpPr>
            <a:spLocks noGrp="1"/>
          </p:cNvSpPr>
          <p:nvPr>
            <p:ph type="title"/>
          </p:nvPr>
        </p:nvSpPr>
        <p:spPr/>
        <p:txBody>
          <a:bodyPr/>
          <a:lstStyle/>
          <a:p>
            <a:r>
              <a:rPr lang="en-US" dirty="0"/>
              <a:t>The Capacity and Scope of Change</a:t>
            </a:r>
          </a:p>
        </p:txBody>
      </p:sp>
      <p:sp>
        <p:nvSpPr>
          <p:cNvPr id="3" name="Content Placeholder 2">
            <a:extLst>
              <a:ext uri="{FF2B5EF4-FFF2-40B4-BE49-F238E27FC236}">
                <a16:creationId xmlns:a16="http://schemas.microsoft.com/office/drawing/2014/main" id="{7C19E24E-BBD1-4788-A626-B736ADED9137}"/>
              </a:ext>
            </a:extLst>
          </p:cNvPr>
          <p:cNvSpPr>
            <a:spLocks noGrp="1"/>
          </p:cNvSpPr>
          <p:nvPr>
            <p:ph idx="1"/>
          </p:nvPr>
        </p:nvSpPr>
        <p:spPr>
          <a:xfrm>
            <a:off x="182481" y="2164152"/>
            <a:ext cx="6492639" cy="4348407"/>
          </a:xfrm>
        </p:spPr>
        <p:txBody>
          <a:bodyPr>
            <a:normAutofit/>
          </a:bodyPr>
          <a:lstStyle/>
          <a:p>
            <a:pPr>
              <a:lnSpc>
                <a:spcPct val="100000"/>
              </a:lnSpc>
              <a:spcBef>
                <a:spcPts val="1200"/>
              </a:spcBef>
            </a:pPr>
            <a:r>
              <a:rPr lang="en-US" dirty="0"/>
              <a:t>Traditional Enterprise Architecture is rarely helpful to Digital Transformation.  It can be actively harmful.</a:t>
            </a:r>
          </a:p>
          <a:p>
            <a:pPr>
              <a:lnSpc>
                <a:spcPct val="100000"/>
              </a:lnSpc>
              <a:spcBef>
                <a:spcPts val="1200"/>
              </a:spcBef>
            </a:pPr>
            <a:r>
              <a:rPr lang="en-US" dirty="0"/>
              <a:t>You do not have to transform Enterprise Architecture </a:t>
            </a:r>
            <a:r>
              <a:rPr lang="en-US" u="sng" dirty="0"/>
              <a:t>prior</a:t>
            </a:r>
            <a:r>
              <a:rPr lang="en-US" dirty="0"/>
              <a:t> to starting your Digital Transformation program, but you are not better off to wait.</a:t>
            </a:r>
          </a:p>
          <a:p>
            <a:pPr>
              <a:lnSpc>
                <a:spcPct val="100000"/>
              </a:lnSpc>
              <a:spcBef>
                <a:spcPts val="1200"/>
              </a:spcBef>
            </a:pPr>
            <a:r>
              <a:rPr lang="en-US" dirty="0"/>
              <a:t>Don’t change everything at once.  Make changes first to the reduce the workload on EA.  Add capabilities from there.</a:t>
            </a:r>
          </a:p>
          <a:p>
            <a:pPr marL="0" indent="0">
              <a:lnSpc>
                <a:spcPct val="100000"/>
              </a:lnSpc>
              <a:spcBef>
                <a:spcPts val="1200"/>
              </a:spcBef>
              <a:buNone/>
            </a:pPr>
            <a:endParaRPr lang="en-US" dirty="0"/>
          </a:p>
        </p:txBody>
      </p:sp>
      <p:sp>
        <p:nvSpPr>
          <p:cNvPr id="4" name="Content Placeholder 2">
            <a:extLst>
              <a:ext uri="{FF2B5EF4-FFF2-40B4-BE49-F238E27FC236}">
                <a16:creationId xmlns:a16="http://schemas.microsoft.com/office/drawing/2014/main" id="{37B360B2-B856-47D6-9C5C-C6D253DF6103}"/>
              </a:ext>
            </a:extLst>
          </p:cNvPr>
          <p:cNvSpPr txBox="1">
            <a:spLocks/>
          </p:cNvSpPr>
          <p:nvPr/>
        </p:nvSpPr>
        <p:spPr>
          <a:xfrm>
            <a:off x="6807200" y="2255520"/>
            <a:ext cx="5201920" cy="47853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914400" lvl="1" indent="-457200">
              <a:lnSpc>
                <a:spcPct val="100000"/>
              </a:lnSpc>
              <a:spcBef>
                <a:spcPts val="1200"/>
              </a:spcBef>
              <a:buFont typeface="+mj-lt"/>
              <a:buAutoNum type="arabicPeriod"/>
            </a:pPr>
            <a:r>
              <a:rPr lang="en-US" dirty="0"/>
              <a:t>Move to collaborative governance and end the Architecture Review Board</a:t>
            </a:r>
          </a:p>
          <a:p>
            <a:pPr marL="914400" lvl="1" indent="-457200">
              <a:lnSpc>
                <a:spcPct val="100000"/>
              </a:lnSpc>
              <a:spcBef>
                <a:spcPts val="1200"/>
              </a:spcBef>
              <a:buFont typeface="+mj-lt"/>
              <a:buAutoNum type="arabicPeriod"/>
            </a:pPr>
            <a:r>
              <a:rPr lang="en-US" dirty="0"/>
              <a:t>Adopt Minimum Viable Architecture modeling in the Agile Release Trains</a:t>
            </a:r>
          </a:p>
          <a:p>
            <a:pPr marL="914400" lvl="1" indent="-457200">
              <a:lnSpc>
                <a:spcPct val="100000"/>
              </a:lnSpc>
              <a:spcBef>
                <a:spcPts val="1200"/>
              </a:spcBef>
              <a:buFont typeface="+mj-lt"/>
              <a:buAutoNum type="arabicPeriod"/>
            </a:pPr>
            <a:r>
              <a:rPr lang="en-US" dirty="0"/>
              <a:t>Add investments in innovation, evaluation of new ideas, and presentation to business stakeholders.</a:t>
            </a:r>
          </a:p>
          <a:p>
            <a:pPr marL="914400" lvl="1" indent="-457200">
              <a:lnSpc>
                <a:spcPct val="100000"/>
              </a:lnSpc>
              <a:spcBef>
                <a:spcPts val="1200"/>
              </a:spcBef>
              <a:buFont typeface="+mj-lt"/>
              <a:buAutoNum type="arabicPeriod"/>
            </a:pPr>
            <a:r>
              <a:rPr lang="en-US" dirty="0"/>
              <a:t>Grow to include Business Architecture and Capability alignment</a:t>
            </a:r>
          </a:p>
          <a:p>
            <a:pPr marL="457200" indent="-457200">
              <a:lnSpc>
                <a:spcPct val="100000"/>
              </a:lnSpc>
              <a:spcBef>
                <a:spcPts val="1200"/>
              </a:spcBef>
              <a:buFont typeface="+mj-lt"/>
              <a:buAutoNum type="arabicPeriod"/>
            </a:pPr>
            <a:endParaRPr lang="en-US" dirty="0"/>
          </a:p>
        </p:txBody>
      </p:sp>
      <p:sp>
        <p:nvSpPr>
          <p:cNvPr id="5" name="Isosceles Triangle 4">
            <a:extLst>
              <a:ext uri="{FF2B5EF4-FFF2-40B4-BE49-F238E27FC236}">
                <a16:creationId xmlns:a16="http://schemas.microsoft.com/office/drawing/2014/main" id="{EF4670D6-6E5A-41E4-BEA3-11EF4BDFCFEB}"/>
              </a:ext>
            </a:extLst>
          </p:cNvPr>
          <p:cNvSpPr/>
          <p:nvPr/>
        </p:nvSpPr>
        <p:spPr>
          <a:xfrm rot="5400000">
            <a:off x="4932481" y="4150161"/>
            <a:ext cx="4023358" cy="234079"/>
          </a:xfrm>
          <a:prstGeom prst="triangle">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7275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C51F-7412-4E2E-940E-CA6C1A75D054}"/>
              </a:ext>
            </a:extLst>
          </p:cNvPr>
          <p:cNvSpPr>
            <a:spLocks noGrp="1"/>
          </p:cNvSpPr>
          <p:nvPr>
            <p:ph type="title"/>
          </p:nvPr>
        </p:nvSpPr>
        <p:spPr/>
        <p:txBody>
          <a:bodyPr/>
          <a:lstStyle/>
          <a:p>
            <a:r>
              <a:rPr lang="en-US" dirty="0"/>
              <a:t>Overcoming Criticisms of Agile Architecture</a:t>
            </a:r>
          </a:p>
        </p:txBody>
      </p:sp>
      <p:sp>
        <p:nvSpPr>
          <p:cNvPr id="4" name="Rectangle 3">
            <a:extLst>
              <a:ext uri="{FF2B5EF4-FFF2-40B4-BE49-F238E27FC236}">
                <a16:creationId xmlns:a16="http://schemas.microsoft.com/office/drawing/2014/main" id="{7C07A5CD-EC12-43EA-BAC2-48B4803C9438}"/>
              </a:ext>
            </a:extLst>
          </p:cNvPr>
          <p:cNvSpPr/>
          <p:nvPr/>
        </p:nvSpPr>
        <p:spPr>
          <a:xfrm>
            <a:off x="153250" y="2164080"/>
            <a:ext cx="2671229" cy="217424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Assert: there are two types of architecture: Emergent and Intentional.  Intentional Architecture is not Agile and Emergent is simply chaos</a:t>
            </a:r>
          </a:p>
        </p:txBody>
      </p:sp>
      <p:sp>
        <p:nvSpPr>
          <p:cNvPr id="5" name="Rectangle 4">
            <a:extLst>
              <a:ext uri="{FF2B5EF4-FFF2-40B4-BE49-F238E27FC236}">
                <a16:creationId xmlns:a16="http://schemas.microsoft.com/office/drawing/2014/main" id="{7C98EEDF-8D7F-4A39-8422-12168BF420C5}"/>
              </a:ext>
            </a:extLst>
          </p:cNvPr>
          <p:cNvSpPr/>
          <p:nvPr/>
        </p:nvSpPr>
        <p:spPr>
          <a:xfrm>
            <a:off x="2778169" y="2341880"/>
            <a:ext cx="3108960" cy="1605280"/>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solidFill>
              </a:rPr>
              <a:t>This assumes no iterations and no collaboration.  Agile EA is </a:t>
            </a:r>
            <a:r>
              <a:rPr lang="en-US" i="1" u="sng" dirty="0">
                <a:solidFill>
                  <a:schemeClr val="bg1"/>
                </a:solidFill>
              </a:rPr>
              <a:t>Emergent towards Intent</a:t>
            </a:r>
            <a:r>
              <a:rPr lang="en-US" i="1" dirty="0">
                <a:solidFill>
                  <a:schemeClr val="bg1"/>
                </a:solidFill>
              </a:rPr>
              <a:t>, the best of both.</a:t>
            </a:r>
          </a:p>
        </p:txBody>
      </p:sp>
      <p:sp>
        <p:nvSpPr>
          <p:cNvPr id="6" name="Rectangle 5">
            <a:extLst>
              <a:ext uri="{FF2B5EF4-FFF2-40B4-BE49-F238E27FC236}">
                <a16:creationId xmlns:a16="http://schemas.microsoft.com/office/drawing/2014/main" id="{D2195812-148E-4128-8944-F2479E3B2927}"/>
              </a:ext>
            </a:extLst>
          </p:cNvPr>
          <p:cNvSpPr/>
          <p:nvPr/>
        </p:nvSpPr>
        <p:spPr>
          <a:xfrm>
            <a:off x="6258560" y="2164080"/>
            <a:ext cx="2670048" cy="217627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Architecture is the stuff that requires you to start over if it changes. Therefore, architecture cannot be emergent.</a:t>
            </a:r>
          </a:p>
        </p:txBody>
      </p:sp>
      <p:sp>
        <p:nvSpPr>
          <p:cNvPr id="7" name="Rectangle 6">
            <a:extLst>
              <a:ext uri="{FF2B5EF4-FFF2-40B4-BE49-F238E27FC236}">
                <a16:creationId xmlns:a16="http://schemas.microsoft.com/office/drawing/2014/main" id="{2D48DAC1-4C7B-40A6-985B-64891AA6BF2E}"/>
              </a:ext>
            </a:extLst>
          </p:cNvPr>
          <p:cNvSpPr/>
          <p:nvPr/>
        </p:nvSpPr>
        <p:spPr>
          <a:xfrm>
            <a:off x="8877808" y="2529840"/>
            <a:ext cx="3108960" cy="1605280"/>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solidFill>
              </a:rPr>
              <a:t>Conflates the architect with the architecture.  Emergent architecture is discovered, not planned.  That doesn’t mean it changed.  You did.</a:t>
            </a:r>
          </a:p>
        </p:txBody>
      </p:sp>
      <p:sp>
        <p:nvSpPr>
          <p:cNvPr id="8" name="Rectangle 7">
            <a:extLst>
              <a:ext uri="{FF2B5EF4-FFF2-40B4-BE49-F238E27FC236}">
                <a16:creationId xmlns:a16="http://schemas.microsoft.com/office/drawing/2014/main" id="{A8E00AFA-5183-4114-A484-0C0817FE5FA4}"/>
              </a:ext>
            </a:extLst>
          </p:cNvPr>
          <p:cNvSpPr/>
          <p:nvPr/>
        </p:nvSpPr>
        <p:spPr>
          <a:xfrm>
            <a:off x="3343491" y="4338320"/>
            <a:ext cx="2670048" cy="217627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TOGAF says that you need an architecture review board to have effective governance.</a:t>
            </a:r>
          </a:p>
        </p:txBody>
      </p:sp>
      <p:sp>
        <p:nvSpPr>
          <p:cNvPr id="9" name="Rectangle 8">
            <a:extLst>
              <a:ext uri="{FF2B5EF4-FFF2-40B4-BE49-F238E27FC236}">
                <a16:creationId xmlns:a16="http://schemas.microsoft.com/office/drawing/2014/main" id="{01A9D7F3-55A4-42DA-BF6B-A3E31EBCC9BB}"/>
              </a:ext>
            </a:extLst>
          </p:cNvPr>
          <p:cNvSpPr/>
          <p:nvPr/>
        </p:nvSpPr>
        <p:spPr>
          <a:xfrm>
            <a:off x="5887129" y="4830794"/>
            <a:ext cx="3108960" cy="1605280"/>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solidFill>
              </a:rPr>
              <a:t>That advice is out of sync with the agile needs of Digital Transformation and demonstrates a real lack of trust of engineers.</a:t>
            </a:r>
          </a:p>
        </p:txBody>
      </p:sp>
    </p:spTree>
    <p:extLst>
      <p:ext uri="{BB962C8B-B14F-4D97-AF65-F5344CB8AC3E}">
        <p14:creationId xmlns:p14="http://schemas.microsoft.com/office/powerpoint/2010/main" val="3883875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4CF687-C08E-40DB-B797-95FA84E092C3}"/>
              </a:ext>
            </a:extLst>
          </p:cNvPr>
          <p:cNvSpPr/>
          <p:nvPr/>
        </p:nvSpPr>
        <p:spPr>
          <a:xfrm>
            <a:off x="0" y="3779520"/>
            <a:ext cx="12192000" cy="914400"/>
          </a:xfrm>
          <a:prstGeom prst="rect">
            <a:avLst/>
          </a:prstGeom>
          <a:solidFill>
            <a:srgbClr val="2626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D8FB7E-3847-4C72-84EC-A70A30D755D9}"/>
              </a:ext>
            </a:extLst>
          </p:cNvPr>
          <p:cNvSpPr>
            <a:spLocks noGrp="1"/>
          </p:cNvSpPr>
          <p:nvPr>
            <p:ph type="title"/>
          </p:nvPr>
        </p:nvSpPr>
        <p:spPr/>
        <p:txBody>
          <a:bodyPr/>
          <a:lstStyle/>
          <a:p>
            <a:r>
              <a:rPr lang="en-US" dirty="0"/>
              <a:t>Why make this move?</a:t>
            </a:r>
          </a:p>
        </p:txBody>
      </p:sp>
      <p:sp>
        <p:nvSpPr>
          <p:cNvPr id="3" name="Content Placeholder 2">
            <a:extLst>
              <a:ext uri="{FF2B5EF4-FFF2-40B4-BE49-F238E27FC236}">
                <a16:creationId xmlns:a16="http://schemas.microsoft.com/office/drawing/2014/main" id="{80885BAF-824E-4316-BC9B-0F21227B3756}"/>
              </a:ext>
            </a:extLst>
          </p:cNvPr>
          <p:cNvSpPr>
            <a:spLocks noGrp="1"/>
          </p:cNvSpPr>
          <p:nvPr>
            <p:ph idx="1"/>
          </p:nvPr>
        </p:nvSpPr>
        <p:spPr>
          <a:xfrm>
            <a:off x="680321" y="2082800"/>
            <a:ext cx="9613861" cy="4490719"/>
          </a:xfrm>
        </p:spPr>
        <p:txBody>
          <a:bodyPr>
            <a:normAutofit/>
          </a:bodyPr>
          <a:lstStyle/>
          <a:p>
            <a:pPr>
              <a:lnSpc>
                <a:spcPct val="100000"/>
              </a:lnSpc>
            </a:pPr>
            <a:r>
              <a:rPr lang="en-US" dirty="0"/>
              <a:t>Teams working on Digital Transformation have widely adopted Agile methods.</a:t>
            </a:r>
          </a:p>
          <a:p>
            <a:pPr>
              <a:lnSpc>
                <a:spcPct val="100000"/>
              </a:lnSpc>
            </a:pPr>
            <a:r>
              <a:rPr lang="en-US" dirty="0"/>
              <a:t>Most Agile methods, including </a:t>
            </a:r>
            <a:r>
              <a:rPr lang="en-US" dirty="0" err="1"/>
              <a:t>SAFe</a:t>
            </a:r>
            <a:r>
              <a:rPr lang="en-US" dirty="0"/>
              <a:t>, do not define EA in an agile fashion, if at all.  That leads to poor experiences with EA.</a:t>
            </a:r>
          </a:p>
          <a:p>
            <a:pPr>
              <a:lnSpc>
                <a:spcPct val="100000"/>
              </a:lnSpc>
            </a:pPr>
            <a:r>
              <a:rPr lang="en-US" dirty="0"/>
              <a:t>Therefore, without Agile EA, Digital Transformation teams will frequently jettison Enterprise Architecture altogether.</a:t>
            </a:r>
          </a:p>
          <a:p>
            <a:pPr>
              <a:lnSpc>
                <a:spcPct val="100000"/>
              </a:lnSpc>
            </a:pPr>
            <a:r>
              <a:rPr lang="en-US" dirty="0"/>
              <a:t>That increases the risk of failure, the likelihood of complexity, and the common case of “blindness to the underlying problems” that business architecture typically reveals.</a:t>
            </a:r>
          </a:p>
          <a:p>
            <a:pPr>
              <a:lnSpc>
                <a:spcPct val="100000"/>
              </a:lnSpc>
            </a:pPr>
            <a:r>
              <a:rPr lang="en-US" dirty="0"/>
              <a:t>Agile EA aligns Enterprise Architecture with Digital Transformation</a:t>
            </a:r>
          </a:p>
        </p:txBody>
      </p:sp>
    </p:spTree>
    <p:extLst>
      <p:ext uri="{BB962C8B-B14F-4D97-AF65-F5344CB8AC3E}">
        <p14:creationId xmlns:p14="http://schemas.microsoft.com/office/powerpoint/2010/main" val="125277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5B988D63-FA8B-436C-902E-E5005BC049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76" y="0"/>
            <a:ext cx="12192000" cy="6858001"/>
            <a:chOff x="-3176" y="0"/>
            <a:chExt cx="12192000" cy="6858001"/>
          </a:xfrm>
        </p:grpSpPr>
        <p:sp useBgFill="1">
          <p:nvSpPr>
            <p:cNvPr id="13" name="Rectangle 12">
              <a:extLst>
                <a:ext uri="{FF2B5EF4-FFF2-40B4-BE49-F238E27FC236}">
                  <a16:creationId xmlns:a16="http://schemas.microsoft.com/office/drawing/2014/main" id="{2FD177FB-983E-4035-8B7A-655342A7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9596D9C3-C0FC-4500-A696-55B9F77BB7A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grpSp>
      <p:pic>
        <p:nvPicPr>
          <p:cNvPr id="5" name="Content Placeholder 4" descr="A picture containing wall, person, indoor, purple&#10;&#10;Description automatically generated">
            <a:extLst>
              <a:ext uri="{FF2B5EF4-FFF2-40B4-BE49-F238E27FC236}">
                <a16:creationId xmlns:a16="http://schemas.microsoft.com/office/drawing/2014/main" id="{319C048B-9C56-4020-8CE6-100227DC1527}"/>
              </a:ext>
            </a:extLst>
          </p:cNvPr>
          <p:cNvPicPr>
            <a:picLocks noChangeAspect="1"/>
          </p:cNvPicPr>
          <p:nvPr/>
        </p:nvPicPr>
        <p:blipFill rotWithShape="1">
          <a:blip r:embed="rId3">
            <a:extLst>
              <a:ext uri="{28A0092B-C50C-407E-A947-70E740481C1C}">
                <a14:useLocalDpi xmlns:a14="http://schemas.microsoft.com/office/drawing/2010/main" val="0"/>
              </a:ext>
            </a:extLst>
          </a:blip>
          <a:srcRect l="13711" r="18598" b="-2"/>
          <a:stretch/>
        </p:blipFill>
        <p:spPr>
          <a:xfrm>
            <a:off x="7547810" y="10"/>
            <a:ext cx="4641013" cy="6856310"/>
          </a:xfrm>
          <a:prstGeom prst="rect">
            <a:avLst/>
          </a:prstGeom>
          <a:ln>
            <a:noFill/>
          </a:ln>
          <a:effectLst/>
        </p:spPr>
      </p:pic>
      <p:sp>
        <p:nvSpPr>
          <p:cNvPr id="16" name="Rectangle 15">
            <a:extLst>
              <a:ext uri="{FF2B5EF4-FFF2-40B4-BE49-F238E27FC236}">
                <a16:creationId xmlns:a16="http://schemas.microsoft.com/office/drawing/2014/main" id="{C493E730-2044-49B5-A022-B8D6F3593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96704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0585290-76B0-42B9-BF90-D1E26F83966A}"/>
              </a:ext>
            </a:extLst>
          </p:cNvPr>
          <p:cNvSpPr>
            <a:spLocks noGrp="1"/>
          </p:cNvSpPr>
          <p:nvPr>
            <p:ph type="title"/>
          </p:nvPr>
        </p:nvSpPr>
        <p:spPr>
          <a:xfrm>
            <a:off x="680321" y="753228"/>
            <a:ext cx="7087552" cy="1080938"/>
          </a:xfrm>
        </p:spPr>
        <p:txBody>
          <a:bodyPr>
            <a:normAutofit/>
          </a:bodyPr>
          <a:lstStyle/>
          <a:p>
            <a:r>
              <a:rPr lang="en-US" dirty="0"/>
              <a:t>Your Presenter</a:t>
            </a:r>
          </a:p>
        </p:txBody>
      </p:sp>
      <p:pic>
        <p:nvPicPr>
          <p:cNvPr id="18" name="Picture 17">
            <a:extLst>
              <a:ext uri="{FF2B5EF4-FFF2-40B4-BE49-F238E27FC236}">
                <a16:creationId xmlns:a16="http://schemas.microsoft.com/office/drawing/2014/main" id="{78976801-4346-4636-BA62-265C81DFE7C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9" name="Content Placeholder 8">
            <a:extLst>
              <a:ext uri="{FF2B5EF4-FFF2-40B4-BE49-F238E27FC236}">
                <a16:creationId xmlns:a16="http://schemas.microsoft.com/office/drawing/2014/main" id="{FE05818D-9F56-45AE-A58F-41BC44D14F23}"/>
              </a:ext>
            </a:extLst>
          </p:cNvPr>
          <p:cNvSpPr>
            <a:spLocks noGrp="1"/>
          </p:cNvSpPr>
          <p:nvPr>
            <p:ph idx="1"/>
          </p:nvPr>
        </p:nvSpPr>
        <p:spPr>
          <a:xfrm>
            <a:off x="680321" y="2336873"/>
            <a:ext cx="6423211" cy="3599316"/>
          </a:xfrm>
        </p:spPr>
        <p:txBody>
          <a:bodyPr>
            <a:normAutofit fontScale="92500" lnSpcReduction="10000"/>
          </a:bodyPr>
          <a:lstStyle/>
          <a:p>
            <a:pPr marL="0" indent="0">
              <a:lnSpc>
                <a:spcPct val="100000"/>
              </a:lnSpc>
              <a:buNone/>
            </a:pPr>
            <a:r>
              <a:rPr lang="en-US" sz="2000" dirty="0"/>
              <a:t>Avinash Nicklas Malik has a trouble-maker, systems breaker, and risk taker in the realm of Enterprise Architecture for the past 15 years. </a:t>
            </a:r>
          </a:p>
          <a:p>
            <a:pPr marL="0" indent="0">
              <a:lnSpc>
                <a:spcPct val="100000"/>
              </a:lnSpc>
              <a:buNone/>
            </a:pPr>
            <a:r>
              <a:rPr lang="en-US" sz="2000" dirty="0"/>
              <a:t>Former CIO, Servant Leader, and all-around force of nature, Nick will drive you to success in EA and show you the sights along the way.</a:t>
            </a:r>
          </a:p>
          <a:p>
            <a:pPr marL="0" indent="0">
              <a:lnSpc>
                <a:spcPct val="100000"/>
              </a:lnSpc>
              <a:buNone/>
            </a:pPr>
            <a:r>
              <a:rPr lang="en-US" sz="2000" dirty="0"/>
              <a:t>Email: </a:t>
            </a:r>
            <a:r>
              <a:rPr lang="en-US" sz="2000" dirty="0">
                <a:hlinkClick r:id="rId5"/>
              </a:rPr>
              <a:t>Avinash.Malik@infosys.com</a:t>
            </a:r>
            <a:endParaRPr lang="en-US" sz="2000" dirty="0"/>
          </a:p>
          <a:p>
            <a:pPr marL="0" indent="0">
              <a:lnSpc>
                <a:spcPct val="100000"/>
              </a:lnSpc>
              <a:buNone/>
            </a:pPr>
            <a:r>
              <a:rPr lang="en-US" sz="2000" b="1" dirty="0"/>
              <a:t>Blog: </a:t>
            </a:r>
            <a:r>
              <a:rPr lang="en-US" sz="2000" b="1" dirty="0">
                <a:hlinkClick r:id="rId6"/>
              </a:rPr>
              <a:t>http://VanguardEA.com</a:t>
            </a:r>
            <a:endParaRPr lang="en-US" sz="2000" b="1" dirty="0"/>
          </a:p>
          <a:p>
            <a:pPr marL="0" indent="0">
              <a:lnSpc>
                <a:spcPct val="100000"/>
              </a:lnSpc>
              <a:buNone/>
            </a:pPr>
            <a:r>
              <a:rPr lang="en-US" sz="2000" b="1" dirty="0"/>
              <a:t>LinkedIn: </a:t>
            </a:r>
            <a:r>
              <a:rPr lang="en-US" sz="2000" b="1" dirty="0">
                <a:hlinkClick r:id="rId7"/>
              </a:rPr>
              <a:t>https://linkedin.com/in/nickmalik</a:t>
            </a:r>
            <a:endParaRPr lang="en-US" sz="2000" b="1" dirty="0"/>
          </a:p>
          <a:p>
            <a:pPr marL="0" indent="0">
              <a:lnSpc>
                <a:spcPct val="100000"/>
              </a:lnSpc>
              <a:buNone/>
            </a:pPr>
            <a:r>
              <a:rPr lang="en-US" sz="2000" b="1" dirty="0" err="1"/>
              <a:t>Tiktok</a:t>
            </a:r>
            <a:r>
              <a:rPr lang="en-US" sz="2000" b="1" dirty="0"/>
              <a:t>: </a:t>
            </a:r>
            <a:r>
              <a:rPr lang="en-US" sz="2000" b="1" dirty="0">
                <a:hlinkClick r:id="rId8"/>
              </a:rPr>
              <a:t>https://www.tiktok.com/@Nick_EnterpriseArch</a:t>
            </a:r>
            <a:endParaRPr lang="en-US" sz="2000" b="1" dirty="0"/>
          </a:p>
          <a:p>
            <a:pPr marL="0" indent="0">
              <a:lnSpc>
                <a:spcPct val="100000"/>
              </a:lnSpc>
              <a:buNone/>
            </a:pPr>
            <a:endParaRPr lang="en-US" sz="2000" b="1" dirty="0"/>
          </a:p>
          <a:p>
            <a:pPr marL="0" indent="0">
              <a:lnSpc>
                <a:spcPct val="100000"/>
              </a:lnSpc>
              <a:buNone/>
            </a:pPr>
            <a:endParaRPr lang="en-US" sz="2000" b="1" dirty="0"/>
          </a:p>
        </p:txBody>
      </p:sp>
    </p:spTree>
    <p:extLst>
      <p:ext uri="{BB962C8B-B14F-4D97-AF65-F5344CB8AC3E}">
        <p14:creationId xmlns:p14="http://schemas.microsoft.com/office/powerpoint/2010/main" val="156198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48840-56D6-4CD8-A9E5-38A59E0ABC28}"/>
              </a:ext>
            </a:extLst>
          </p:cNvPr>
          <p:cNvSpPr>
            <a:spLocks noGrp="1"/>
          </p:cNvSpPr>
          <p:nvPr>
            <p:ph type="title"/>
          </p:nvPr>
        </p:nvSpPr>
        <p:spPr/>
        <p:txBody>
          <a:bodyPr/>
          <a:lstStyle/>
          <a:p>
            <a:r>
              <a:rPr lang="en-US" dirty="0"/>
              <a:t>What exactly is Digital Transformation</a:t>
            </a:r>
          </a:p>
        </p:txBody>
      </p:sp>
      <p:sp>
        <p:nvSpPr>
          <p:cNvPr id="3" name="Content Placeholder 2">
            <a:extLst>
              <a:ext uri="{FF2B5EF4-FFF2-40B4-BE49-F238E27FC236}">
                <a16:creationId xmlns:a16="http://schemas.microsoft.com/office/drawing/2014/main" id="{31363CB3-8C71-416D-A62D-65FE24B46470}"/>
              </a:ext>
            </a:extLst>
          </p:cNvPr>
          <p:cNvSpPr>
            <a:spLocks noGrp="1"/>
          </p:cNvSpPr>
          <p:nvPr>
            <p:ph idx="1"/>
          </p:nvPr>
        </p:nvSpPr>
        <p:spPr>
          <a:xfrm>
            <a:off x="363165" y="2190958"/>
            <a:ext cx="8455715" cy="4521127"/>
          </a:xfrm>
        </p:spPr>
        <p:txBody>
          <a:bodyPr>
            <a:noAutofit/>
          </a:bodyPr>
          <a:lstStyle/>
          <a:p>
            <a:pPr marL="0" indent="0">
              <a:lnSpc>
                <a:spcPct val="120000"/>
              </a:lnSpc>
              <a:buNone/>
            </a:pPr>
            <a:r>
              <a:rPr lang="en-US" sz="2800" dirty="0"/>
              <a:t>Digital Transformation is a type of strategic effort that promises to reorient a traditional organization’s business model to take advantage of new technologies, adopt modern mobile and social experiences, appeal to customers who are increasingly connected and meet their expectations for service, ease, and seamless use of digital technologies.</a:t>
            </a:r>
          </a:p>
          <a:p>
            <a:pPr marL="0" indent="0">
              <a:lnSpc>
                <a:spcPct val="120000"/>
              </a:lnSpc>
              <a:buNone/>
            </a:pPr>
            <a:endParaRPr lang="en-US" sz="2800" dirty="0"/>
          </a:p>
          <a:p>
            <a:pPr>
              <a:lnSpc>
                <a:spcPct val="120000"/>
              </a:lnSpc>
            </a:pPr>
            <a:endParaRPr lang="en-US" sz="2800" dirty="0"/>
          </a:p>
        </p:txBody>
      </p:sp>
      <p:sp>
        <p:nvSpPr>
          <p:cNvPr id="4" name="Rectangle 3">
            <a:extLst>
              <a:ext uri="{FF2B5EF4-FFF2-40B4-BE49-F238E27FC236}">
                <a16:creationId xmlns:a16="http://schemas.microsoft.com/office/drawing/2014/main" id="{C62F9A67-C31D-4EB4-B5AF-968713493A49}"/>
              </a:ext>
            </a:extLst>
          </p:cNvPr>
          <p:cNvSpPr/>
          <p:nvPr/>
        </p:nvSpPr>
        <p:spPr>
          <a:xfrm>
            <a:off x="8991600" y="3657600"/>
            <a:ext cx="3050594" cy="2174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lnSpc>
                <a:spcPct val="120000"/>
              </a:lnSpc>
              <a:buNone/>
            </a:pPr>
            <a:r>
              <a:rPr lang="en-US" sz="1800" dirty="0">
                <a:solidFill>
                  <a:sysClr val="windowText" lastClr="000000"/>
                </a:solidFill>
              </a:rPr>
              <a:t>Customer Experience First</a:t>
            </a:r>
          </a:p>
          <a:p>
            <a:pPr marL="0" indent="0" algn="ctr">
              <a:lnSpc>
                <a:spcPct val="120000"/>
              </a:lnSpc>
              <a:buNone/>
            </a:pPr>
            <a:r>
              <a:rPr lang="en-US" sz="1800" dirty="0">
                <a:solidFill>
                  <a:sysClr val="windowText" lastClr="000000"/>
                </a:solidFill>
              </a:rPr>
              <a:t>Data Intensive</a:t>
            </a:r>
          </a:p>
          <a:p>
            <a:pPr marL="0" indent="0" algn="ctr">
              <a:lnSpc>
                <a:spcPct val="120000"/>
              </a:lnSpc>
              <a:buNone/>
            </a:pPr>
            <a:r>
              <a:rPr lang="en-US" dirty="0">
                <a:solidFill>
                  <a:sysClr val="windowText" lastClr="000000"/>
                </a:solidFill>
              </a:rPr>
              <a:t>Intelligence at the Edge</a:t>
            </a:r>
            <a:endParaRPr lang="en-US" sz="1800" dirty="0">
              <a:solidFill>
                <a:sysClr val="windowText" lastClr="000000"/>
              </a:solidFill>
            </a:endParaRPr>
          </a:p>
          <a:p>
            <a:pPr marL="0" indent="0" algn="ctr">
              <a:lnSpc>
                <a:spcPct val="120000"/>
              </a:lnSpc>
              <a:buNone/>
            </a:pPr>
            <a:r>
              <a:rPr lang="en-US" sz="1800" dirty="0">
                <a:solidFill>
                  <a:sysClr val="windowText" lastClr="000000"/>
                </a:solidFill>
              </a:rPr>
              <a:t>Mobile Ready</a:t>
            </a:r>
          </a:p>
          <a:p>
            <a:pPr marL="0" indent="0" algn="ctr">
              <a:lnSpc>
                <a:spcPct val="120000"/>
              </a:lnSpc>
              <a:buNone/>
            </a:pPr>
            <a:r>
              <a:rPr lang="en-US" dirty="0">
                <a:solidFill>
                  <a:sysClr val="windowText" lastClr="000000"/>
                </a:solidFill>
              </a:rPr>
              <a:t>Social</a:t>
            </a:r>
            <a:endParaRPr lang="en-US" sz="1800" dirty="0">
              <a:solidFill>
                <a:sysClr val="windowText" lastClr="000000"/>
              </a:solidFill>
            </a:endParaRPr>
          </a:p>
          <a:p>
            <a:pPr marL="0" indent="0" algn="ctr">
              <a:lnSpc>
                <a:spcPct val="120000"/>
              </a:lnSpc>
              <a:buNone/>
            </a:pPr>
            <a:r>
              <a:rPr lang="en-US" sz="1800" dirty="0">
                <a:solidFill>
                  <a:sysClr val="windowText" lastClr="000000"/>
                </a:solidFill>
              </a:rPr>
              <a:t>Omnichannel</a:t>
            </a:r>
          </a:p>
        </p:txBody>
      </p:sp>
    </p:spTree>
    <p:extLst>
      <p:ext uri="{BB962C8B-B14F-4D97-AF65-F5344CB8AC3E}">
        <p14:creationId xmlns:p14="http://schemas.microsoft.com/office/powerpoint/2010/main" val="1064858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9E4B4-EF06-406B-A95F-207BE1BC6F3F}"/>
              </a:ext>
            </a:extLst>
          </p:cNvPr>
          <p:cNvSpPr>
            <a:spLocks noGrp="1"/>
          </p:cNvSpPr>
          <p:nvPr>
            <p:ph type="title"/>
          </p:nvPr>
        </p:nvSpPr>
        <p:spPr/>
        <p:txBody>
          <a:bodyPr/>
          <a:lstStyle/>
          <a:p>
            <a:r>
              <a:rPr lang="en-US" dirty="0"/>
              <a:t>Digital Transformation is important</a:t>
            </a:r>
          </a:p>
        </p:txBody>
      </p:sp>
      <p:sp>
        <p:nvSpPr>
          <p:cNvPr id="3" name="Content Placeholder 2">
            <a:extLst>
              <a:ext uri="{FF2B5EF4-FFF2-40B4-BE49-F238E27FC236}">
                <a16:creationId xmlns:a16="http://schemas.microsoft.com/office/drawing/2014/main" id="{86B27CF9-DD7B-4949-990B-85ABD9124DD2}"/>
              </a:ext>
            </a:extLst>
          </p:cNvPr>
          <p:cNvSpPr>
            <a:spLocks noGrp="1"/>
          </p:cNvSpPr>
          <p:nvPr>
            <p:ph idx="1"/>
          </p:nvPr>
        </p:nvSpPr>
        <p:spPr>
          <a:xfrm>
            <a:off x="680321" y="2079085"/>
            <a:ext cx="7451715" cy="1421088"/>
          </a:xfrm>
        </p:spPr>
        <p:txBody>
          <a:bodyPr/>
          <a:lstStyle/>
          <a:p>
            <a:pPr marL="0" indent="0">
              <a:lnSpc>
                <a:spcPct val="100000"/>
              </a:lnSpc>
              <a:buNone/>
            </a:pPr>
            <a:r>
              <a:rPr lang="en-US" dirty="0"/>
              <a:t>The global digital transformation market was valued at USD 998.99 billion in 2020 and is expected to reach a value of USD 2744.68 billion by 2026.</a:t>
            </a:r>
          </a:p>
        </p:txBody>
      </p:sp>
      <p:grpSp>
        <p:nvGrpSpPr>
          <p:cNvPr id="19" name="Group 18">
            <a:extLst>
              <a:ext uri="{FF2B5EF4-FFF2-40B4-BE49-F238E27FC236}">
                <a16:creationId xmlns:a16="http://schemas.microsoft.com/office/drawing/2014/main" id="{D527695A-3C7B-4FD3-B77A-24BC42F82611}"/>
              </a:ext>
            </a:extLst>
          </p:cNvPr>
          <p:cNvGrpSpPr/>
          <p:nvPr/>
        </p:nvGrpSpPr>
        <p:grpSpPr>
          <a:xfrm>
            <a:off x="814038" y="3891775"/>
            <a:ext cx="2241396" cy="2592138"/>
            <a:chOff x="814038" y="3891775"/>
            <a:chExt cx="2241396" cy="2592138"/>
          </a:xfrm>
        </p:grpSpPr>
        <p:sp>
          <p:nvSpPr>
            <p:cNvPr id="4" name="Rectangle 3">
              <a:extLst>
                <a:ext uri="{FF2B5EF4-FFF2-40B4-BE49-F238E27FC236}">
                  <a16:creationId xmlns:a16="http://schemas.microsoft.com/office/drawing/2014/main" id="{B81F5ED0-80FB-4802-ADBC-3E03AD77917E}"/>
                </a:ext>
              </a:extLst>
            </p:cNvPr>
            <p:cNvSpPr/>
            <p:nvPr/>
          </p:nvSpPr>
          <p:spPr>
            <a:xfrm>
              <a:off x="814039" y="3891775"/>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Disruptive Business Models</a:t>
              </a:r>
            </a:p>
          </p:txBody>
        </p:sp>
        <p:sp>
          <p:nvSpPr>
            <p:cNvPr id="5" name="Rectangle 4">
              <a:extLst>
                <a:ext uri="{FF2B5EF4-FFF2-40B4-BE49-F238E27FC236}">
                  <a16:creationId xmlns:a16="http://schemas.microsoft.com/office/drawing/2014/main" id="{A860A376-A12A-4B6D-9432-306A9DFA8273}"/>
                </a:ext>
              </a:extLst>
            </p:cNvPr>
            <p:cNvSpPr/>
            <p:nvPr/>
          </p:nvSpPr>
          <p:spPr>
            <a:xfrm>
              <a:off x="814039" y="4783872"/>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Seamless Customer Experiences</a:t>
              </a:r>
            </a:p>
          </p:txBody>
        </p:sp>
        <p:sp>
          <p:nvSpPr>
            <p:cNvPr id="6" name="Rectangle 5">
              <a:extLst>
                <a:ext uri="{FF2B5EF4-FFF2-40B4-BE49-F238E27FC236}">
                  <a16:creationId xmlns:a16="http://schemas.microsoft.com/office/drawing/2014/main" id="{57B884CE-C0F3-4686-A877-E9A5DF4B2D3F}"/>
                </a:ext>
              </a:extLst>
            </p:cNvPr>
            <p:cNvSpPr/>
            <p:nvPr/>
          </p:nvSpPr>
          <p:spPr>
            <a:xfrm>
              <a:off x="814038" y="5725630"/>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Greater Customer Reach</a:t>
              </a:r>
            </a:p>
          </p:txBody>
        </p:sp>
      </p:grpSp>
      <p:sp>
        <p:nvSpPr>
          <p:cNvPr id="7" name="Arrow: Right 6">
            <a:extLst>
              <a:ext uri="{FF2B5EF4-FFF2-40B4-BE49-F238E27FC236}">
                <a16:creationId xmlns:a16="http://schemas.microsoft.com/office/drawing/2014/main" id="{9EDBD64A-0CCC-4184-A437-61B6897D3634}"/>
              </a:ext>
            </a:extLst>
          </p:cNvPr>
          <p:cNvSpPr/>
          <p:nvPr/>
        </p:nvSpPr>
        <p:spPr>
          <a:xfrm flipH="1">
            <a:off x="3561888" y="4516243"/>
            <a:ext cx="657922" cy="10259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8" name="Group 17">
            <a:extLst>
              <a:ext uri="{FF2B5EF4-FFF2-40B4-BE49-F238E27FC236}">
                <a16:creationId xmlns:a16="http://schemas.microsoft.com/office/drawing/2014/main" id="{B0B1F134-4B01-4CD6-A78B-04249014A79B}"/>
              </a:ext>
            </a:extLst>
          </p:cNvPr>
          <p:cNvGrpSpPr/>
          <p:nvPr/>
        </p:nvGrpSpPr>
        <p:grpSpPr>
          <a:xfrm>
            <a:off x="4726264" y="3891775"/>
            <a:ext cx="2241396" cy="2592138"/>
            <a:chOff x="5163013" y="3891775"/>
            <a:chExt cx="2241396" cy="2592138"/>
          </a:xfrm>
        </p:grpSpPr>
        <p:sp>
          <p:nvSpPr>
            <p:cNvPr id="8" name="Rectangle 7">
              <a:extLst>
                <a:ext uri="{FF2B5EF4-FFF2-40B4-BE49-F238E27FC236}">
                  <a16:creationId xmlns:a16="http://schemas.microsoft.com/office/drawing/2014/main" id="{64E0C795-B3C6-47D5-9CEC-8A3372550F77}"/>
                </a:ext>
              </a:extLst>
            </p:cNvPr>
            <p:cNvSpPr/>
            <p:nvPr/>
          </p:nvSpPr>
          <p:spPr>
            <a:xfrm>
              <a:off x="5163014" y="3891775"/>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Digital Experience Platform</a:t>
              </a:r>
            </a:p>
          </p:txBody>
        </p:sp>
        <p:sp>
          <p:nvSpPr>
            <p:cNvPr id="9" name="Rectangle 8">
              <a:extLst>
                <a:ext uri="{FF2B5EF4-FFF2-40B4-BE49-F238E27FC236}">
                  <a16:creationId xmlns:a16="http://schemas.microsoft.com/office/drawing/2014/main" id="{C0C83E30-1819-4F91-AC4D-9EBB7E3E7675}"/>
                </a:ext>
              </a:extLst>
            </p:cNvPr>
            <p:cNvSpPr/>
            <p:nvPr/>
          </p:nvSpPr>
          <p:spPr>
            <a:xfrm>
              <a:off x="5163014" y="4783872"/>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Microservice Flexibility</a:t>
              </a:r>
            </a:p>
          </p:txBody>
        </p:sp>
        <p:sp>
          <p:nvSpPr>
            <p:cNvPr id="10" name="Rectangle 9">
              <a:extLst>
                <a:ext uri="{FF2B5EF4-FFF2-40B4-BE49-F238E27FC236}">
                  <a16:creationId xmlns:a16="http://schemas.microsoft.com/office/drawing/2014/main" id="{E4CF6C4D-EADE-4A77-923A-DC5B7E498EB5}"/>
                </a:ext>
              </a:extLst>
            </p:cNvPr>
            <p:cNvSpPr/>
            <p:nvPr/>
          </p:nvSpPr>
          <p:spPr>
            <a:xfrm>
              <a:off x="5163013" y="5725630"/>
              <a:ext cx="2241395" cy="758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Agile Software Practices</a:t>
              </a:r>
            </a:p>
          </p:txBody>
        </p:sp>
      </p:grpSp>
      <p:sp>
        <p:nvSpPr>
          <p:cNvPr id="11" name="Arrow: Right 10">
            <a:extLst>
              <a:ext uri="{FF2B5EF4-FFF2-40B4-BE49-F238E27FC236}">
                <a16:creationId xmlns:a16="http://schemas.microsoft.com/office/drawing/2014/main" id="{FCD1666D-BF52-466A-9567-8F9C458AB169}"/>
              </a:ext>
            </a:extLst>
          </p:cNvPr>
          <p:cNvSpPr/>
          <p:nvPr/>
        </p:nvSpPr>
        <p:spPr>
          <a:xfrm flipH="1">
            <a:off x="7474114" y="4516242"/>
            <a:ext cx="657922" cy="10259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CA6C20B3-36A1-4C6B-8DC2-16FD3C6F6D4E}"/>
              </a:ext>
            </a:extLst>
          </p:cNvPr>
          <p:cNvSpPr/>
          <p:nvPr/>
        </p:nvSpPr>
        <p:spPr>
          <a:xfrm>
            <a:off x="8638490" y="3891774"/>
            <a:ext cx="2804785"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Artificial Intelligence</a:t>
            </a:r>
          </a:p>
        </p:txBody>
      </p:sp>
      <p:sp>
        <p:nvSpPr>
          <p:cNvPr id="13" name="Rectangle 12">
            <a:extLst>
              <a:ext uri="{FF2B5EF4-FFF2-40B4-BE49-F238E27FC236}">
                <a16:creationId xmlns:a16="http://schemas.microsoft.com/office/drawing/2014/main" id="{A0450984-AE89-46FB-8A01-C196692E018A}"/>
              </a:ext>
            </a:extLst>
          </p:cNvPr>
          <p:cNvSpPr/>
          <p:nvPr/>
        </p:nvSpPr>
        <p:spPr>
          <a:xfrm>
            <a:off x="8673550" y="4448369"/>
            <a:ext cx="2804785"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Big Data Analytics</a:t>
            </a:r>
          </a:p>
        </p:txBody>
      </p:sp>
      <p:sp>
        <p:nvSpPr>
          <p:cNvPr id="14" name="Rectangle 13">
            <a:extLst>
              <a:ext uri="{FF2B5EF4-FFF2-40B4-BE49-F238E27FC236}">
                <a16:creationId xmlns:a16="http://schemas.microsoft.com/office/drawing/2014/main" id="{42596A06-25A5-4436-ABC2-9C9E943D380F}"/>
              </a:ext>
            </a:extLst>
          </p:cNvPr>
          <p:cNvSpPr/>
          <p:nvPr/>
        </p:nvSpPr>
        <p:spPr>
          <a:xfrm>
            <a:off x="8673550" y="5004964"/>
            <a:ext cx="2804785"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Internet of Things</a:t>
            </a:r>
          </a:p>
        </p:txBody>
      </p:sp>
      <p:sp>
        <p:nvSpPr>
          <p:cNvPr id="15" name="Rectangle 14">
            <a:extLst>
              <a:ext uri="{FF2B5EF4-FFF2-40B4-BE49-F238E27FC236}">
                <a16:creationId xmlns:a16="http://schemas.microsoft.com/office/drawing/2014/main" id="{95AB70B3-DDA0-4B1F-BBD5-E95815D28E83}"/>
              </a:ext>
            </a:extLst>
          </p:cNvPr>
          <p:cNvSpPr/>
          <p:nvPr/>
        </p:nvSpPr>
        <p:spPr>
          <a:xfrm>
            <a:off x="8673550" y="5561559"/>
            <a:ext cx="2804785"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Elastic Cloud Scalability</a:t>
            </a:r>
          </a:p>
        </p:txBody>
      </p:sp>
      <p:sp>
        <p:nvSpPr>
          <p:cNvPr id="16" name="Rectangle 15">
            <a:extLst>
              <a:ext uri="{FF2B5EF4-FFF2-40B4-BE49-F238E27FC236}">
                <a16:creationId xmlns:a16="http://schemas.microsoft.com/office/drawing/2014/main" id="{743E7CD7-AF21-4160-A6F6-1F5B65D3F2D1}"/>
              </a:ext>
            </a:extLst>
          </p:cNvPr>
          <p:cNvSpPr/>
          <p:nvPr/>
        </p:nvSpPr>
        <p:spPr>
          <a:xfrm>
            <a:off x="8673550" y="6118153"/>
            <a:ext cx="2804785"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5G Internet Connectivity</a:t>
            </a:r>
          </a:p>
        </p:txBody>
      </p:sp>
      <p:sp>
        <p:nvSpPr>
          <p:cNvPr id="20" name="TextBox 19">
            <a:extLst>
              <a:ext uri="{FF2B5EF4-FFF2-40B4-BE49-F238E27FC236}">
                <a16:creationId xmlns:a16="http://schemas.microsoft.com/office/drawing/2014/main" id="{06501520-96D8-407E-BA33-75D86FA83CC4}"/>
              </a:ext>
            </a:extLst>
          </p:cNvPr>
          <p:cNvSpPr txBox="1"/>
          <p:nvPr/>
        </p:nvSpPr>
        <p:spPr>
          <a:xfrm>
            <a:off x="1361440" y="3544734"/>
            <a:ext cx="907877" cy="369332"/>
          </a:xfrm>
          <a:prstGeom prst="rect">
            <a:avLst/>
          </a:prstGeom>
          <a:noFill/>
        </p:spPr>
        <p:txBody>
          <a:bodyPr wrap="none" rtlCol="0">
            <a:spAutoFit/>
          </a:bodyPr>
          <a:lstStyle/>
          <a:p>
            <a:r>
              <a:rPr lang="en-US" dirty="0"/>
              <a:t>Results</a:t>
            </a:r>
          </a:p>
        </p:txBody>
      </p:sp>
      <p:sp>
        <p:nvSpPr>
          <p:cNvPr id="21" name="TextBox 20">
            <a:extLst>
              <a:ext uri="{FF2B5EF4-FFF2-40B4-BE49-F238E27FC236}">
                <a16:creationId xmlns:a16="http://schemas.microsoft.com/office/drawing/2014/main" id="{9DAB4D25-B430-469D-A02C-9CA2ABF08AD6}"/>
              </a:ext>
            </a:extLst>
          </p:cNvPr>
          <p:cNvSpPr txBox="1"/>
          <p:nvPr/>
        </p:nvSpPr>
        <p:spPr>
          <a:xfrm>
            <a:off x="5151706" y="3544734"/>
            <a:ext cx="1390509" cy="369332"/>
          </a:xfrm>
          <a:prstGeom prst="rect">
            <a:avLst/>
          </a:prstGeom>
          <a:noFill/>
        </p:spPr>
        <p:txBody>
          <a:bodyPr wrap="none" rtlCol="0">
            <a:spAutoFit/>
          </a:bodyPr>
          <a:lstStyle/>
          <a:p>
            <a:r>
              <a:rPr lang="en-US" dirty="0"/>
              <a:t>Provided By</a:t>
            </a:r>
          </a:p>
        </p:txBody>
      </p:sp>
      <p:sp>
        <p:nvSpPr>
          <p:cNvPr id="22" name="TextBox 21">
            <a:extLst>
              <a:ext uri="{FF2B5EF4-FFF2-40B4-BE49-F238E27FC236}">
                <a16:creationId xmlns:a16="http://schemas.microsoft.com/office/drawing/2014/main" id="{ADA6D81E-91D0-437C-926F-7D48F44E2F24}"/>
              </a:ext>
            </a:extLst>
          </p:cNvPr>
          <p:cNvSpPr txBox="1"/>
          <p:nvPr/>
        </p:nvSpPr>
        <p:spPr>
          <a:xfrm>
            <a:off x="9380687" y="3544734"/>
            <a:ext cx="1319592" cy="369332"/>
          </a:xfrm>
          <a:prstGeom prst="rect">
            <a:avLst/>
          </a:prstGeom>
          <a:noFill/>
        </p:spPr>
        <p:txBody>
          <a:bodyPr wrap="none" rtlCol="0">
            <a:spAutoFit/>
          </a:bodyPr>
          <a:lstStyle/>
          <a:p>
            <a:r>
              <a:rPr lang="en-US" dirty="0"/>
              <a:t>Enabled By</a:t>
            </a:r>
          </a:p>
        </p:txBody>
      </p:sp>
    </p:spTree>
    <p:extLst>
      <p:ext uri="{BB962C8B-B14F-4D97-AF65-F5344CB8AC3E}">
        <p14:creationId xmlns:p14="http://schemas.microsoft.com/office/powerpoint/2010/main" val="305910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8A6E-2177-4555-ABB5-2D24B5550562}"/>
              </a:ext>
            </a:extLst>
          </p:cNvPr>
          <p:cNvSpPr>
            <a:spLocks noGrp="1"/>
          </p:cNvSpPr>
          <p:nvPr>
            <p:ph type="title"/>
          </p:nvPr>
        </p:nvSpPr>
        <p:spPr/>
        <p:txBody>
          <a:bodyPr>
            <a:normAutofit/>
          </a:bodyPr>
          <a:lstStyle/>
          <a:p>
            <a:r>
              <a:rPr lang="en-US" sz="3200" dirty="0"/>
              <a:t>Sometimes, Enterprise Architecture looks like this</a:t>
            </a:r>
          </a:p>
        </p:txBody>
      </p:sp>
      <p:sp>
        <p:nvSpPr>
          <p:cNvPr id="3" name="Content Placeholder 2">
            <a:extLst>
              <a:ext uri="{FF2B5EF4-FFF2-40B4-BE49-F238E27FC236}">
                <a16:creationId xmlns:a16="http://schemas.microsoft.com/office/drawing/2014/main" id="{AB16BB38-8D47-44D7-930A-0F962139B715}"/>
              </a:ext>
            </a:extLst>
          </p:cNvPr>
          <p:cNvSpPr>
            <a:spLocks noGrp="1"/>
          </p:cNvSpPr>
          <p:nvPr>
            <p:ph idx="1"/>
          </p:nvPr>
        </p:nvSpPr>
        <p:spPr>
          <a:xfrm>
            <a:off x="680321" y="2926079"/>
            <a:ext cx="2817023" cy="3630363"/>
          </a:xfrm>
        </p:spPr>
        <p:txBody>
          <a:bodyPr>
            <a:normAutofit/>
          </a:bodyPr>
          <a:lstStyle/>
          <a:p>
            <a:pPr marL="0" indent="0">
              <a:lnSpc>
                <a:spcPct val="110000"/>
              </a:lnSpc>
              <a:buNone/>
            </a:pPr>
            <a:r>
              <a:rPr lang="en-US" sz="2800" dirty="0"/>
              <a:t>Traditional Enterprise Architecture is unprepared for Digital Transformation</a:t>
            </a:r>
          </a:p>
        </p:txBody>
      </p:sp>
      <p:pic>
        <p:nvPicPr>
          <p:cNvPr id="5" name="Picture 4" descr="Associated Press - Scottish Goalkeeper 2020 European Cup tangled in net&#10;">
            <a:extLst>
              <a:ext uri="{FF2B5EF4-FFF2-40B4-BE49-F238E27FC236}">
                <a16:creationId xmlns:a16="http://schemas.microsoft.com/office/drawing/2014/main" id="{7DB57C4E-D787-4030-B6BF-709F27FC8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2378" y="1986226"/>
            <a:ext cx="8119621" cy="4871773"/>
          </a:xfrm>
          <a:prstGeom prst="rect">
            <a:avLst/>
          </a:prstGeom>
        </p:spPr>
      </p:pic>
      <p:sp>
        <p:nvSpPr>
          <p:cNvPr id="6" name="TextBox 5">
            <a:extLst>
              <a:ext uri="{FF2B5EF4-FFF2-40B4-BE49-F238E27FC236}">
                <a16:creationId xmlns:a16="http://schemas.microsoft.com/office/drawing/2014/main" id="{C44EF0A8-B072-4C1F-82A4-4C7974E97A94}"/>
              </a:ext>
            </a:extLst>
          </p:cNvPr>
          <p:cNvSpPr txBox="1"/>
          <p:nvPr/>
        </p:nvSpPr>
        <p:spPr>
          <a:xfrm>
            <a:off x="9276080" y="6550222"/>
            <a:ext cx="2814320" cy="307777"/>
          </a:xfrm>
          <a:prstGeom prst="rect">
            <a:avLst/>
          </a:prstGeom>
          <a:noFill/>
        </p:spPr>
        <p:txBody>
          <a:bodyPr wrap="square" rtlCol="0">
            <a:spAutoFit/>
          </a:bodyPr>
          <a:lstStyle/>
          <a:p>
            <a:r>
              <a:rPr lang="en-US" sz="1400" dirty="0"/>
              <a:t>Photo credit: Associated Press</a:t>
            </a:r>
          </a:p>
        </p:txBody>
      </p:sp>
    </p:spTree>
    <p:extLst>
      <p:ext uri="{BB962C8B-B14F-4D97-AF65-F5344CB8AC3E}">
        <p14:creationId xmlns:p14="http://schemas.microsoft.com/office/powerpoint/2010/main" val="3930375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7E9E5-3D7D-491F-A089-0316A9D43B1A}"/>
              </a:ext>
            </a:extLst>
          </p:cNvPr>
          <p:cNvSpPr>
            <a:spLocks noGrp="1"/>
          </p:cNvSpPr>
          <p:nvPr>
            <p:ph type="title"/>
          </p:nvPr>
        </p:nvSpPr>
        <p:spPr>
          <a:xfrm>
            <a:off x="243441" y="789996"/>
            <a:ext cx="10129919" cy="1080938"/>
          </a:xfrm>
        </p:spPr>
        <p:txBody>
          <a:bodyPr/>
          <a:lstStyle/>
          <a:p>
            <a:r>
              <a:rPr lang="en-US" dirty="0"/>
              <a:t>“Agile” Transformed Software, Not Architecture </a:t>
            </a:r>
          </a:p>
        </p:txBody>
      </p:sp>
      <p:graphicFrame>
        <p:nvGraphicFramePr>
          <p:cNvPr id="4" name="Table 4">
            <a:extLst>
              <a:ext uri="{FF2B5EF4-FFF2-40B4-BE49-F238E27FC236}">
                <a16:creationId xmlns:a16="http://schemas.microsoft.com/office/drawing/2014/main" id="{1647A625-A47C-47E3-BA8D-0CC0C53EE87F}"/>
              </a:ext>
            </a:extLst>
          </p:cNvPr>
          <p:cNvGraphicFramePr>
            <a:graphicFrameLocks noGrp="1"/>
          </p:cNvGraphicFramePr>
          <p:nvPr>
            <p:ph idx="1"/>
            <p:extLst>
              <p:ext uri="{D42A27DB-BD31-4B8C-83A1-F6EECF244321}">
                <p14:modId xmlns:p14="http://schemas.microsoft.com/office/powerpoint/2010/main" val="946147216"/>
              </p:ext>
            </p:extLst>
          </p:nvPr>
        </p:nvGraphicFramePr>
        <p:xfrm>
          <a:off x="681038" y="2336800"/>
          <a:ext cx="11197197" cy="4206240"/>
        </p:xfrm>
        <a:graphic>
          <a:graphicData uri="http://schemas.openxmlformats.org/drawingml/2006/table">
            <a:tbl>
              <a:tblPr firstRow="1" bandRow="1">
                <a:tableStyleId>{073A0DAA-6AF3-43AB-8588-CEC1D06C72B9}</a:tableStyleId>
              </a:tblPr>
              <a:tblGrid>
                <a:gridCol w="2967597">
                  <a:extLst>
                    <a:ext uri="{9D8B030D-6E8A-4147-A177-3AD203B41FA5}">
                      <a16:colId xmlns:a16="http://schemas.microsoft.com/office/drawing/2014/main" val="2975443547"/>
                    </a:ext>
                  </a:extLst>
                </a:gridCol>
                <a:gridCol w="4195483">
                  <a:extLst>
                    <a:ext uri="{9D8B030D-6E8A-4147-A177-3AD203B41FA5}">
                      <a16:colId xmlns:a16="http://schemas.microsoft.com/office/drawing/2014/main" val="749142700"/>
                    </a:ext>
                  </a:extLst>
                </a:gridCol>
                <a:gridCol w="4034117">
                  <a:extLst>
                    <a:ext uri="{9D8B030D-6E8A-4147-A177-3AD203B41FA5}">
                      <a16:colId xmlns:a16="http://schemas.microsoft.com/office/drawing/2014/main" val="1418003452"/>
                    </a:ext>
                  </a:extLst>
                </a:gridCol>
              </a:tblGrid>
              <a:tr h="370840">
                <a:tc>
                  <a:txBody>
                    <a:bodyPr/>
                    <a:lstStyle/>
                    <a:p>
                      <a:r>
                        <a:rPr lang="en-US" dirty="0"/>
                        <a:t>Agile Manifesto</a:t>
                      </a:r>
                    </a:p>
                  </a:txBody>
                  <a:tcPr>
                    <a:solidFill>
                      <a:srgbClr val="262626"/>
                    </a:solidFill>
                  </a:tcPr>
                </a:tc>
                <a:tc>
                  <a:txBody>
                    <a:bodyPr/>
                    <a:lstStyle/>
                    <a:p>
                      <a:r>
                        <a:rPr lang="en-US" dirty="0"/>
                        <a:t>What happened to Software Development</a:t>
                      </a:r>
                    </a:p>
                  </a:txBody>
                  <a:tcPr>
                    <a:solidFill>
                      <a:srgbClr val="262626"/>
                    </a:solidFill>
                  </a:tcPr>
                </a:tc>
                <a:tc>
                  <a:txBody>
                    <a:bodyPr/>
                    <a:lstStyle/>
                    <a:p>
                      <a:r>
                        <a:rPr lang="en-US" dirty="0"/>
                        <a:t>What happened to Architecture</a:t>
                      </a:r>
                    </a:p>
                  </a:txBody>
                  <a:tcPr>
                    <a:solidFill>
                      <a:srgbClr val="262626"/>
                    </a:solidFill>
                  </a:tcPr>
                </a:tc>
                <a:extLst>
                  <a:ext uri="{0D108BD9-81ED-4DB2-BD59-A6C34878D82A}">
                    <a16:rowId xmlns:a16="http://schemas.microsoft.com/office/drawing/2014/main" val="4268728562"/>
                  </a:ext>
                </a:extLst>
              </a:tr>
              <a:tr h="370840">
                <a:tc>
                  <a:txBody>
                    <a:bodyPr/>
                    <a:lstStyle/>
                    <a:p>
                      <a:r>
                        <a:rPr lang="en-US" sz="1800" b="0" kern="1200" dirty="0">
                          <a:solidFill>
                            <a:schemeClr val="accent6">
                              <a:lumMod val="50000"/>
                            </a:schemeClr>
                          </a:solidFill>
                          <a:effectLst/>
                        </a:rPr>
                        <a:t>Individuals and interactions over processes and tools</a:t>
                      </a:r>
                      <a:endParaRPr lang="en-US" dirty="0">
                        <a:solidFill>
                          <a:schemeClr val="accent6">
                            <a:lumMod val="50000"/>
                          </a:schemeClr>
                        </a:solidFill>
                      </a:endParaRPr>
                    </a:p>
                  </a:txBody>
                  <a:tcPr/>
                </a:tc>
                <a:tc>
                  <a:txBody>
                    <a:bodyPr/>
                    <a:lstStyle/>
                    <a:p>
                      <a:r>
                        <a:rPr lang="en-US" sz="1600" dirty="0"/>
                        <a:t>Remove team boundaries (dev, test, operations), increased automation (CI/CD), taught </a:t>
                      </a:r>
                      <a:r>
                        <a:rPr lang="en-US" sz="1600" dirty="0" err="1"/>
                        <a:t>devs</a:t>
                      </a:r>
                      <a:r>
                        <a:rPr lang="en-US" sz="1600" dirty="0"/>
                        <a:t> how to test and deploy </a:t>
                      </a:r>
                    </a:p>
                  </a:txBody>
                  <a:tcPr/>
                </a:tc>
                <a:tc>
                  <a:txBody>
                    <a:bodyPr/>
                    <a:lstStyle/>
                    <a:p>
                      <a:r>
                        <a:rPr lang="en-US" sz="1600" dirty="0">
                          <a:solidFill>
                            <a:schemeClr val="accent6">
                              <a:lumMod val="50000"/>
                            </a:schemeClr>
                          </a:solidFill>
                        </a:rPr>
                        <a:t>Nothing</a:t>
                      </a:r>
                      <a:r>
                        <a:rPr lang="en-US" sz="1600" dirty="0"/>
                        <a:t>… Architecture is still process and tool driven.  Separate teams, unique models that no one reads</a:t>
                      </a:r>
                    </a:p>
                  </a:txBody>
                  <a:tcPr/>
                </a:tc>
                <a:extLst>
                  <a:ext uri="{0D108BD9-81ED-4DB2-BD59-A6C34878D82A}">
                    <a16:rowId xmlns:a16="http://schemas.microsoft.com/office/drawing/2014/main" val="3123383306"/>
                  </a:ext>
                </a:extLst>
              </a:tr>
              <a:tr h="370840">
                <a:tc>
                  <a:txBody>
                    <a:bodyPr/>
                    <a:lstStyle/>
                    <a:p>
                      <a:r>
                        <a:rPr lang="en-US" sz="1800" b="0" kern="1200" dirty="0">
                          <a:solidFill>
                            <a:schemeClr val="accent6">
                              <a:lumMod val="50000"/>
                            </a:schemeClr>
                          </a:solidFill>
                          <a:effectLst/>
                        </a:rPr>
                        <a:t>Working software over comprehensive documentation</a:t>
                      </a:r>
                      <a:endParaRPr lang="en-US" dirty="0">
                        <a:solidFill>
                          <a:schemeClr val="accent6">
                            <a:lumMod val="50000"/>
                          </a:schemeClr>
                        </a:solidFill>
                      </a:endParaRPr>
                    </a:p>
                  </a:txBody>
                  <a:tcPr/>
                </a:tc>
                <a:tc>
                  <a:txBody>
                    <a:bodyPr/>
                    <a:lstStyle/>
                    <a:p>
                      <a:r>
                        <a:rPr lang="en-US" sz="1600" dirty="0"/>
                        <a:t>Small deliverable stories describe the results not the design.  Unit Tests prove MVP features.  YAGNI cut gold plating.</a:t>
                      </a:r>
                    </a:p>
                  </a:txBody>
                  <a:tcPr/>
                </a:tc>
                <a:tc>
                  <a:txBody>
                    <a:bodyPr/>
                    <a:lstStyle/>
                    <a:p>
                      <a:r>
                        <a:rPr lang="en-US" sz="1600" dirty="0">
                          <a:solidFill>
                            <a:schemeClr val="accent6">
                              <a:lumMod val="50000"/>
                            </a:schemeClr>
                          </a:solidFill>
                        </a:rPr>
                        <a:t>Nothing</a:t>
                      </a:r>
                      <a:r>
                        <a:rPr lang="en-US" sz="1600" dirty="0"/>
                        <a:t>… Architects produce detailed diagrams that </a:t>
                      </a:r>
                      <a:r>
                        <a:rPr lang="en-US" sz="1600" dirty="0" err="1"/>
                        <a:t>devs</a:t>
                      </a:r>
                      <a:r>
                        <a:rPr lang="en-US" sz="1600" dirty="0"/>
                        <a:t> don’t use.  “future proof” gold-plated designs</a:t>
                      </a:r>
                    </a:p>
                  </a:txBody>
                  <a:tcPr/>
                </a:tc>
                <a:extLst>
                  <a:ext uri="{0D108BD9-81ED-4DB2-BD59-A6C34878D82A}">
                    <a16:rowId xmlns:a16="http://schemas.microsoft.com/office/drawing/2014/main" val="3209757195"/>
                  </a:ext>
                </a:extLst>
              </a:tr>
              <a:tr h="370840">
                <a:tc>
                  <a:txBody>
                    <a:bodyPr/>
                    <a:lstStyle/>
                    <a:p>
                      <a:r>
                        <a:rPr lang="en-US" sz="1800" b="0" kern="1200" dirty="0">
                          <a:solidFill>
                            <a:schemeClr val="accent6">
                              <a:lumMod val="50000"/>
                            </a:schemeClr>
                          </a:solidFill>
                          <a:effectLst/>
                        </a:rPr>
                        <a:t>Customer collaboration over contract negotiation</a:t>
                      </a:r>
                      <a:endParaRPr lang="en-US" dirty="0">
                        <a:solidFill>
                          <a:schemeClr val="accent6">
                            <a:lumMod val="50000"/>
                          </a:schemeClr>
                        </a:solidFill>
                      </a:endParaRPr>
                    </a:p>
                  </a:txBody>
                  <a:tcPr/>
                </a:tc>
                <a:tc>
                  <a:txBody>
                    <a:bodyPr/>
                    <a:lstStyle/>
                    <a:p>
                      <a:r>
                        <a:rPr lang="en-US" sz="1600" dirty="0"/>
                        <a:t>Frequent presentations to customers to get feedback, involvement of business in creating stories</a:t>
                      </a:r>
                    </a:p>
                  </a:txBody>
                  <a:tcPr/>
                </a:tc>
                <a:tc>
                  <a:txBody>
                    <a:bodyPr/>
                    <a:lstStyle/>
                    <a:p>
                      <a:r>
                        <a:rPr lang="en-US" sz="1600" dirty="0">
                          <a:solidFill>
                            <a:schemeClr val="accent6">
                              <a:lumMod val="50000"/>
                            </a:schemeClr>
                          </a:solidFill>
                        </a:rPr>
                        <a:t>Nothing</a:t>
                      </a:r>
                      <a:r>
                        <a:rPr lang="en-US" sz="1600" dirty="0"/>
                        <a:t>… Frameworks still refer to formal Architecture Requests</a:t>
                      </a:r>
                    </a:p>
                  </a:txBody>
                  <a:tcPr/>
                </a:tc>
                <a:extLst>
                  <a:ext uri="{0D108BD9-81ED-4DB2-BD59-A6C34878D82A}">
                    <a16:rowId xmlns:a16="http://schemas.microsoft.com/office/drawing/2014/main" val="2459092361"/>
                  </a:ext>
                </a:extLst>
              </a:tr>
              <a:tr h="370840">
                <a:tc>
                  <a:txBody>
                    <a:bodyPr/>
                    <a:lstStyle/>
                    <a:p>
                      <a:r>
                        <a:rPr lang="en-US" sz="1800" b="0" kern="1200" dirty="0">
                          <a:solidFill>
                            <a:schemeClr val="accent6">
                              <a:lumMod val="50000"/>
                            </a:schemeClr>
                          </a:solidFill>
                          <a:effectLst/>
                        </a:rPr>
                        <a:t>Responding to change over following a plan</a:t>
                      </a:r>
                      <a:endParaRPr lang="en-US" dirty="0">
                        <a:solidFill>
                          <a:schemeClr val="accent6">
                            <a:lumMod val="50000"/>
                          </a:schemeClr>
                        </a:solidFill>
                      </a:endParaRPr>
                    </a:p>
                  </a:txBody>
                  <a:tcPr/>
                </a:tc>
                <a:tc>
                  <a:txBody>
                    <a:bodyPr/>
                    <a:lstStyle/>
                    <a:p>
                      <a:r>
                        <a:rPr lang="en-US" sz="1600" dirty="0"/>
                        <a:t>Fixed duration cycles with prioritized features at the start of each one – created the concept of Minimum Viable Product</a:t>
                      </a:r>
                    </a:p>
                  </a:txBody>
                  <a:tcPr/>
                </a:tc>
                <a:tc>
                  <a:txBody>
                    <a:bodyPr/>
                    <a:lstStyle/>
                    <a:p>
                      <a:r>
                        <a:rPr lang="en-US" sz="1600" dirty="0">
                          <a:solidFill>
                            <a:schemeClr val="accent6">
                              <a:lumMod val="50000"/>
                            </a:schemeClr>
                          </a:solidFill>
                        </a:rPr>
                        <a:t>Nothing</a:t>
                      </a:r>
                      <a:r>
                        <a:rPr lang="en-US" sz="1600" dirty="0"/>
                        <a:t>… Architects are still expected to deliver “interim” and “future” state models YEARS in advance</a:t>
                      </a:r>
                    </a:p>
                  </a:txBody>
                  <a:tcPr/>
                </a:tc>
                <a:extLst>
                  <a:ext uri="{0D108BD9-81ED-4DB2-BD59-A6C34878D82A}">
                    <a16:rowId xmlns:a16="http://schemas.microsoft.com/office/drawing/2014/main" val="1150081883"/>
                  </a:ext>
                </a:extLst>
              </a:tr>
            </a:tbl>
          </a:graphicData>
        </a:graphic>
      </p:graphicFrame>
      <p:sp>
        <p:nvSpPr>
          <p:cNvPr id="5" name="Rectangle 4">
            <a:extLst>
              <a:ext uri="{FF2B5EF4-FFF2-40B4-BE49-F238E27FC236}">
                <a16:creationId xmlns:a16="http://schemas.microsoft.com/office/drawing/2014/main" id="{B658D9BE-7A4C-4F05-9AC1-7AAF1B6E15C4}"/>
              </a:ext>
            </a:extLst>
          </p:cNvPr>
          <p:cNvSpPr/>
          <p:nvPr/>
        </p:nvSpPr>
        <p:spPr>
          <a:xfrm>
            <a:off x="7853082" y="2967318"/>
            <a:ext cx="4025153" cy="932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1CB0868-64CC-4546-B9AE-F503D82105ED}"/>
              </a:ext>
            </a:extLst>
          </p:cNvPr>
          <p:cNvSpPr/>
          <p:nvPr/>
        </p:nvSpPr>
        <p:spPr>
          <a:xfrm>
            <a:off x="7853080" y="3899050"/>
            <a:ext cx="4025153" cy="932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EB373B1-66A4-457E-B9FB-909BB4F0C344}"/>
              </a:ext>
            </a:extLst>
          </p:cNvPr>
          <p:cNvSpPr/>
          <p:nvPr/>
        </p:nvSpPr>
        <p:spPr>
          <a:xfrm>
            <a:off x="7853080" y="4830782"/>
            <a:ext cx="4025153" cy="856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 name="Rectangle 7">
            <a:extLst>
              <a:ext uri="{FF2B5EF4-FFF2-40B4-BE49-F238E27FC236}">
                <a16:creationId xmlns:a16="http://schemas.microsoft.com/office/drawing/2014/main" id="{B8AE4723-CEDB-4C0B-A071-6A880D4B5680}"/>
              </a:ext>
            </a:extLst>
          </p:cNvPr>
          <p:cNvSpPr/>
          <p:nvPr/>
        </p:nvSpPr>
        <p:spPr>
          <a:xfrm>
            <a:off x="7853081" y="5686911"/>
            <a:ext cx="4025153" cy="8561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98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0F6D2-A9A5-4EDA-B38B-8600CB87D020}"/>
              </a:ext>
            </a:extLst>
          </p:cNvPr>
          <p:cNvSpPr>
            <a:spLocks noGrp="1"/>
          </p:cNvSpPr>
          <p:nvPr>
            <p:ph type="title"/>
          </p:nvPr>
        </p:nvSpPr>
        <p:spPr/>
        <p:txBody>
          <a:bodyPr/>
          <a:lstStyle/>
          <a:p>
            <a:r>
              <a:rPr lang="en-US" dirty="0"/>
              <a:t>Forcing EA through the Agile Transformation</a:t>
            </a:r>
          </a:p>
        </p:txBody>
      </p:sp>
      <p:graphicFrame>
        <p:nvGraphicFramePr>
          <p:cNvPr id="6" name="Table 4">
            <a:extLst>
              <a:ext uri="{FF2B5EF4-FFF2-40B4-BE49-F238E27FC236}">
                <a16:creationId xmlns:a16="http://schemas.microsoft.com/office/drawing/2014/main" id="{8DC1140F-85B2-49A3-A2B3-4525605A86EB}"/>
              </a:ext>
            </a:extLst>
          </p:cNvPr>
          <p:cNvGraphicFramePr>
            <a:graphicFrameLocks noGrp="1"/>
          </p:cNvGraphicFramePr>
          <p:nvPr>
            <p:ph idx="1"/>
            <p:extLst>
              <p:ext uri="{D42A27DB-BD31-4B8C-83A1-F6EECF244321}">
                <p14:modId xmlns:p14="http://schemas.microsoft.com/office/powerpoint/2010/main" val="2352505605"/>
              </p:ext>
            </p:extLst>
          </p:nvPr>
        </p:nvGraphicFramePr>
        <p:xfrm>
          <a:off x="681038" y="2336800"/>
          <a:ext cx="11094402" cy="4333240"/>
        </p:xfrm>
        <a:graphic>
          <a:graphicData uri="http://schemas.openxmlformats.org/drawingml/2006/table">
            <a:tbl>
              <a:tblPr firstRow="1" bandRow="1">
                <a:tableStyleId>{073A0DAA-6AF3-43AB-8588-CEC1D06C72B9}</a:tableStyleId>
              </a:tblPr>
              <a:tblGrid>
                <a:gridCol w="2793682">
                  <a:extLst>
                    <a:ext uri="{9D8B030D-6E8A-4147-A177-3AD203B41FA5}">
                      <a16:colId xmlns:a16="http://schemas.microsoft.com/office/drawing/2014/main" val="2975443547"/>
                    </a:ext>
                  </a:extLst>
                </a:gridCol>
                <a:gridCol w="8300720">
                  <a:extLst>
                    <a:ext uri="{9D8B030D-6E8A-4147-A177-3AD203B41FA5}">
                      <a16:colId xmlns:a16="http://schemas.microsoft.com/office/drawing/2014/main" val="1418003452"/>
                    </a:ext>
                  </a:extLst>
                </a:gridCol>
              </a:tblGrid>
              <a:tr h="370840">
                <a:tc>
                  <a:txBody>
                    <a:bodyPr/>
                    <a:lstStyle/>
                    <a:p>
                      <a:r>
                        <a:rPr lang="en-US" dirty="0"/>
                        <a:t>Agile Manifesto</a:t>
                      </a:r>
                    </a:p>
                  </a:txBody>
                  <a:tcPr>
                    <a:solidFill>
                      <a:srgbClr val="262626"/>
                    </a:solidFill>
                  </a:tcPr>
                </a:tc>
                <a:tc>
                  <a:txBody>
                    <a:bodyPr/>
                    <a:lstStyle/>
                    <a:p>
                      <a:r>
                        <a:rPr lang="en-US" dirty="0"/>
                        <a:t>After Transitioning to Agile Architecture</a:t>
                      </a:r>
                    </a:p>
                  </a:txBody>
                  <a:tcPr>
                    <a:solidFill>
                      <a:srgbClr val="262626"/>
                    </a:solidFill>
                  </a:tcPr>
                </a:tc>
                <a:extLst>
                  <a:ext uri="{0D108BD9-81ED-4DB2-BD59-A6C34878D82A}">
                    <a16:rowId xmlns:a16="http://schemas.microsoft.com/office/drawing/2014/main" val="4268728562"/>
                  </a:ext>
                </a:extLst>
              </a:tr>
              <a:tr h="370840">
                <a:tc>
                  <a:txBody>
                    <a:bodyPr/>
                    <a:lstStyle/>
                    <a:p>
                      <a:r>
                        <a:rPr lang="en-US" sz="1800" b="0" kern="1200" dirty="0">
                          <a:solidFill>
                            <a:schemeClr val="accent6">
                              <a:lumMod val="50000"/>
                            </a:schemeClr>
                          </a:solidFill>
                          <a:effectLst/>
                        </a:rPr>
                        <a:t>Individuals and interactions over processes and tools</a:t>
                      </a:r>
                      <a:endParaRPr lang="en-US" dirty="0">
                        <a:solidFill>
                          <a:schemeClr val="accent6">
                            <a:lumMod val="50000"/>
                          </a:schemeClr>
                        </a:solidFill>
                      </a:endParaRPr>
                    </a:p>
                  </a:txBody>
                  <a:tcPr/>
                </a:tc>
                <a:tc>
                  <a:txBody>
                    <a:bodyPr/>
                    <a:lstStyle/>
                    <a:p>
                      <a:r>
                        <a:rPr lang="en-US" sz="1600" dirty="0">
                          <a:solidFill>
                            <a:schemeClr val="bg1"/>
                          </a:solidFill>
                        </a:rPr>
                        <a:t>Architects take a stake in the success of the solution.  They are full time members of an agile release train.  Standards accelerate the team and reviews are done on demand.  “Architecture Review Boards” exist for visibility with a very limited role in governance. Architects learn performance testing, security probing, and operations measurement.</a:t>
                      </a:r>
                    </a:p>
                  </a:txBody>
                  <a:tcPr/>
                </a:tc>
                <a:extLst>
                  <a:ext uri="{0D108BD9-81ED-4DB2-BD59-A6C34878D82A}">
                    <a16:rowId xmlns:a16="http://schemas.microsoft.com/office/drawing/2014/main" val="3123383306"/>
                  </a:ext>
                </a:extLst>
              </a:tr>
              <a:tr h="370840">
                <a:tc>
                  <a:txBody>
                    <a:bodyPr/>
                    <a:lstStyle/>
                    <a:p>
                      <a:r>
                        <a:rPr lang="en-US" sz="1800" b="0" kern="1200" dirty="0">
                          <a:solidFill>
                            <a:schemeClr val="accent6">
                              <a:lumMod val="50000"/>
                            </a:schemeClr>
                          </a:solidFill>
                          <a:effectLst/>
                        </a:rPr>
                        <a:t>Working software over comprehensive documentation</a:t>
                      </a:r>
                      <a:endParaRPr lang="en-US" dirty="0">
                        <a:solidFill>
                          <a:schemeClr val="accent6">
                            <a:lumMod val="50000"/>
                          </a:schemeClr>
                        </a:solidFill>
                      </a:endParaRPr>
                    </a:p>
                  </a:txBody>
                  <a:tcPr/>
                </a:tc>
                <a:tc>
                  <a:txBody>
                    <a:bodyPr/>
                    <a:lstStyle/>
                    <a:p>
                      <a:r>
                        <a:rPr lang="en-US" sz="1600" dirty="0">
                          <a:solidFill>
                            <a:schemeClr val="bg1"/>
                          </a:solidFill>
                        </a:rPr>
                        <a:t>Architects rely on canonical transactions, events, services, and platforms to provide “future” flexibility, while focusing on delivering a small number of useful models for the development team to use.  Architecture is used in prioritization and pruning and is demonstrated during sprint demonstrations to both the </a:t>
                      </a:r>
                      <a:r>
                        <a:rPr lang="en-US" sz="1600" dirty="0" err="1">
                          <a:solidFill>
                            <a:schemeClr val="bg1"/>
                          </a:solidFill>
                        </a:rPr>
                        <a:t>devs</a:t>
                      </a:r>
                      <a:r>
                        <a:rPr lang="en-US" sz="1600" dirty="0">
                          <a:solidFill>
                            <a:schemeClr val="bg1"/>
                          </a:solidFill>
                        </a:rPr>
                        <a:t> and business stakeholders.</a:t>
                      </a:r>
                    </a:p>
                  </a:txBody>
                  <a:tcPr/>
                </a:tc>
                <a:extLst>
                  <a:ext uri="{0D108BD9-81ED-4DB2-BD59-A6C34878D82A}">
                    <a16:rowId xmlns:a16="http://schemas.microsoft.com/office/drawing/2014/main" val="3209757195"/>
                  </a:ext>
                </a:extLst>
              </a:tr>
              <a:tr h="370840">
                <a:tc>
                  <a:txBody>
                    <a:bodyPr/>
                    <a:lstStyle/>
                    <a:p>
                      <a:r>
                        <a:rPr lang="en-US" sz="1800" b="0" kern="1200" dirty="0">
                          <a:solidFill>
                            <a:schemeClr val="accent6">
                              <a:lumMod val="50000"/>
                            </a:schemeClr>
                          </a:solidFill>
                          <a:effectLst/>
                        </a:rPr>
                        <a:t>Customer collaboration over contract negotiation</a:t>
                      </a:r>
                      <a:endParaRPr lang="en-US" dirty="0">
                        <a:solidFill>
                          <a:schemeClr val="accent6">
                            <a:lumMod val="50000"/>
                          </a:schemeClr>
                        </a:solidFill>
                      </a:endParaRPr>
                    </a:p>
                  </a:txBody>
                  <a:tcPr/>
                </a:tc>
                <a:tc>
                  <a:txBody>
                    <a:bodyPr/>
                    <a:lstStyle/>
                    <a:p>
                      <a:r>
                        <a:rPr lang="en-US" sz="1600" dirty="0">
                          <a:solidFill>
                            <a:schemeClr val="bg1"/>
                          </a:solidFill>
                        </a:rPr>
                        <a:t>Architects are proactive, working with business stakeholders to create an architectural concept prior to initiating an effort, and demonstrating the model changes at each sprint demo.  </a:t>
                      </a:r>
                    </a:p>
                  </a:txBody>
                  <a:tcPr/>
                </a:tc>
                <a:extLst>
                  <a:ext uri="{0D108BD9-81ED-4DB2-BD59-A6C34878D82A}">
                    <a16:rowId xmlns:a16="http://schemas.microsoft.com/office/drawing/2014/main" val="2459092361"/>
                  </a:ext>
                </a:extLst>
              </a:tr>
              <a:tr h="370840">
                <a:tc>
                  <a:txBody>
                    <a:bodyPr/>
                    <a:lstStyle/>
                    <a:p>
                      <a:r>
                        <a:rPr lang="en-US" sz="1800" b="0" kern="1200" dirty="0">
                          <a:solidFill>
                            <a:schemeClr val="accent6">
                              <a:lumMod val="50000"/>
                            </a:schemeClr>
                          </a:solidFill>
                          <a:effectLst/>
                        </a:rPr>
                        <a:t>Responding to change over following a plan</a:t>
                      </a:r>
                      <a:endParaRPr lang="en-US" dirty="0">
                        <a:solidFill>
                          <a:schemeClr val="accent6">
                            <a:lumMod val="50000"/>
                          </a:schemeClr>
                        </a:solidFill>
                      </a:endParaRPr>
                    </a:p>
                  </a:txBody>
                  <a:tcPr/>
                </a:tc>
                <a:tc>
                  <a:txBody>
                    <a:bodyPr/>
                    <a:lstStyle/>
                    <a:p>
                      <a:r>
                        <a:rPr lang="en-US" sz="1600" dirty="0">
                          <a:solidFill>
                            <a:schemeClr val="bg1"/>
                          </a:solidFill>
                        </a:rPr>
                        <a:t>Future models are used to advise the acquisition of software products and platforms.  Design is guided by principles, not static models.  Models are updated frequently using integrated architecture tools.</a:t>
                      </a:r>
                    </a:p>
                  </a:txBody>
                  <a:tcPr/>
                </a:tc>
                <a:extLst>
                  <a:ext uri="{0D108BD9-81ED-4DB2-BD59-A6C34878D82A}">
                    <a16:rowId xmlns:a16="http://schemas.microsoft.com/office/drawing/2014/main" val="1150081883"/>
                  </a:ext>
                </a:extLst>
              </a:tr>
            </a:tbl>
          </a:graphicData>
        </a:graphic>
      </p:graphicFrame>
    </p:spTree>
    <p:extLst>
      <p:ext uri="{BB962C8B-B14F-4D97-AF65-F5344CB8AC3E}">
        <p14:creationId xmlns:p14="http://schemas.microsoft.com/office/powerpoint/2010/main" val="173289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C04B9-4B6E-4949-8A0F-04948AFE8286}"/>
              </a:ext>
            </a:extLst>
          </p:cNvPr>
          <p:cNvSpPr>
            <a:spLocks noGrp="1"/>
          </p:cNvSpPr>
          <p:nvPr>
            <p:ph type="title"/>
          </p:nvPr>
        </p:nvSpPr>
        <p:spPr/>
        <p:txBody>
          <a:bodyPr/>
          <a:lstStyle/>
          <a:p>
            <a:r>
              <a:rPr lang="en-US" dirty="0"/>
              <a:t>The Value Proposition of Agile Architecture</a:t>
            </a:r>
          </a:p>
        </p:txBody>
      </p:sp>
      <p:sp>
        <p:nvSpPr>
          <p:cNvPr id="3" name="Content Placeholder 2">
            <a:extLst>
              <a:ext uri="{FF2B5EF4-FFF2-40B4-BE49-F238E27FC236}">
                <a16:creationId xmlns:a16="http://schemas.microsoft.com/office/drawing/2014/main" id="{0B290BDC-8424-4949-AFF6-3112B8EDBCB9}"/>
              </a:ext>
            </a:extLst>
          </p:cNvPr>
          <p:cNvSpPr>
            <a:spLocks noGrp="1"/>
          </p:cNvSpPr>
          <p:nvPr>
            <p:ph idx="1"/>
          </p:nvPr>
        </p:nvSpPr>
        <p:spPr>
          <a:xfrm>
            <a:off x="680321" y="2214880"/>
            <a:ext cx="9613861" cy="4551680"/>
          </a:xfrm>
        </p:spPr>
        <p:txBody>
          <a:bodyPr>
            <a:normAutofit/>
          </a:bodyPr>
          <a:lstStyle/>
          <a:p>
            <a:pPr marL="0" indent="0">
              <a:lnSpc>
                <a:spcPct val="100000"/>
              </a:lnSpc>
              <a:buNone/>
            </a:pPr>
            <a:r>
              <a:rPr lang="en-US" b="1" dirty="0">
                <a:solidFill>
                  <a:schemeClr val="bg1"/>
                </a:solidFill>
              </a:rPr>
              <a:t>We provide the same value, but in different ways:</a:t>
            </a:r>
          </a:p>
          <a:p>
            <a:pPr>
              <a:lnSpc>
                <a:spcPct val="100000"/>
              </a:lnSpc>
            </a:pPr>
            <a:r>
              <a:rPr lang="en-US" dirty="0">
                <a:solidFill>
                  <a:schemeClr val="bg1"/>
                </a:solidFill>
              </a:rPr>
              <a:t>We reduce complexity </a:t>
            </a:r>
            <a:r>
              <a:rPr lang="en-US" dirty="0"/>
              <a:t>– by personally working with teams to use standard patterns, systems, models, and information.</a:t>
            </a:r>
          </a:p>
          <a:p>
            <a:pPr>
              <a:lnSpc>
                <a:spcPct val="100000"/>
              </a:lnSpc>
            </a:pPr>
            <a:r>
              <a:rPr lang="en-US" dirty="0">
                <a:solidFill>
                  <a:schemeClr val="bg1"/>
                </a:solidFill>
              </a:rPr>
              <a:t>We avoid mistakes </a:t>
            </a:r>
            <a:r>
              <a:rPr lang="en-US" dirty="0"/>
              <a:t>– by leveraging the shared knowledge of the entire team, not just the “ivory tower”.</a:t>
            </a:r>
          </a:p>
          <a:p>
            <a:pPr>
              <a:lnSpc>
                <a:spcPct val="100000"/>
              </a:lnSpc>
            </a:pPr>
            <a:r>
              <a:rPr lang="en-US" dirty="0">
                <a:solidFill>
                  <a:schemeClr val="bg1"/>
                </a:solidFill>
              </a:rPr>
              <a:t>We adopt innovative ideas </a:t>
            </a:r>
            <a:r>
              <a:rPr lang="en-US" dirty="0"/>
              <a:t>– by experimenting and driving proofs of concept through the Agile Release Trains themselves</a:t>
            </a:r>
          </a:p>
          <a:p>
            <a:pPr>
              <a:lnSpc>
                <a:spcPct val="100000"/>
              </a:lnSpc>
            </a:pPr>
            <a:r>
              <a:rPr lang="en-US" dirty="0">
                <a:solidFill>
                  <a:schemeClr val="bg1"/>
                </a:solidFill>
              </a:rPr>
              <a:t>We improve alignment </a:t>
            </a:r>
            <a:r>
              <a:rPr lang="en-US" dirty="0"/>
              <a:t>– by creating the architectural vision and owning a portion of the capacity in each program increment for architecturally relevant stories</a:t>
            </a:r>
          </a:p>
        </p:txBody>
      </p:sp>
    </p:spTree>
    <p:extLst>
      <p:ext uri="{BB962C8B-B14F-4D97-AF65-F5344CB8AC3E}">
        <p14:creationId xmlns:p14="http://schemas.microsoft.com/office/powerpoint/2010/main" val="1057565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5FF22-6968-4912-A37A-63C370760203}"/>
              </a:ext>
            </a:extLst>
          </p:cNvPr>
          <p:cNvSpPr>
            <a:spLocks noGrp="1"/>
          </p:cNvSpPr>
          <p:nvPr>
            <p:ph type="title"/>
          </p:nvPr>
        </p:nvSpPr>
        <p:spPr/>
        <p:txBody>
          <a:bodyPr/>
          <a:lstStyle/>
          <a:p>
            <a:r>
              <a:rPr lang="en-US" dirty="0"/>
              <a:t>Reducing the Number of Architecture Roles</a:t>
            </a:r>
          </a:p>
        </p:txBody>
      </p:sp>
      <p:sp>
        <p:nvSpPr>
          <p:cNvPr id="3" name="Content Placeholder 2">
            <a:extLst>
              <a:ext uri="{FF2B5EF4-FFF2-40B4-BE49-F238E27FC236}">
                <a16:creationId xmlns:a16="http://schemas.microsoft.com/office/drawing/2014/main" id="{4FEBEC54-1136-4EB3-B7F5-E55A56106FA9}"/>
              </a:ext>
            </a:extLst>
          </p:cNvPr>
          <p:cNvSpPr>
            <a:spLocks noGrp="1"/>
          </p:cNvSpPr>
          <p:nvPr>
            <p:ph idx="1"/>
          </p:nvPr>
        </p:nvSpPr>
        <p:spPr>
          <a:xfrm>
            <a:off x="680321" y="2143833"/>
            <a:ext cx="11349119" cy="934647"/>
          </a:xfrm>
        </p:spPr>
        <p:txBody>
          <a:bodyPr>
            <a:normAutofit/>
          </a:bodyPr>
          <a:lstStyle/>
          <a:p>
            <a:pPr marL="0" indent="0">
              <a:lnSpc>
                <a:spcPct val="100000"/>
              </a:lnSpc>
              <a:buNone/>
            </a:pPr>
            <a:r>
              <a:rPr lang="en-US" sz="2000" dirty="0"/>
              <a:t>Scaled Agile Framework (</a:t>
            </a:r>
            <a:r>
              <a:rPr lang="en-US" sz="2000" dirty="0" err="1"/>
              <a:t>SAFe</a:t>
            </a:r>
            <a:r>
              <a:rPr lang="en-US" sz="2000" dirty="0"/>
              <a:t>) defines four roles that interact with architecture.  That’s inherited from waterfall.  Let’s reduce that number.</a:t>
            </a:r>
          </a:p>
        </p:txBody>
      </p:sp>
      <p:graphicFrame>
        <p:nvGraphicFramePr>
          <p:cNvPr id="4" name="Table 4">
            <a:extLst>
              <a:ext uri="{FF2B5EF4-FFF2-40B4-BE49-F238E27FC236}">
                <a16:creationId xmlns:a16="http://schemas.microsoft.com/office/drawing/2014/main" id="{02F0F00B-FA5C-461D-8D31-304E7DC9FF80}"/>
              </a:ext>
            </a:extLst>
          </p:cNvPr>
          <p:cNvGraphicFramePr>
            <a:graphicFrameLocks noGrp="1"/>
          </p:cNvGraphicFramePr>
          <p:nvPr>
            <p:extLst>
              <p:ext uri="{D42A27DB-BD31-4B8C-83A1-F6EECF244321}">
                <p14:modId xmlns:p14="http://schemas.microsoft.com/office/powerpoint/2010/main" val="621030326"/>
              </p:ext>
            </p:extLst>
          </p:nvPr>
        </p:nvGraphicFramePr>
        <p:xfrm>
          <a:off x="243840" y="3059548"/>
          <a:ext cx="4632960" cy="1854200"/>
        </p:xfrm>
        <a:graphic>
          <a:graphicData uri="http://schemas.openxmlformats.org/drawingml/2006/table">
            <a:tbl>
              <a:tblPr firstRow="1" bandRow="1">
                <a:tableStyleId>{073A0DAA-6AF3-43AB-8588-CEC1D06C72B9}</a:tableStyleId>
              </a:tblPr>
              <a:tblGrid>
                <a:gridCol w="2359115">
                  <a:extLst>
                    <a:ext uri="{9D8B030D-6E8A-4147-A177-3AD203B41FA5}">
                      <a16:colId xmlns:a16="http://schemas.microsoft.com/office/drawing/2014/main" val="2335806093"/>
                    </a:ext>
                  </a:extLst>
                </a:gridCol>
                <a:gridCol w="2273845">
                  <a:extLst>
                    <a:ext uri="{9D8B030D-6E8A-4147-A177-3AD203B41FA5}">
                      <a16:colId xmlns:a16="http://schemas.microsoft.com/office/drawing/2014/main" val="1468763893"/>
                    </a:ext>
                  </a:extLst>
                </a:gridCol>
              </a:tblGrid>
              <a:tr h="370840">
                <a:tc gridSpan="2">
                  <a:txBody>
                    <a:bodyPr/>
                    <a:lstStyle/>
                    <a:p>
                      <a:pPr algn="ctr"/>
                      <a:r>
                        <a:rPr lang="en-US" dirty="0" err="1"/>
                        <a:t>SAFe</a:t>
                      </a:r>
                      <a:r>
                        <a:rPr lang="en-US" dirty="0"/>
                        <a:t> Defined Roles</a:t>
                      </a:r>
                    </a:p>
                  </a:txBody>
                  <a:tcPr/>
                </a:tc>
                <a:tc hMerge="1">
                  <a:txBody>
                    <a:bodyPr/>
                    <a:lstStyle/>
                    <a:p>
                      <a:endParaRPr lang="en-US" dirty="0"/>
                    </a:p>
                  </a:txBody>
                  <a:tcPr/>
                </a:tc>
                <a:extLst>
                  <a:ext uri="{0D108BD9-81ED-4DB2-BD59-A6C34878D82A}">
                    <a16:rowId xmlns:a16="http://schemas.microsoft.com/office/drawing/2014/main" val="1093886721"/>
                  </a:ext>
                </a:extLst>
              </a:tr>
              <a:tr h="370840">
                <a:tc>
                  <a:txBody>
                    <a:bodyPr/>
                    <a:lstStyle/>
                    <a:p>
                      <a:r>
                        <a:rPr lang="en-US" dirty="0"/>
                        <a:t>Enterprise Architect</a:t>
                      </a:r>
                    </a:p>
                  </a:txBody>
                  <a:tcPr/>
                </a:tc>
                <a:tc>
                  <a:txBody>
                    <a:bodyPr/>
                    <a:lstStyle/>
                    <a:p>
                      <a:r>
                        <a:rPr lang="en-US" sz="1600" dirty="0"/>
                        <a:t>Ecosystem design</a:t>
                      </a:r>
                    </a:p>
                  </a:txBody>
                  <a:tcPr/>
                </a:tc>
                <a:extLst>
                  <a:ext uri="{0D108BD9-81ED-4DB2-BD59-A6C34878D82A}">
                    <a16:rowId xmlns:a16="http://schemas.microsoft.com/office/drawing/2014/main" val="3954773021"/>
                  </a:ext>
                </a:extLst>
              </a:tr>
              <a:tr h="370840">
                <a:tc>
                  <a:txBody>
                    <a:bodyPr/>
                    <a:lstStyle/>
                    <a:p>
                      <a:r>
                        <a:rPr lang="en-US" dirty="0"/>
                        <a:t>Solution Architect*</a:t>
                      </a:r>
                    </a:p>
                  </a:txBody>
                  <a:tcPr/>
                </a:tc>
                <a:tc>
                  <a:txBody>
                    <a:bodyPr/>
                    <a:lstStyle/>
                    <a:p>
                      <a:r>
                        <a:rPr lang="en-US" sz="1600" dirty="0"/>
                        <a:t>Solution design</a:t>
                      </a:r>
                    </a:p>
                  </a:txBody>
                  <a:tcPr/>
                </a:tc>
                <a:extLst>
                  <a:ext uri="{0D108BD9-81ED-4DB2-BD59-A6C34878D82A}">
                    <a16:rowId xmlns:a16="http://schemas.microsoft.com/office/drawing/2014/main" val="4098586270"/>
                  </a:ext>
                </a:extLst>
              </a:tr>
              <a:tr h="370840">
                <a:tc>
                  <a:txBody>
                    <a:bodyPr/>
                    <a:lstStyle/>
                    <a:p>
                      <a:r>
                        <a:rPr lang="en-US" dirty="0"/>
                        <a:t>System Architect*</a:t>
                      </a:r>
                    </a:p>
                  </a:txBody>
                  <a:tcPr/>
                </a:tc>
                <a:tc>
                  <a:txBody>
                    <a:bodyPr/>
                    <a:lstStyle/>
                    <a:p>
                      <a:r>
                        <a:rPr lang="en-US" sz="1600" dirty="0"/>
                        <a:t>Technology design</a:t>
                      </a:r>
                    </a:p>
                  </a:txBody>
                  <a:tcPr/>
                </a:tc>
                <a:extLst>
                  <a:ext uri="{0D108BD9-81ED-4DB2-BD59-A6C34878D82A}">
                    <a16:rowId xmlns:a16="http://schemas.microsoft.com/office/drawing/2014/main" val="4077850419"/>
                  </a:ext>
                </a:extLst>
              </a:tr>
              <a:tr h="370840">
                <a:tc>
                  <a:txBody>
                    <a:bodyPr/>
                    <a:lstStyle/>
                    <a:p>
                      <a:r>
                        <a:rPr lang="en-US" dirty="0"/>
                        <a:t>Lead Engineer</a:t>
                      </a:r>
                    </a:p>
                  </a:txBody>
                  <a:tcPr/>
                </a:tc>
                <a:tc>
                  <a:txBody>
                    <a:bodyPr/>
                    <a:lstStyle/>
                    <a:p>
                      <a:r>
                        <a:rPr lang="en-US" sz="1600" dirty="0"/>
                        <a:t>Code-level design</a:t>
                      </a:r>
                    </a:p>
                  </a:txBody>
                  <a:tcPr/>
                </a:tc>
                <a:extLst>
                  <a:ext uri="{0D108BD9-81ED-4DB2-BD59-A6C34878D82A}">
                    <a16:rowId xmlns:a16="http://schemas.microsoft.com/office/drawing/2014/main" val="4288680895"/>
                  </a:ext>
                </a:extLst>
              </a:tr>
            </a:tbl>
          </a:graphicData>
        </a:graphic>
      </p:graphicFrame>
      <p:graphicFrame>
        <p:nvGraphicFramePr>
          <p:cNvPr id="5" name="Table 4">
            <a:extLst>
              <a:ext uri="{FF2B5EF4-FFF2-40B4-BE49-F238E27FC236}">
                <a16:creationId xmlns:a16="http://schemas.microsoft.com/office/drawing/2014/main" id="{62627B6A-E3BA-4BA5-B0FE-9FBA4BF4392E}"/>
              </a:ext>
            </a:extLst>
          </p:cNvPr>
          <p:cNvGraphicFramePr>
            <a:graphicFrameLocks noGrp="1"/>
          </p:cNvGraphicFramePr>
          <p:nvPr>
            <p:extLst>
              <p:ext uri="{D42A27DB-BD31-4B8C-83A1-F6EECF244321}">
                <p14:modId xmlns:p14="http://schemas.microsoft.com/office/powerpoint/2010/main" val="2275840426"/>
              </p:ext>
            </p:extLst>
          </p:nvPr>
        </p:nvGraphicFramePr>
        <p:xfrm>
          <a:off x="5496560" y="3059548"/>
          <a:ext cx="6350000" cy="1899920"/>
        </p:xfrm>
        <a:graphic>
          <a:graphicData uri="http://schemas.openxmlformats.org/drawingml/2006/table">
            <a:tbl>
              <a:tblPr firstRow="1" bandRow="1">
                <a:tableStyleId>{F5AB1C69-6EDB-4FF4-983F-18BD219EF322}</a:tableStyleId>
              </a:tblPr>
              <a:tblGrid>
                <a:gridCol w="2961391">
                  <a:extLst>
                    <a:ext uri="{9D8B030D-6E8A-4147-A177-3AD203B41FA5}">
                      <a16:colId xmlns:a16="http://schemas.microsoft.com/office/drawing/2014/main" val="2335806093"/>
                    </a:ext>
                  </a:extLst>
                </a:gridCol>
                <a:gridCol w="3388609">
                  <a:extLst>
                    <a:ext uri="{9D8B030D-6E8A-4147-A177-3AD203B41FA5}">
                      <a16:colId xmlns:a16="http://schemas.microsoft.com/office/drawing/2014/main" val="1468763893"/>
                    </a:ext>
                  </a:extLst>
                </a:gridCol>
              </a:tblGrid>
              <a:tr h="370840">
                <a:tc gridSpan="2">
                  <a:txBody>
                    <a:bodyPr/>
                    <a:lstStyle/>
                    <a:p>
                      <a:pPr algn="ctr"/>
                      <a:r>
                        <a:rPr lang="en-US" dirty="0"/>
                        <a:t>Agile Architecture Roles</a:t>
                      </a:r>
                    </a:p>
                  </a:txBody>
                  <a:tcPr/>
                </a:tc>
                <a:tc hMerge="1">
                  <a:txBody>
                    <a:bodyPr/>
                    <a:lstStyle/>
                    <a:p>
                      <a:endParaRPr lang="en-US" dirty="0"/>
                    </a:p>
                  </a:txBody>
                  <a:tcPr/>
                </a:tc>
                <a:extLst>
                  <a:ext uri="{0D108BD9-81ED-4DB2-BD59-A6C34878D82A}">
                    <a16:rowId xmlns:a16="http://schemas.microsoft.com/office/drawing/2014/main" val="1093886721"/>
                  </a:ext>
                </a:extLst>
              </a:tr>
              <a:tr h="370840">
                <a:tc>
                  <a:txBody>
                    <a:bodyPr/>
                    <a:lstStyle/>
                    <a:p>
                      <a:r>
                        <a:rPr lang="en-US" dirty="0"/>
                        <a:t>Agile Enterprise Architect</a:t>
                      </a:r>
                    </a:p>
                  </a:txBody>
                  <a:tcPr/>
                </a:tc>
                <a:tc>
                  <a:txBody>
                    <a:bodyPr/>
                    <a:lstStyle/>
                    <a:p>
                      <a:r>
                        <a:rPr lang="en-US" sz="1600" dirty="0"/>
                        <a:t>Integrated Solution within Evolving Ecosystem</a:t>
                      </a:r>
                    </a:p>
                  </a:txBody>
                  <a:tcPr/>
                </a:tc>
                <a:extLst>
                  <a:ext uri="{0D108BD9-81ED-4DB2-BD59-A6C34878D82A}">
                    <a16:rowId xmlns:a16="http://schemas.microsoft.com/office/drawing/2014/main" val="3954773021"/>
                  </a:ext>
                </a:extLst>
              </a:tr>
              <a:tr h="370840">
                <a:tc>
                  <a:txBody>
                    <a:bodyPr/>
                    <a:lstStyle/>
                    <a:p>
                      <a:r>
                        <a:rPr lang="en-US" dirty="0"/>
                        <a:t>System Architect</a:t>
                      </a:r>
                    </a:p>
                  </a:txBody>
                  <a:tcPr/>
                </a:tc>
                <a:tc>
                  <a:txBody>
                    <a:bodyPr/>
                    <a:lstStyle/>
                    <a:p>
                      <a:r>
                        <a:rPr lang="en-US" sz="1600" dirty="0"/>
                        <a:t>Bounded Solution within Evolving Platform</a:t>
                      </a:r>
                    </a:p>
                  </a:txBody>
                  <a:tcPr/>
                </a:tc>
                <a:extLst>
                  <a:ext uri="{0D108BD9-81ED-4DB2-BD59-A6C34878D82A}">
                    <a16:rowId xmlns:a16="http://schemas.microsoft.com/office/drawing/2014/main" val="4077850419"/>
                  </a:ext>
                </a:extLst>
              </a:tr>
              <a:tr h="370840">
                <a:tc>
                  <a:txBody>
                    <a:bodyPr/>
                    <a:lstStyle/>
                    <a:p>
                      <a:r>
                        <a:rPr lang="en-US" dirty="0"/>
                        <a:t>Lead Engineer</a:t>
                      </a:r>
                    </a:p>
                  </a:txBody>
                  <a:tcPr/>
                </a:tc>
                <a:tc>
                  <a:txBody>
                    <a:bodyPr/>
                    <a:lstStyle/>
                    <a:p>
                      <a:r>
                        <a:rPr lang="en-US" sz="1600" dirty="0"/>
                        <a:t>Module Level Design in Code</a:t>
                      </a:r>
                    </a:p>
                  </a:txBody>
                  <a:tcPr/>
                </a:tc>
                <a:extLst>
                  <a:ext uri="{0D108BD9-81ED-4DB2-BD59-A6C34878D82A}">
                    <a16:rowId xmlns:a16="http://schemas.microsoft.com/office/drawing/2014/main" val="4288680895"/>
                  </a:ext>
                </a:extLst>
              </a:tr>
            </a:tbl>
          </a:graphicData>
        </a:graphic>
      </p:graphicFrame>
      <p:sp>
        <p:nvSpPr>
          <p:cNvPr id="7" name="Content Placeholder 2">
            <a:extLst>
              <a:ext uri="{FF2B5EF4-FFF2-40B4-BE49-F238E27FC236}">
                <a16:creationId xmlns:a16="http://schemas.microsoft.com/office/drawing/2014/main" id="{E0DB1D60-C908-4B56-8308-F06864461E30}"/>
              </a:ext>
            </a:extLst>
          </p:cNvPr>
          <p:cNvSpPr txBox="1">
            <a:spLocks/>
          </p:cNvSpPr>
          <p:nvPr/>
        </p:nvSpPr>
        <p:spPr>
          <a:xfrm>
            <a:off x="680321" y="5424088"/>
            <a:ext cx="11349119" cy="9346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nSpc>
                <a:spcPct val="110000"/>
              </a:lnSpc>
              <a:buNone/>
            </a:pPr>
            <a:r>
              <a:rPr lang="en-US" sz="2000" dirty="0"/>
              <a:t>Design responsibility flips.  Instead of an architect being responsible for designing a system, an architect designs a solution within an ecosystem.  This is far more aligned with an emerging ecosystem of (micro) services.</a:t>
            </a:r>
          </a:p>
        </p:txBody>
      </p:sp>
      <p:sp>
        <p:nvSpPr>
          <p:cNvPr id="8" name="Content Placeholder 2">
            <a:extLst>
              <a:ext uri="{FF2B5EF4-FFF2-40B4-BE49-F238E27FC236}">
                <a16:creationId xmlns:a16="http://schemas.microsoft.com/office/drawing/2014/main" id="{2E1F69D5-22D2-491C-8EFE-49B16329E055}"/>
              </a:ext>
            </a:extLst>
          </p:cNvPr>
          <p:cNvSpPr txBox="1">
            <a:spLocks/>
          </p:cNvSpPr>
          <p:nvPr/>
        </p:nvSpPr>
        <p:spPr>
          <a:xfrm>
            <a:off x="192641" y="4983516"/>
            <a:ext cx="5903359" cy="2655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nSpc>
                <a:spcPct val="110000"/>
              </a:lnSpc>
              <a:buNone/>
            </a:pPr>
            <a:r>
              <a:rPr lang="en-US" sz="1050" dirty="0"/>
              <a:t>*</a:t>
            </a:r>
            <a:r>
              <a:rPr lang="en-US" sz="1050" dirty="0" err="1"/>
              <a:t>SAFe</a:t>
            </a:r>
            <a:r>
              <a:rPr lang="en-US" sz="1050" dirty="0"/>
              <a:t> does not consistently define roles. Some pages describe the roles differently. </a:t>
            </a:r>
          </a:p>
        </p:txBody>
      </p:sp>
      <p:sp>
        <p:nvSpPr>
          <p:cNvPr id="9" name="Isosceles Triangle 8">
            <a:extLst>
              <a:ext uri="{FF2B5EF4-FFF2-40B4-BE49-F238E27FC236}">
                <a16:creationId xmlns:a16="http://schemas.microsoft.com/office/drawing/2014/main" id="{8DDCCC7B-C174-4271-8DFF-B559288E0AF8}"/>
              </a:ext>
            </a:extLst>
          </p:cNvPr>
          <p:cNvSpPr/>
          <p:nvPr/>
        </p:nvSpPr>
        <p:spPr>
          <a:xfrm rot="5400000">
            <a:off x="4234314" y="3869665"/>
            <a:ext cx="1944574" cy="213360"/>
          </a:xfrm>
          <a:prstGeom prst="triangle">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0036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AA9D-59F3-4D01-853C-4D3088F29FFE}"/>
              </a:ext>
            </a:extLst>
          </p:cNvPr>
          <p:cNvSpPr>
            <a:spLocks noGrp="1"/>
          </p:cNvSpPr>
          <p:nvPr>
            <p:ph type="title"/>
          </p:nvPr>
        </p:nvSpPr>
        <p:spPr/>
        <p:txBody>
          <a:bodyPr/>
          <a:lstStyle/>
          <a:p>
            <a:r>
              <a:rPr lang="en-US" dirty="0"/>
              <a:t>Capability Improvement and Alignment</a:t>
            </a:r>
          </a:p>
        </p:txBody>
      </p:sp>
      <p:sp>
        <p:nvSpPr>
          <p:cNvPr id="3" name="Content Placeholder 2">
            <a:extLst>
              <a:ext uri="{FF2B5EF4-FFF2-40B4-BE49-F238E27FC236}">
                <a16:creationId xmlns:a16="http://schemas.microsoft.com/office/drawing/2014/main" id="{2DC19978-4E33-44D8-9748-DE2A1D8C5B21}"/>
              </a:ext>
            </a:extLst>
          </p:cNvPr>
          <p:cNvSpPr>
            <a:spLocks noGrp="1"/>
          </p:cNvSpPr>
          <p:nvPr>
            <p:ph idx="1"/>
          </p:nvPr>
        </p:nvSpPr>
        <p:spPr>
          <a:xfrm>
            <a:off x="680321" y="2245360"/>
            <a:ext cx="10058799" cy="4612640"/>
          </a:xfrm>
        </p:spPr>
        <p:txBody>
          <a:bodyPr>
            <a:normAutofit fontScale="92500"/>
          </a:bodyPr>
          <a:lstStyle/>
          <a:p>
            <a:pPr>
              <a:lnSpc>
                <a:spcPct val="110000"/>
              </a:lnSpc>
              <a:spcAft>
                <a:spcPts val="600"/>
              </a:spcAft>
            </a:pPr>
            <a:r>
              <a:rPr lang="en-US" dirty="0"/>
              <a:t>Traditional Enterprise Architecture teams break out Business Architecture roles to define a capability model, map strategy to capabilities, measure their maturity, and produce insights and recommendations for investment.</a:t>
            </a:r>
          </a:p>
          <a:p>
            <a:pPr>
              <a:lnSpc>
                <a:spcPct val="110000"/>
              </a:lnSpc>
              <a:spcAft>
                <a:spcPts val="600"/>
              </a:spcAft>
            </a:pPr>
            <a:r>
              <a:rPr lang="en-US" dirty="0"/>
              <a:t>The Scaled Agile Framework errantly ignores Business Architecture.</a:t>
            </a:r>
          </a:p>
          <a:p>
            <a:pPr>
              <a:lnSpc>
                <a:spcPct val="110000"/>
              </a:lnSpc>
              <a:spcAft>
                <a:spcPts val="600"/>
              </a:spcAft>
            </a:pPr>
            <a:r>
              <a:rPr lang="en-US" dirty="0"/>
              <a:t>Companies employing Agile Architecture remove the role distinction.  An Agile Architect must be able to perform as a Business Architect in addition to the more technical aspects of developing a solution within an ecosystem.  </a:t>
            </a:r>
          </a:p>
          <a:p>
            <a:pPr>
              <a:lnSpc>
                <a:spcPct val="110000"/>
              </a:lnSpc>
              <a:spcAft>
                <a:spcPts val="600"/>
              </a:spcAft>
            </a:pPr>
            <a:r>
              <a:rPr lang="en-US" dirty="0"/>
              <a:t>This reduces the handoff costs and fuels innovation.  An IT architect who cannot perform in a business architecture role should be offered training and mentoring.  </a:t>
            </a:r>
          </a:p>
        </p:txBody>
      </p:sp>
    </p:spTree>
    <p:extLst>
      <p:ext uri="{BB962C8B-B14F-4D97-AF65-F5344CB8AC3E}">
        <p14:creationId xmlns:p14="http://schemas.microsoft.com/office/powerpoint/2010/main" val="160321117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2927</TotalTime>
  <Words>1558</Words>
  <Application>Microsoft Office PowerPoint</Application>
  <PresentationFormat>Widescreen</PresentationFormat>
  <Paragraphs>131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Trebuchet MS</vt:lpstr>
      <vt:lpstr>Berlin</vt:lpstr>
      <vt:lpstr>Agile Architecture for Digital Transformation</vt:lpstr>
      <vt:lpstr>What exactly is Digital Transformation</vt:lpstr>
      <vt:lpstr>Digital Transformation is important</vt:lpstr>
      <vt:lpstr>Sometimes, Enterprise Architecture looks like this</vt:lpstr>
      <vt:lpstr>“Agile” Transformed Software, Not Architecture </vt:lpstr>
      <vt:lpstr>Forcing EA through the Agile Transformation</vt:lpstr>
      <vt:lpstr>The Value Proposition of Agile Architecture</vt:lpstr>
      <vt:lpstr>Reducing the Number of Architecture Roles</vt:lpstr>
      <vt:lpstr>Capability Improvement and Alignment</vt:lpstr>
      <vt:lpstr>The Innovation Side of Architecture</vt:lpstr>
      <vt:lpstr>Confrontational vs. Collaborative Governance</vt:lpstr>
      <vt:lpstr>The Capacity and Scope of Change</vt:lpstr>
      <vt:lpstr>Overcoming Criticisms of Agile Architecture</vt:lpstr>
      <vt:lpstr>Why make this move?</vt:lpstr>
      <vt:lpstr>Your Presenter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Architecture for Digital Transformation</dc:title>
  <dc:creator>Nick Malik</dc:creator>
  <cp:lastModifiedBy>Nick Malik</cp:lastModifiedBy>
  <cp:revision>2</cp:revision>
  <dcterms:created xsi:type="dcterms:W3CDTF">2021-11-02T02:58:21Z</dcterms:created>
  <dcterms:modified xsi:type="dcterms:W3CDTF">2021-11-04T03:45:48Z</dcterms:modified>
</cp:coreProperties>
</file>