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147468702" r:id="rId5"/>
    <p:sldId id="259" r:id="rId6"/>
    <p:sldId id="355" r:id="rId7"/>
    <p:sldId id="2147468703" r:id="rId8"/>
    <p:sldId id="2147468704" r:id="rId9"/>
    <p:sldId id="2147468705" r:id="rId10"/>
    <p:sldId id="2147468706" r:id="rId11"/>
    <p:sldId id="261" r:id="rId12"/>
    <p:sldId id="260" r:id="rId13"/>
    <p:sldId id="264" r:id="rId14"/>
    <p:sldId id="2147468714" r:id="rId15"/>
    <p:sldId id="2147468712" r:id="rId16"/>
    <p:sldId id="3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86001-316D-B447-B30B-904D0D5AFCA9}" type="doc">
      <dgm:prSet loTypeId="urn:microsoft.com/office/officeart/2005/8/layout/venn1" loCatId="" qsTypeId="urn:microsoft.com/office/officeart/2005/8/quickstyle/3d2" qsCatId="3D" csTypeId="urn:microsoft.com/office/officeart/2005/8/colors/colorful1" csCatId="colorful" phldr="1"/>
      <dgm:spPr/>
    </dgm:pt>
    <dgm:pt modelId="{AAB7F236-E711-DB42-B723-53D2AD9C6236}">
      <dgm:prSet phldrT="[Text]" custT="1"/>
      <dgm:spPr/>
      <dgm:t>
        <a:bodyPr/>
        <a:lstStyle/>
        <a:p>
          <a:r>
            <a:rPr lang="en-US" sz="1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Convenience</a:t>
          </a:r>
          <a:endParaRPr lang="en-US" sz="1800" b="0" i="1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520D77-F97A-174A-97DE-7F334A7B648A}" type="parTrans" cxnId="{9987F4C3-DBFD-EB43-9A78-7CF64028DDC4}">
      <dgm:prSet/>
      <dgm:spPr/>
      <dgm:t>
        <a:bodyPr/>
        <a:lstStyle/>
        <a:p>
          <a:endParaRPr lang="en-US"/>
        </a:p>
      </dgm:t>
    </dgm:pt>
    <dgm:pt modelId="{E8DF950D-10DE-2A45-989D-4D12C13A2E15}" type="sibTrans" cxnId="{9987F4C3-DBFD-EB43-9A78-7CF64028DDC4}">
      <dgm:prSet/>
      <dgm:spPr/>
      <dgm:t>
        <a:bodyPr/>
        <a:lstStyle/>
        <a:p>
          <a:endParaRPr lang="en-US"/>
        </a:p>
      </dgm:t>
    </dgm:pt>
    <dgm:pt modelId="{A2017398-9747-3542-BEDD-F2100A92FC93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Security</a:t>
          </a:r>
        </a:p>
      </dgm:t>
    </dgm:pt>
    <dgm:pt modelId="{119AE9D1-C011-244E-ABA6-8EF5A106F889}" type="parTrans" cxnId="{242DCB0A-F6E6-1D45-AD38-D8759A439C81}">
      <dgm:prSet/>
      <dgm:spPr/>
      <dgm:t>
        <a:bodyPr/>
        <a:lstStyle/>
        <a:p>
          <a:endParaRPr lang="en-US"/>
        </a:p>
      </dgm:t>
    </dgm:pt>
    <dgm:pt modelId="{5D365371-7C7A-5249-B50C-3EFC11CDD3E3}" type="sibTrans" cxnId="{242DCB0A-F6E6-1D45-AD38-D8759A439C81}">
      <dgm:prSet/>
      <dgm:spPr/>
      <dgm:t>
        <a:bodyPr/>
        <a:lstStyle/>
        <a:p>
          <a:endParaRPr lang="en-US"/>
        </a:p>
      </dgm:t>
    </dgm:pt>
    <dgm:pt modelId="{DA04CAA0-AD23-9241-B3EF-29FBFEBDCFE1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Privacy</a:t>
          </a:r>
        </a:p>
      </dgm:t>
    </dgm:pt>
    <dgm:pt modelId="{D8F53F92-A57F-4B49-B8E8-90357546210D}" type="parTrans" cxnId="{BA74AC3A-4341-2243-9C3C-7D72634BFDAF}">
      <dgm:prSet/>
      <dgm:spPr/>
      <dgm:t>
        <a:bodyPr/>
        <a:lstStyle/>
        <a:p>
          <a:endParaRPr lang="en-US"/>
        </a:p>
      </dgm:t>
    </dgm:pt>
    <dgm:pt modelId="{D12DD80E-6AD2-8540-8E40-8E7F21B4E407}" type="sibTrans" cxnId="{BA74AC3A-4341-2243-9C3C-7D72634BFDAF}">
      <dgm:prSet/>
      <dgm:spPr/>
      <dgm:t>
        <a:bodyPr/>
        <a:lstStyle/>
        <a:p>
          <a:endParaRPr lang="en-US"/>
        </a:p>
      </dgm:t>
    </dgm:pt>
    <dgm:pt modelId="{9239B452-05D2-7C45-A76A-20E7EB759A6D}" type="pres">
      <dgm:prSet presAssocID="{02086001-316D-B447-B30B-904D0D5AFCA9}" presName="compositeShape" presStyleCnt="0">
        <dgm:presLayoutVars>
          <dgm:chMax val="7"/>
          <dgm:dir/>
          <dgm:resizeHandles val="exact"/>
        </dgm:presLayoutVars>
      </dgm:prSet>
      <dgm:spPr/>
    </dgm:pt>
    <dgm:pt modelId="{4191C8A0-7208-154F-B48A-05CC56E90CB5}" type="pres">
      <dgm:prSet presAssocID="{AAB7F236-E711-DB42-B723-53D2AD9C6236}" presName="circ1" presStyleLbl="vennNode1" presStyleIdx="0" presStyleCnt="3"/>
      <dgm:spPr/>
    </dgm:pt>
    <dgm:pt modelId="{991C10EA-3178-1946-9B4A-926412B9D3C3}" type="pres">
      <dgm:prSet presAssocID="{AAB7F236-E711-DB42-B723-53D2AD9C62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F8226D-F849-D240-9CFA-CEA9BDD7ED3A}" type="pres">
      <dgm:prSet presAssocID="{DA04CAA0-AD23-9241-B3EF-29FBFEBDCFE1}" presName="circ2" presStyleLbl="vennNode1" presStyleIdx="1" presStyleCnt="3"/>
      <dgm:spPr/>
    </dgm:pt>
    <dgm:pt modelId="{CCB42F45-E26F-D341-86ED-2CC2522B9A3F}" type="pres">
      <dgm:prSet presAssocID="{DA04CAA0-AD23-9241-B3EF-29FBFEBDCF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1973B8-E72D-8D49-9E4E-5C75B643B19E}" type="pres">
      <dgm:prSet presAssocID="{A2017398-9747-3542-BEDD-F2100A92FC93}" presName="circ3" presStyleLbl="vennNode1" presStyleIdx="2" presStyleCnt="3"/>
      <dgm:spPr/>
    </dgm:pt>
    <dgm:pt modelId="{E89F8BC1-A496-E940-BD8A-56B77CB7FAD9}" type="pres">
      <dgm:prSet presAssocID="{A2017398-9747-3542-BEDD-F2100A92FC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42DCB0A-F6E6-1D45-AD38-D8759A439C81}" srcId="{02086001-316D-B447-B30B-904D0D5AFCA9}" destId="{A2017398-9747-3542-BEDD-F2100A92FC93}" srcOrd="2" destOrd="0" parTransId="{119AE9D1-C011-244E-ABA6-8EF5A106F889}" sibTransId="{5D365371-7C7A-5249-B50C-3EFC11CDD3E3}"/>
    <dgm:cxn modelId="{CE9B1B1B-A73F-414B-9515-1AEF187DE810}" type="presOf" srcId="{A2017398-9747-3542-BEDD-F2100A92FC93}" destId="{3D1973B8-E72D-8D49-9E4E-5C75B643B19E}" srcOrd="0" destOrd="0" presId="urn:microsoft.com/office/officeart/2005/8/layout/venn1"/>
    <dgm:cxn modelId="{DB508D24-9A10-8D49-B424-A95109DE74A4}" type="presOf" srcId="{DA04CAA0-AD23-9241-B3EF-29FBFEBDCFE1}" destId="{B5F8226D-F849-D240-9CFA-CEA9BDD7ED3A}" srcOrd="0" destOrd="0" presId="urn:microsoft.com/office/officeart/2005/8/layout/venn1"/>
    <dgm:cxn modelId="{BA74AC3A-4341-2243-9C3C-7D72634BFDAF}" srcId="{02086001-316D-B447-B30B-904D0D5AFCA9}" destId="{DA04CAA0-AD23-9241-B3EF-29FBFEBDCFE1}" srcOrd="1" destOrd="0" parTransId="{D8F53F92-A57F-4B49-B8E8-90357546210D}" sibTransId="{D12DD80E-6AD2-8540-8E40-8E7F21B4E407}"/>
    <dgm:cxn modelId="{3D00DA71-F910-5849-A609-41F29752B930}" type="presOf" srcId="{AAB7F236-E711-DB42-B723-53D2AD9C6236}" destId="{4191C8A0-7208-154F-B48A-05CC56E90CB5}" srcOrd="0" destOrd="0" presId="urn:microsoft.com/office/officeart/2005/8/layout/venn1"/>
    <dgm:cxn modelId="{97242679-35DF-FB4D-AA47-8CD565332BD5}" type="presOf" srcId="{DA04CAA0-AD23-9241-B3EF-29FBFEBDCFE1}" destId="{CCB42F45-E26F-D341-86ED-2CC2522B9A3F}" srcOrd="1" destOrd="0" presId="urn:microsoft.com/office/officeart/2005/8/layout/venn1"/>
    <dgm:cxn modelId="{EC6A0887-C862-C741-9E7D-E4E821DC9CB6}" type="presOf" srcId="{A2017398-9747-3542-BEDD-F2100A92FC93}" destId="{E89F8BC1-A496-E940-BD8A-56B77CB7FAD9}" srcOrd="1" destOrd="0" presId="urn:microsoft.com/office/officeart/2005/8/layout/venn1"/>
    <dgm:cxn modelId="{9987F4C3-DBFD-EB43-9A78-7CF64028DDC4}" srcId="{02086001-316D-B447-B30B-904D0D5AFCA9}" destId="{AAB7F236-E711-DB42-B723-53D2AD9C6236}" srcOrd="0" destOrd="0" parTransId="{A8520D77-F97A-174A-97DE-7F334A7B648A}" sibTransId="{E8DF950D-10DE-2A45-989D-4D12C13A2E15}"/>
    <dgm:cxn modelId="{8A5F67D5-009B-E84F-91B3-CC0D2CEDE79E}" type="presOf" srcId="{02086001-316D-B447-B30B-904D0D5AFCA9}" destId="{9239B452-05D2-7C45-A76A-20E7EB759A6D}" srcOrd="0" destOrd="0" presId="urn:microsoft.com/office/officeart/2005/8/layout/venn1"/>
    <dgm:cxn modelId="{0B59E1E0-AEDE-9A46-8C9E-007C72DC8C87}" type="presOf" srcId="{AAB7F236-E711-DB42-B723-53D2AD9C6236}" destId="{991C10EA-3178-1946-9B4A-926412B9D3C3}" srcOrd="1" destOrd="0" presId="urn:microsoft.com/office/officeart/2005/8/layout/venn1"/>
    <dgm:cxn modelId="{B604B0BF-9AC4-2C45-8DA1-EC7E320045E4}" type="presParOf" srcId="{9239B452-05D2-7C45-A76A-20E7EB759A6D}" destId="{4191C8A0-7208-154F-B48A-05CC56E90CB5}" srcOrd="0" destOrd="0" presId="urn:microsoft.com/office/officeart/2005/8/layout/venn1"/>
    <dgm:cxn modelId="{92FE27AC-C1B8-C748-92ED-32C3D66AFCEE}" type="presParOf" srcId="{9239B452-05D2-7C45-A76A-20E7EB759A6D}" destId="{991C10EA-3178-1946-9B4A-926412B9D3C3}" srcOrd="1" destOrd="0" presId="urn:microsoft.com/office/officeart/2005/8/layout/venn1"/>
    <dgm:cxn modelId="{2C3AA334-4F55-7642-8D50-D33B0FCBD7F9}" type="presParOf" srcId="{9239B452-05D2-7C45-A76A-20E7EB759A6D}" destId="{B5F8226D-F849-D240-9CFA-CEA9BDD7ED3A}" srcOrd="2" destOrd="0" presId="urn:microsoft.com/office/officeart/2005/8/layout/venn1"/>
    <dgm:cxn modelId="{E4EBCA24-AF25-6C4B-8430-9DD50145395E}" type="presParOf" srcId="{9239B452-05D2-7C45-A76A-20E7EB759A6D}" destId="{CCB42F45-E26F-D341-86ED-2CC2522B9A3F}" srcOrd="3" destOrd="0" presId="urn:microsoft.com/office/officeart/2005/8/layout/venn1"/>
    <dgm:cxn modelId="{BC9F8443-9645-6845-8D38-13FA75A54DA6}" type="presParOf" srcId="{9239B452-05D2-7C45-A76A-20E7EB759A6D}" destId="{3D1973B8-E72D-8D49-9E4E-5C75B643B19E}" srcOrd="4" destOrd="0" presId="urn:microsoft.com/office/officeart/2005/8/layout/venn1"/>
    <dgm:cxn modelId="{DB8D756D-0913-F846-84D4-04AC284D7C91}" type="presParOf" srcId="{9239B452-05D2-7C45-A76A-20E7EB759A6D}" destId="{E89F8BC1-A496-E940-BD8A-56B77CB7FA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83804-2AC2-CD49-B1B8-C840612F46DD}" type="doc">
      <dgm:prSet loTypeId="urn:microsoft.com/office/officeart/2005/8/layout/pyramid1" loCatId="" qsTypeId="urn:microsoft.com/office/officeart/2005/8/quickstyle/3d1" qsCatId="3D" csTypeId="urn:microsoft.com/office/officeart/2005/8/colors/colorful1" csCatId="colorful" phldr="1"/>
      <dgm:spPr/>
    </dgm:pt>
    <dgm:pt modelId="{4360BC74-0E25-9B41-880A-B6F42141D78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ct val="35000"/>
            </a:spcAft>
          </a:pPr>
          <a:endParaRPr lang="en-US" sz="1800" b="1" dirty="0">
            <a:solidFill>
              <a:schemeClr val="accent1">
                <a:lumMod val="50000"/>
              </a:schemeClr>
            </a:solidFill>
          </a:endParaRPr>
        </a:p>
        <a:p>
          <a:pPr>
            <a:spcAft>
              <a:spcPct val="35000"/>
            </a:spcAft>
          </a:pPr>
          <a:endParaRPr lang="en-US" sz="1800" b="1" dirty="0">
            <a:solidFill>
              <a:schemeClr val="accent1">
                <a:lumMod val="50000"/>
              </a:schemeClr>
            </a:solidFill>
          </a:endParaRPr>
        </a:p>
        <a:p>
          <a:pPr>
            <a:spcAft>
              <a:spcPts val="72"/>
            </a:spcAft>
          </a:pP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Ultra-Secure</a:t>
          </a:r>
        </a:p>
        <a:p>
          <a:pPr>
            <a:spcAft>
              <a:spcPts val="72"/>
            </a:spcAft>
          </a:pPr>
          <a:r>
            <a:rPr lang="en-US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(Military Grade)</a:t>
          </a:r>
        </a:p>
      </dgm:t>
    </dgm:pt>
    <dgm:pt modelId="{66C2E01D-67A5-A841-8193-B127FCF60AC9}" type="parTrans" cxnId="{11F6F909-B63F-D347-9E60-75D665642287}">
      <dgm:prSet/>
      <dgm:spPr/>
      <dgm:t>
        <a:bodyPr/>
        <a:lstStyle/>
        <a:p>
          <a:endParaRPr lang="en-US"/>
        </a:p>
      </dgm:t>
    </dgm:pt>
    <dgm:pt modelId="{FD65373B-20D2-E34C-81B4-4CCF4665520B}" type="sibTrans" cxnId="{11F6F909-B63F-D347-9E60-75D665642287}">
      <dgm:prSet/>
      <dgm:spPr/>
      <dgm:t>
        <a:bodyPr/>
        <a:lstStyle/>
        <a:p>
          <a:endParaRPr lang="en-US"/>
        </a:p>
      </dgm:t>
    </dgm:pt>
    <dgm:pt modelId="{288FD698-2143-7C47-BD8E-0AB045D3CAB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2000" b="1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r>
            <a:rPr 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Enterprise Grade</a:t>
          </a:r>
        </a:p>
      </dgm:t>
    </dgm:pt>
    <dgm:pt modelId="{C101E822-FD92-E149-BF98-0F14FADE7BA3}" type="parTrans" cxnId="{42F51552-073A-D94D-8E8A-E3579D04C38F}">
      <dgm:prSet/>
      <dgm:spPr/>
      <dgm:t>
        <a:bodyPr/>
        <a:lstStyle/>
        <a:p>
          <a:endParaRPr lang="en-US"/>
        </a:p>
      </dgm:t>
    </dgm:pt>
    <dgm:pt modelId="{1237C6F2-47BD-DF45-8A95-459EC12711EE}" type="sibTrans" cxnId="{42F51552-073A-D94D-8E8A-E3579D04C38F}">
      <dgm:prSet/>
      <dgm:spPr/>
      <dgm:t>
        <a:bodyPr/>
        <a:lstStyle/>
        <a:p>
          <a:endParaRPr lang="en-US"/>
        </a:p>
      </dgm:t>
    </dgm:pt>
    <dgm:pt modelId="{54DCB244-DEDE-3A48-9117-A85E9BFE7F1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2400" b="1" dirty="0">
            <a:solidFill>
              <a:schemeClr val="bg1">
                <a:lumMod val="95000"/>
              </a:schemeClr>
            </a:solidFill>
          </a:endParaRPr>
        </a:p>
        <a:p>
          <a:r>
            <a:rPr lang="en-US" sz="24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Consumer Grade</a:t>
          </a:r>
        </a:p>
      </dgm:t>
    </dgm:pt>
    <dgm:pt modelId="{761B6BD8-C664-C842-A226-61B7C527CEC8}" type="parTrans" cxnId="{A0335519-814E-8D40-93CB-D73734635EEA}">
      <dgm:prSet/>
      <dgm:spPr/>
      <dgm:t>
        <a:bodyPr/>
        <a:lstStyle/>
        <a:p>
          <a:endParaRPr lang="en-US"/>
        </a:p>
      </dgm:t>
    </dgm:pt>
    <dgm:pt modelId="{1A6B599D-0EA7-1B4F-951F-66681A6F7F11}" type="sibTrans" cxnId="{A0335519-814E-8D40-93CB-D73734635EEA}">
      <dgm:prSet/>
      <dgm:spPr/>
      <dgm:t>
        <a:bodyPr/>
        <a:lstStyle/>
        <a:p>
          <a:endParaRPr lang="en-US"/>
        </a:p>
      </dgm:t>
    </dgm:pt>
    <dgm:pt modelId="{7F46D80C-01B8-DF4A-8247-F542A8227A1B}" type="pres">
      <dgm:prSet presAssocID="{F3E83804-2AC2-CD49-B1B8-C840612F46DD}" presName="Name0" presStyleCnt="0">
        <dgm:presLayoutVars>
          <dgm:dir/>
          <dgm:animLvl val="lvl"/>
          <dgm:resizeHandles val="exact"/>
        </dgm:presLayoutVars>
      </dgm:prSet>
      <dgm:spPr/>
    </dgm:pt>
    <dgm:pt modelId="{78F4527C-2D92-254B-872B-3071A9D23C61}" type="pres">
      <dgm:prSet presAssocID="{4360BC74-0E25-9B41-880A-B6F42141D787}" presName="Name8" presStyleCnt="0"/>
      <dgm:spPr/>
    </dgm:pt>
    <dgm:pt modelId="{785EB19D-383D-0848-9928-50AA3CE8E81F}" type="pres">
      <dgm:prSet presAssocID="{4360BC74-0E25-9B41-880A-B6F42141D787}" presName="level" presStyleLbl="node1" presStyleIdx="0" presStyleCnt="3">
        <dgm:presLayoutVars>
          <dgm:chMax val="1"/>
          <dgm:bulletEnabled val="1"/>
        </dgm:presLayoutVars>
      </dgm:prSet>
      <dgm:spPr/>
    </dgm:pt>
    <dgm:pt modelId="{FF85D0F9-9D77-DF41-ABAA-179806AE5698}" type="pres">
      <dgm:prSet presAssocID="{4360BC74-0E25-9B41-880A-B6F42141D7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5FAF273-F340-3343-B90A-946E6BC1C0BB}" type="pres">
      <dgm:prSet presAssocID="{288FD698-2143-7C47-BD8E-0AB045D3CABB}" presName="Name8" presStyleCnt="0"/>
      <dgm:spPr/>
    </dgm:pt>
    <dgm:pt modelId="{AD1ED13F-0354-B544-A382-BBAAE368A1E7}" type="pres">
      <dgm:prSet presAssocID="{288FD698-2143-7C47-BD8E-0AB045D3CABB}" presName="level" presStyleLbl="node1" presStyleIdx="1" presStyleCnt="3" custScaleY="79642">
        <dgm:presLayoutVars>
          <dgm:chMax val="1"/>
          <dgm:bulletEnabled val="1"/>
        </dgm:presLayoutVars>
      </dgm:prSet>
      <dgm:spPr/>
    </dgm:pt>
    <dgm:pt modelId="{39C6883C-7CD0-0040-8057-7CCF38FE06C1}" type="pres">
      <dgm:prSet presAssocID="{288FD698-2143-7C47-BD8E-0AB045D3CA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97E14FE-E15E-474F-861E-EC2F54DA27DD}" type="pres">
      <dgm:prSet presAssocID="{54DCB244-DEDE-3A48-9117-A85E9BFE7F11}" presName="Name8" presStyleCnt="0"/>
      <dgm:spPr/>
    </dgm:pt>
    <dgm:pt modelId="{F5B794F8-75DE-5247-AF32-73D97C1273EA}" type="pres">
      <dgm:prSet presAssocID="{54DCB244-DEDE-3A48-9117-A85E9BFE7F11}" presName="level" presStyleLbl="node1" presStyleIdx="2" presStyleCnt="3" custLinFactNeighborX="203" custLinFactNeighborY="18874">
        <dgm:presLayoutVars>
          <dgm:chMax val="1"/>
          <dgm:bulletEnabled val="1"/>
        </dgm:presLayoutVars>
      </dgm:prSet>
      <dgm:spPr/>
    </dgm:pt>
    <dgm:pt modelId="{304172D6-E06C-784E-89FA-EC84446E3ECA}" type="pres">
      <dgm:prSet presAssocID="{54DCB244-DEDE-3A48-9117-A85E9BFE7F1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F6F909-B63F-D347-9E60-75D665642287}" srcId="{F3E83804-2AC2-CD49-B1B8-C840612F46DD}" destId="{4360BC74-0E25-9B41-880A-B6F42141D787}" srcOrd="0" destOrd="0" parTransId="{66C2E01D-67A5-A841-8193-B127FCF60AC9}" sibTransId="{FD65373B-20D2-E34C-81B4-4CCF4665520B}"/>
    <dgm:cxn modelId="{24290F0B-CC6B-A246-A4CA-AA099532BB51}" type="presOf" srcId="{4360BC74-0E25-9B41-880A-B6F42141D787}" destId="{FF85D0F9-9D77-DF41-ABAA-179806AE5698}" srcOrd="1" destOrd="0" presId="urn:microsoft.com/office/officeart/2005/8/layout/pyramid1"/>
    <dgm:cxn modelId="{A0335519-814E-8D40-93CB-D73734635EEA}" srcId="{F3E83804-2AC2-CD49-B1B8-C840612F46DD}" destId="{54DCB244-DEDE-3A48-9117-A85E9BFE7F11}" srcOrd="2" destOrd="0" parTransId="{761B6BD8-C664-C842-A226-61B7C527CEC8}" sibTransId="{1A6B599D-0EA7-1B4F-951F-66681A6F7F11}"/>
    <dgm:cxn modelId="{D45D0724-9D43-E44D-971E-A8B638553872}" type="presOf" srcId="{288FD698-2143-7C47-BD8E-0AB045D3CABB}" destId="{39C6883C-7CD0-0040-8057-7CCF38FE06C1}" srcOrd="1" destOrd="0" presId="urn:microsoft.com/office/officeart/2005/8/layout/pyramid1"/>
    <dgm:cxn modelId="{E338962E-1CBB-7E4A-91DB-A0EB4A900F2F}" type="presOf" srcId="{288FD698-2143-7C47-BD8E-0AB045D3CABB}" destId="{AD1ED13F-0354-B544-A382-BBAAE368A1E7}" srcOrd="0" destOrd="0" presId="urn:microsoft.com/office/officeart/2005/8/layout/pyramid1"/>
    <dgm:cxn modelId="{6D372D3F-4F19-D64D-907F-1A241AF91027}" type="presOf" srcId="{54DCB244-DEDE-3A48-9117-A85E9BFE7F11}" destId="{304172D6-E06C-784E-89FA-EC84446E3ECA}" srcOrd="1" destOrd="0" presId="urn:microsoft.com/office/officeart/2005/8/layout/pyramid1"/>
    <dgm:cxn modelId="{42F51552-073A-D94D-8E8A-E3579D04C38F}" srcId="{F3E83804-2AC2-CD49-B1B8-C840612F46DD}" destId="{288FD698-2143-7C47-BD8E-0AB045D3CABB}" srcOrd="1" destOrd="0" parTransId="{C101E822-FD92-E149-BF98-0F14FADE7BA3}" sibTransId="{1237C6F2-47BD-DF45-8A95-459EC12711EE}"/>
    <dgm:cxn modelId="{D9266A9C-A96D-D544-AC4F-CB8985C8F623}" type="presOf" srcId="{54DCB244-DEDE-3A48-9117-A85E9BFE7F11}" destId="{F5B794F8-75DE-5247-AF32-73D97C1273EA}" srcOrd="0" destOrd="0" presId="urn:microsoft.com/office/officeart/2005/8/layout/pyramid1"/>
    <dgm:cxn modelId="{05E920EB-4989-8446-98CF-B47C7698E318}" type="presOf" srcId="{F3E83804-2AC2-CD49-B1B8-C840612F46DD}" destId="{7F46D80C-01B8-DF4A-8247-F542A8227A1B}" srcOrd="0" destOrd="0" presId="urn:microsoft.com/office/officeart/2005/8/layout/pyramid1"/>
    <dgm:cxn modelId="{2E719EF2-3B58-184B-A8A8-0C58C458DD72}" type="presOf" srcId="{4360BC74-0E25-9B41-880A-B6F42141D787}" destId="{785EB19D-383D-0848-9928-50AA3CE8E81F}" srcOrd="0" destOrd="0" presId="urn:microsoft.com/office/officeart/2005/8/layout/pyramid1"/>
    <dgm:cxn modelId="{8C52B0D7-D8B6-8D4E-9D7C-6FBD6D39BE66}" type="presParOf" srcId="{7F46D80C-01B8-DF4A-8247-F542A8227A1B}" destId="{78F4527C-2D92-254B-872B-3071A9D23C61}" srcOrd="0" destOrd="0" presId="urn:microsoft.com/office/officeart/2005/8/layout/pyramid1"/>
    <dgm:cxn modelId="{0E5D2213-972E-304E-91F4-17AB981C76A3}" type="presParOf" srcId="{78F4527C-2D92-254B-872B-3071A9D23C61}" destId="{785EB19D-383D-0848-9928-50AA3CE8E81F}" srcOrd="0" destOrd="0" presId="urn:microsoft.com/office/officeart/2005/8/layout/pyramid1"/>
    <dgm:cxn modelId="{D4F36DCA-B838-2E41-9A44-523D30979001}" type="presParOf" srcId="{78F4527C-2D92-254B-872B-3071A9D23C61}" destId="{FF85D0F9-9D77-DF41-ABAA-179806AE5698}" srcOrd="1" destOrd="0" presId="urn:microsoft.com/office/officeart/2005/8/layout/pyramid1"/>
    <dgm:cxn modelId="{CC276F5B-0218-C443-8FF7-4449A9DAD712}" type="presParOf" srcId="{7F46D80C-01B8-DF4A-8247-F542A8227A1B}" destId="{65FAF273-F340-3343-B90A-946E6BC1C0BB}" srcOrd="1" destOrd="0" presId="urn:microsoft.com/office/officeart/2005/8/layout/pyramid1"/>
    <dgm:cxn modelId="{F735CF2D-352B-CA45-85D4-FDC5CCA6AE54}" type="presParOf" srcId="{65FAF273-F340-3343-B90A-946E6BC1C0BB}" destId="{AD1ED13F-0354-B544-A382-BBAAE368A1E7}" srcOrd="0" destOrd="0" presId="urn:microsoft.com/office/officeart/2005/8/layout/pyramid1"/>
    <dgm:cxn modelId="{88ACA50A-F0E4-1147-A0FB-D178D5488A5F}" type="presParOf" srcId="{65FAF273-F340-3343-B90A-946E6BC1C0BB}" destId="{39C6883C-7CD0-0040-8057-7CCF38FE06C1}" srcOrd="1" destOrd="0" presId="urn:microsoft.com/office/officeart/2005/8/layout/pyramid1"/>
    <dgm:cxn modelId="{2F2C147B-EB29-C84E-92BB-5D7A22851714}" type="presParOf" srcId="{7F46D80C-01B8-DF4A-8247-F542A8227A1B}" destId="{A97E14FE-E15E-474F-861E-EC2F54DA27DD}" srcOrd="2" destOrd="0" presId="urn:microsoft.com/office/officeart/2005/8/layout/pyramid1"/>
    <dgm:cxn modelId="{616DC658-423A-9E41-970C-7859559D7A39}" type="presParOf" srcId="{A97E14FE-E15E-474F-861E-EC2F54DA27DD}" destId="{F5B794F8-75DE-5247-AF32-73D97C1273EA}" srcOrd="0" destOrd="0" presId="urn:microsoft.com/office/officeart/2005/8/layout/pyramid1"/>
    <dgm:cxn modelId="{48881DDF-F1EA-7446-87B4-FDF8754F8443}" type="presParOf" srcId="{A97E14FE-E15E-474F-861E-EC2F54DA27DD}" destId="{304172D6-E06C-784E-89FA-EC84446E3EC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1C8A0-7208-154F-B48A-05CC56E90CB5}">
      <dsp:nvSpPr>
        <dsp:cNvPr id="0" name=""/>
        <dsp:cNvSpPr/>
      </dsp:nvSpPr>
      <dsp:spPr>
        <a:xfrm>
          <a:off x="2617513" y="44036"/>
          <a:ext cx="2113730" cy="211373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Convenience</a:t>
          </a:r>
          <a:endParaRPr lang="en-US" sz="1800" b="0" i="1" kern="1200" dirty="0">
            <a:solidFill>
              <a:schemeClr val="tx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9344" y="413938"/>
        <a:ext cx="1550068" cy="951178"/>
      </dsp:txXfrm>
    </dsp:sp>
    <dsp:sp modelId="{B5F8226D-F849-D240-9CFA-CEA9BDD7ED3A}">
      <dsp:nvSpPr>
        <dsp:cNvPr id="0" name=""/>
        <dsp:cNvSpPr/>
      </dsp:nvSpPr>
      <dsp:spPr>
        <a:xfrm>
          <a:off x="3380217" y="1365117"/>
          <a:ext cx="2113730" cy="211373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Privacy</a:t>
          </a:r>
        </a:p>
      </dsp:txBody>
      <dsp:txXfrm>
        <a:off x="4026666" y="1911164"/>
        <a:ext cx="1268238" cy="1162551"/>
      </dsp:txXfrm>
    </dsp:sp>
    <dsp:sp modelId="{3D1973B8-E72D-8D49-9E4E-5C75B643B19E}">
      <dsp:nvSpPr>
        <dsp:cNvPr id="0" name=""/>
        <dsp:cNvSpPr/>
      </dsp:nvSpPr>
      <dsp:spPr>
        <a:xfrm>
          <a:off x="1854808" y="1365117"/>
          <a:ext cx="2113730" cy="211373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Security</a:t>
          </a:r>
        </a:p>
      </dsp:txBody>
      <dsp:txXfrm>
        <a:off x="2053851" y="1911164"/>
        <a:ext cx="1268238" cy="1162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EB19D-383D-0848-9928-50AA3CE8E81F}">
      <dsp:nvSpPr>
        <dsp:cNvPr id="0" name=""/>
        <dsp:cNvSpPr/>
      </dsp:nvSpPr>
      <dsp:spPr>
        <a:xfrm>
          <a:off x="1860877" y="0"/>
          <a:ext cx="2071762" cy="1679382"/>
        </a:xfrm>
        <a:prstGeom prst="trapezoid">
          <a:avLst>
            <a:gd name="adj" fmla="val 61682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72"/>
            </a:spcAft>
            <a:buNone/>
          </a:pP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Ultra-Secure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72"/>
            </a:spcAft>
            <a:buNone/>
          </a:pPr>
          <a:r>
            <a:rPr lang="en-US" sz="16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(Military Grade)</a:t>
          </a:r>
        </a:p>
      </dsp:txBody>
      <dsp:txXfrm>
        <a:off x="1860877" y="0"/>
        <a:ext cx="2071762" cy="1679382"/>
      </dsp:txXfrm>
    </dsp:sp>
    <dsp:sp modelId="{AD1ED13F-0354-B544-A382-BBAAE368A1E7}">
      <dsp:nvSpPr>
        <dsp:cNvPr id="0" name=""/>
        <dsp:cNvSpPr/>
      </dsp:nvSpPr>
      <dsp:spPr>
        <a:xfrm>
          <a:off x="1035881" y="1679382"/>
          <a:ext cx="3721754" cy="1337493"/>
        </a:xfrm>
        <a:prstGeom prst="trapezoid">
          <a:avLst>
            <a:gd name="adj" fmla="val 61682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Enterprise Grade</a:t>
          </a:r>
        </a:p>
      </dsp:txBody>
      <dsp:txXfrm>
        <a:off x="1687188" y="1679382"/>
        <a:ext cx="2419140" cy="1337493"/>
      </dsp:txXfrm>
    </dsp:sp>
    <dsp:sp modelId="{F5B794F8-75DE-5247-AF32-73D97C1273EA}">
      <dsp:nvSpPr>
        <dsp:cNvPr id="0" name=""/>
        <dsp:cNvSpPr/>
      </dsp:nvSpPr>
      <dsp:spPr>
        <a:xfrm>
          <a:off x="0" y="3016876"/>
          <a:ext cx="5793517" cy="1679382"/>
        </a:xfrm>
        <a:prstGeom prst="trapezoid">
          <a:avLst>
            <a:gd name="adj" fmla="val 61682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bg1">
                <a:lumMod val="9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Consumer Grade</a:t>
          </a:r>
        </a:p>
      </dsp:txBody>
      <dsp:txXfrm>
        <a:off x="1013865" y="3016876"/>
        <a:ext cx="3765786" cy="167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4568-56AD-4408-9080-A34D0A56F1AC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41258-E510-424B-B8F7-D33BA84B7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5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73C0-4BEB-47DA-B954-BCEBB5C92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18785-992E-4EA2-95BE-CC6339101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3C64-707E-4539-B77E-CFFB70AA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9A09-DAAF-4C0B-8A85-BBE01C80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B78AC-C5D7-43E7-8406-97043A05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8BAE-BD3F-422E-AD18-586D40C0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2C7B-298E-4238-A054-A6871F7ED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076BB-16C1-4C7B-AE97-F659276B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C3D42-2144-439C-B49F-D05AACB6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ECC42-7FCA-4797-B881-58360010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4BC5E-2042-499E-ABB5-CD61C9266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43C89-C1D8-495C-8D4D-E3CBBE58D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C6-95A3-485A-B052-7229FC12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1658-6E1B-483E-B587-A62BDF6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C86BF-0CF5-43A3-9ED0-FA7AA49C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F31F-05D9-4B5F-A991-A947A4A8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38B8-C613-4940-ACB7-8ADA7737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DD1F0-83CE-4307-B0BC-380A151D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4626-41DB-4105-BFA9-7D5A30C7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23BDD-E654-4EB8-B82D-550FE846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1A71-9C31-4073-AE43-5D150380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E5C1B-E6F2-445A-AE9A-D46560A68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7D61-8896-442B-AC18-619F9B7D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84E5-03FF-4241-A21E-15EDE864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4946-C3A7-41A9-8EFE-F0A3EE33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4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4BFD-0692-44E4-8088-4F223D8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9ACB-7A81-4075-ABC6-FC1589DA4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B8A78-F9A0-4D1E-8550-1969BD89C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F7AC1-8034-4764-A575-2B8964D1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D8AB3-2E33-4543-BA1E-53932B18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AE92D-A538-4C7D-8583-7930D0D7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A5F5-77CA-464F-8777-4BCBC96D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BAE10-6727-4EDC-BA9E-35356271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976AE-0F32-4FC7-8741-62A704780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AF4AB-46FC-4BF0-A8C2-699C91606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C8183-763E-4733-A6A6-79BA82C6D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D527F-C18C-4482-A1BF-6CC4EFA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95C883-FFB5-432E-9EA0-087586D0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530A6-0BF4-4801-BA69-3A492F20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7AC3-C8DD-4EA9-9F0E-7A978CA4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18EAA-7783-4BDB-B208-9B9873B0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BEC4D-D1D4-4096-8CF2-9969E954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A87B8-D771-437E-AE3E-5DE80DAD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70862-D287-4981-8350-00DAF90B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D59E3-61E0-4D81-B6DB-4A769BDC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EC63-7DB4-45AC-B6FD-EF0E8E70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F223-B5D4-40D3-BCE9-D724FBAD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2AD4-56E6-429E-AE41-5C3A94BAD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5FE91-668D-4D31-8B93-6142741A1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F6EFD-6C4A-4A8F-923F-7847DB1C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E4C5B-128E-4A34-9ACA-C098282D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F9E90-DBCB-4A2D-8442-40361B96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AF58-C1A8-4358-A757-7BBCC917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26061-031A-4FA0-9328-C3C7FDACE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0FDB3-3946-45A7-8E7C-9E70AC5BE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F74D2-54C4-4FD7-8944-24C522E4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C737D-CC8C-421A-9D9D-8E91B703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E410F-734C-47E5-8AFD-B923A214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08300C-6F5F-46FC-AF37-07F30952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A03B6-B21E-476A-A115-3868A2505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F8C3-DCBB-4E5D-B515-801EC98D4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030E-30F1-4940-B997-A76B4C8B8E4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7803-DD3C-4FB1-BA60-F38EE5457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DE22-7116-4448-BACA-C7EAADFB6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BB52-8A25-4E1F-B5B1-7929C584B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8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chVision-Background3-[Converted].png">
            <a:extLst>
              <a:ext uri="{FF2B5EF4-FFF2-40B4-BE49-F238E27FC236}">
                <a16:creationId xmlns:a16="http://schemas.microsoft.com/office/drawing/2014/main" id="{A40DDBA1-56BD-4FB9-A999-6ECD4BA3C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E545AF33-4B9C-4277-91DA-F93CA6A3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38" y="305419"/>
            <a:ext cx="2659661" cy="1220315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5A822A3-7D86-4D37-80C5-660EE51D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EF961-07CD-4C99-AEBB-4A4C3E14E3B2}"/>
              </a:ext>
            </a:extLst>
          </p:cNvPr>
          <p:cNvSpPr/>
          <p:nvPr/>
        </p:nvSpPr>
        <p:spPr>
          <a:xfrm>
            <a:off x="78933" y="2272683"/>
            <a:ext cx="5762574" cy="1997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UCaaS Security &amp; Privacy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A8B5B-FF3B-41F2-92D5-B56B67DA49F4}"/>
              </a:ext>
            </a:extLst>
          </p:cNvPr>
          <p:cNvSpPr txBox="1"/>
          <p:nvPr/>
        </p:nvSpPr>
        <p:spPr>
          <a:xfrm>
            <a:off x="92093" y="5242521"/>
            <a:ext cx="369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Sorell Slaymaker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Principal Consulting Analyst </a:t>
            </a:r>
          </a:p>
        </p:txBody>
      </p:sp>
      <p:pic>
        <p:nvPicPr>
          <p:cNvPr id="10" name="Picture 2" descr="Best Overall Video Conferencing Service - businessnewsdaily.com">
            <a:extLst>
              <a:ext uri="{FF2B5EF4-FFF2-40B4-BE49-F238E27FC236}">
                <a16:creationId xmlns:a16="http://schemas.microsoft.com/office/drawing/2014/main" id="{04D20E42-B1EA-44FC-A5DF-3CFEB16C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88" y="3598811"/>
            <a:ext cx="1761567" cy="11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ebex down? Current outages and problems | Downdetector">
            <a:extLst>
              <a:ext uri="{FF2B5EF4-FFF2-40B4-BE49-F238E27FC236}">
                <a16:creationId xmlns:a16="http://schemas.microsoft.com/office/drawing/2014/main" id="{3831FFFA-6E4E-4C2E-80BD-BAC70D3C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15" y="3722674"/>
            <a:ext cx="1525820" cy="11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ailPoint Identity Security for Teams - SailPoint">
            <a:extLst>
              <a:ext uri="{FF2B5EF4-FFF2-40B4-BE49-F238E27FC236}">
                <a16:creationId xmlns:a16="http://schemas.microsoft.com/office/drawing/2014/main" id="{98022948-8F66-4EF7-A53F-AC4C90A0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" y="3813785"/>
            <a:ext cx="2423855" cy="9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5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isco Webex Business Review | PCMag">
            <a:extLst>
              <a:ext uri="{FF2B5EF4-FFF2-40B4-BE49-F238E27FC236}">
                <a16:creationId xmlns:a16="http://schemas.microsoft.com/office/drawing/2014/main" id="{43E2AB8F-9D29-42DE-9208-87835257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17" y="2400225"/>
            <a:ext cx="1241185" cy="69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ogle Meet puts the clamps on free users, imposes 1-hour meeting limit |  Ars Technica">
            <a:extLst>
              <a:ext uri="{FF2B5EF4-FFF2-40B4-BE49-F238E27FC236}">
                <a16:creationId xmlns:a16="http://schemas.microsoft.com/office/drawing/2014/main" id="{941206A3-A472-4498-9159-A55329E7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78" y="2400911"/>
            <a:ext cx="1395166" cy="6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870" cy="1325563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UCaaS Solution Stack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2EE727F-4350-43C4-82E2-9110C65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44635-36F8-411C-A4DD-56524987CC2B}"/>
              </a:ext>
            </a:extLst>
          </p:cNvPr>
          <p:cNvSpPr/>
          <p:nvPr/>
        </p:nvSpPr>
        <p:spPr>
          <a:xfrm>
            <a:off x="1000382" y="2400911"/>
            <a:ext cx="1705114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UCaaS Applications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DC03B-64CE-4F27-AD2E-CAC35C6BAF29}"/>
              </a:ext>
            </a:extLst>
          </p:cNvPr>
          <p:cNvSpPr/>
          <p:nvPr/>
        </p:nvSpPr>
        <p:spPr>
          <a:xfrm>
            <a:off x="1000381" y="3089068"/>
            <a:ext cx="1705114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A6811-1453-4F20-8001-7DFF0C6F6479}"/>
              </a:ext>
            </a:extLst>
          </p:cNvPr>
          <p:cNvSpPr/>
          <p:nvPr/>
        </p:nvSpPr>
        <p:spPr>
          <a:xfrm>
            <a:off x="1000380" y="3777225"/>
            <a:ext cx="1705115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    Integration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683F9E-DAC2-4407-8877-CF95B130591D}"/>
              </a:ext>
            </a:extLst>
          </p:cNvPr>
          <p:cNvSpPr/>
          <p:nvPr/>
        </p:nvSpPr>
        <p:spPr>
          <a:xfrm>
            <a:off x="1000378" y="5144113"/>
            <a:ext cx="1705116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FD7F72-41FF-4169-A123-B1D8C9135B3A}"/>
              </a:ext>
            </a:extLst>
          </p:cNvPr>
          <p:cNvSpPr/>
          <p:nvPr/>
        </p:nvSpPr>
        <p:spPr>
          <a:xfrm>
            <a:off x="1000378" y="5832270"/>
            <a:ext cx="1705116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Infrastructure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E8131F-485E-4CA4-BC1A-CCC740E7F85B}"/>
              </a:ext>
            </a:extLst>
          </p:cNvPr>
          <p:cNvSpPr/>
          <p:nvPr/>
        </p:nvSpPr>
        <p:spPr>
          <a:xfrm>
            <a:off x="2705495" y="2400911"/>
            <a:ext cx="6781010" cy="6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Best Overall Video Conferencing Service - businessnewsdaily.com">
            <a:extLst>
              <a:ext uri="{FF2B5EF4-FFF2-40B4-BE49-F238E27FC236}">
                <a16:creationId xmlns:a16="http://schemas.microsoft.com/office/drawing/2014/main" id="{C93F815F-FDCB-40E6-89EB-9F6DB18D3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60" y="2440882"/>
            <a:ext cx="970963" cy="6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tting Started in Microsoft Teams">
            <a:extLst>
              <a:ext uri="{FF2B5EF4-FFF2-40B4-BE49-F238E27FC236}">
                <a16:creationId xmlns:a16="http://schemas.microsoft.com/office/drawing/2014/main" id="{3C7078AC-30C7-4EB0-BF56-6036F9A1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00" y="2439384"/>
            <a:ext cx="1835428" cy="5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F87E34A-074F-40B9-BA44-07DC4288736F}"/>
              </a:ext>
            </a:extLst>
          </p:cNvPr>
          <p:cNvSpPr/>
          <p:nvPr/>
        </p:nvSpPr>
        <p:spPr>
          <a:xfrm>
            <a:off x="2705495" y="3089068"/>
            <a:ext cx="6781010" cy="6881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DAA60-7312-49D8-9994-EADB9A8DCF77}"/>
              </a:ext>
            </a:extLst>
          </p:cNvPr>
          <p:cNvSpPr txBox="1"/>
          <p:nvPr/>
        </p:nvSpPr>
        <p:spPr>
          <a:xfrm>
            <a:off x="2775593" y="322322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E6B829-B621-482A-BDCA-FCA061A8F969}"/>
              </a:ext>
            </a:extLst>
          </p:cNvPr>
          <p:cNvCxnSpPr>
            <a:cxnSpLocks/>
          </p:cNvCxnSpPr>
          <p:nvPr/>
        </p:nvCxnSpPr>
        <p:spPr>
          <a:xfrm>
            <a:off x="3500578" y="3173335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5B8697-BF14-420A-AA68-0A1161D35A81}"/>
              </a:ext>
            </a:extLst>
          </p:cNvPr>
          <p:cNvSpPr txBox="1"/>
          <p:nvPr/>
        </p:nvSpPr>
        <p:spPr>
          <a:xfrm>
            <a:off x="3528991" y="322322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Voice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19AEC8-AD1B-4D5E-8D22-1DA67CDF3CD9}"/>
              </a:ext>
            </a:extLst>
          </p:cNvPr>
          <p:cNvCxnSpPr>
            <a:cxnSpLocks/>
          </p:cNvCxnSpPr>
          <p:nvPr/>
        </p:nvCxnSpPr>
        <p:spPr>
          <a:xfrm>
            <a:off x="4247504" y="3173335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478D1C-3E99-450F-8512-B0665C0B929E}"/>
              </a:ext>
            </a:extLst>
          </p:cNvPr>
          <p:cNvCxnSpPr>
            <a:cxnSpLocks/>
          </p:cNvCxnSpPr>
          <p:nvPr/>
        </p:nvCxnSpPr>
        <p:spPr>
          <a:xfrm>
            <a:off x="4994430" y="3173335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02DF0F-4884-4359-A588-CEB4A321C5E1}"/>
              </a:ext>
            </a:extLst>
          </p:cNvPr>
          <p:cNvCxnSpPr>
            <a:cxnSpLocks/>
          </p:cNvCxnSpPr>
          <p:nvPr/>
        </p:nvCxnSpPr>
        <p:spPr>
          <a:xfrm>
            <a:off x="5741356" y="3173335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123F5D-B324-47D2-A1F6-1915214F4C87}"/>
              </a:ext>
            </a:extLst>
          </p:cNvPr>
          <p:cNvCxnSpPr>
            <a:cxnSpLocks/>
          </p:cNvCxnSpPr>
          <p:nvPr/>
        </p:nvCxnSpPr>
        <p:spPr>
          <a:xfrm>
            <a:off x="6942037" y="3162260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69E589-4694-427C-B4FA-6D584F0C646A}"/>
              </a:ext>
            </a:extLst>
          </p:cNvPr>
          <p:cNvCxnSpPr>
            <a:cxnSpLocks/>
          </p:cNvCxnSpPr>
          <p:nvPr/>
        </p:nvCxnSpPr>
        <p:spPr>
          <a:xfrm>
            <a:off x="8078836" y="3173335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1C8D9B-A171-40DB-AAAE-5B97CEDEF6D2}"/>
              </a:ext>
            </a:extLst>
          </p:cNvPr>
          <p:cNvSpPr txBox="1"/>
          <p:nvPr/>
        </p:nvSpPr>
        <p:spPr>
          <a:xfrm>
            <a:off x="4312229" y="323711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C2E080-C8D8-41E1-9934-88B16808657F}"/>
              </a:ext>
            </a:extLst>
          </p:cNvPr>
          <p:cNvSpPr txBox="1"/>
          <p:nvPr/>
        </p:nvSpPr>
        <p:spPr>
          <a:xfrm>
            <a:off x="5049536" y="324819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2BCB8F-E1FF-419F-B82C-DAA6E3744226}"/>
              </a:ext>
            </a:extLst>
          </p:cNvPr>
          <p:cNvSpPr txBox="1"/>
          <p:nvPr/>
        </p:nvSpPr>
        <p:spPr>
          <a:xfrm>
            <a:off x="5766471" y="3248193"/>
            <a:ext cx="112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Recording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B8F7CA-8FFE-43DD-B580-83ADE9AD0275}"/>
              </a:ext>
            </a:extLst>
          </p:cNvPr>
          <p:cNvSpPr txBox="1"/>
          <p:nvPr/>
        </p:nvSpPr>
        <p:spPr>
          <a:xfrm>
            <a:off x="6981158" y="3094265"/>
            <a:ext cx="102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Email/ Calendar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6D9E44-1D80-42A9-8B17-789D3E4BA9C8}"/>
              </a:ext>
            </a:extLst>
          </p:cNvPr>
          <p:cNvSpPr txBox="1"/>
          <p:nvPr/>
        </p:nvSpPr>
        <p:spPr>
          <a:xfrm>
            <a:off x="8090632" y="3237597"/>
            <a:ext cx="12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54D95A-971F-4618-A054-5EAF66DD9D7B}"/>
              </a:ext>
            </a:extLst>
          </p:cNvPr>
          <p:cNvSpPr/>
          <p:nvPr/>
        </p:nvSpPr>
        <p:spPr>
          <a:xfrm>
            <a:off x="2705494" y="3777225"/>
            <a:ext cx="6781010" cy="6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005B0-722F-419A-83AB-16FCE10512BB}"/>
              </a:ext>
            </a:extLst>
          </p:cNvPr>
          <p:cNvSpPr txBox="1"/>
          <p:nvPr/>
        </p:nvSpPr>
        <p:spPr>
          <a:xfrm>
            <a:off x="2797786" y="3936637"/>
            <a:ext cx="63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173573-E524-4E41-8FE6-B2BCC8C1FD2E}"/>
              </a:ext>
            </a:extLst>
          </p:cNvPr>
          <p:cNvCxnSpPr>
            <a:cxnSpLocks/>
          </p:cNvCxnSpPr>
          <p:nvPr/>
        </p:nvCxnSpPr>
        <p:spPr>
          <a:xfrm>
            <a:off x="3486526" y="3897416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2223DFF-199C-42C5-BE73-6F3FFC15C46A}"/>
              </a:ext>
            </a:extLst>
          </p:cNvPr>
          <p:cNvSpPr txBox="1"/>
          <p:nvPr/>
        </p:nvSpPr>
        <p:spPr>
          <a:xfrm>
            <a:off x="3578817" y="393663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SOAP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3F88A6-E03E-4B5C-B983-63FF4C7BAFEA}"/>
              </a:ext>
            </a:extLst>
          </p:cNvPr>
          <p:cNvSpPr/>
          <p:nvPr/>
        </p:nvSpPr>
        <p:spPr>
          <a:xfrm>
            <a:off x="1000377" y="4465382"/>
            <a:ext cx="1705116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&amp; Classification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36D776-09B7-4C91-B6AC-628E3E0644C5}"/>
              </a:ext>
            </a:extLst>
          </p:cNvPr>
          <p:cNvCxnSpPr>
            <a:cxnSpLocks/>
          </p:cNvCxnSpPr>
          <p:nvPr/>
        </p:nvCxnSpPr>
        <p:spPr>
          <a:xfrm>
            <a:off x="4312229" y="3882777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C40F14-0D6A-4655-BE3E-BA0DA906D669}"/>
              </a:ext>
            </a:extLst>
          </p:cNvPr>
          <p:cNvSpPr/>
          <p:nvPr/>
        </p:nvSpPr>
        <p:spPr>
          <a:xfrm>
            <a:off x="4365528" y="3827314"/>
            <a:ext cx="5028692" cy="589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8960B7-17C0-4FED-8D67-622B9CC2F23D}"/>
              </a:ext>
            </a:extLst>
          </p:cNvPr>
          <p:cNvSpPr txBox="1"/>
          <p:nvPr/>
        </p:nvSpPr>
        <p:spPr>
          <a:xfrm>
            <a:off x="4441073" y="393584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SDK</a:t>
            </a:r>
          </a:p>
        </p:txBody>
      </p:sp>
      <p:pic>
        <p:nvPicPr>
          <p:cNvPr id="2062" name="Picture 14" descr="What Is Java?">
            <a:extLst>
              <a:ext uri="{FF2B5EF4-FFF2-40B4-BE49-F238E27FC236}">
                <a16:creationId xmlns:a16="http://schemas.microsoft.com/office/drawing/2014/main" id="{E69A517F-F46C-4B44-B73D-12387147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97" y="3893096"/>
            <a:ext cx="795534" cy="4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e Python Logo | Python Software Foundation">
            <a:extLst>
              <a:ext uri="{FF2B5EF4-FFF2-40B4-BE49-F238E27FC236}">
                <a16:creationId xmlns:a16="http://schemas.microsoft.com/office/drawing/2014/main" id="{1B6A306F-A499-4830-80B0-F63643B6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81" y="3902584"/>
            <a:ext cx="1295259" cy="4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at Is the Microsoft .NET Framework, and Why Is It Installed on My PC?">
            <a:extLst>
              <a:ext uri="{FF2B5EF4-FFF2-40B4-BE49-F238E27FC236}">
                <a16:creationId xmlns:a16="http://schemas.microsoft.com/office/drawing/2014/main" id="{4C4E333C-125A-466E-82C4-CF8CB92C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2" y="3889014"/>
            <a:ext cx="978544" cy="4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ogos and Graphics | Node.js">
            <a:extLst>
              <a:ext uri="{FF2B5EF4-FFF2-40B4-BE49-F238E27FC236}">
                <a16:creationId xmlns:a16="http://schemas.microsoft.com/office/drawing/2014/main" id="{29DD2761-8F22-4695-A19D-96B64F56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99" y="3889468"/>
            <a:ext cx="744961" cy="4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FA93547-155F-46CC-A03D-CE3915A6BC1F}"/>
              </a:ext>
            </a:extLst>
          </p:cNvPr>
          <p:cNvSpPr/>
          <p:nvPr/>
        </p:nvSpPr>
        <p:spPr>
          <a:xfrm>
            <a:off x="2705494" y="4474808"/>
            <a:ext cx="6781010" cy="6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E69998-F47B-44DE-BE5C-499DAEB93C53}"/>
              </a:ext>
            </a:extLst>
          </p:cNvPr>
          <p:cNvSpPr txBox="1"/>
          <p:nvPr/>
        </p:nvSpPr>
        <p:spPr>
          <a:xfrm>
            <a:off x="3612661" y="4641683"/>
            <a:ext cx="132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Confidential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F09EAD-B35D-4A1B-B3B9-53E9649E64F3}"/>
              </a:ext>
            </a:extLst>
          </p:cNvPr>
          <p:cNvSpPr txBox="1"/>
          <p:nvPr/>
        </p:nvSpPr>
        <p:spPr>
          <a:xfrm>
            <a:off x="2726976" y="549990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B837978-86A7-4B7F-AFF9-417D16232F53}"/>
              </a:ext>
            </a:extLst>
          </p:cNvPr>
          <p:cNvCxnSpPr>
            <a:cxnSpLocks/>
          </p:cNvCxnSpPr>
          <p:nvPr/>
        </p:nvCxnSpPr>
        <p:spPr>
          <a:xfrm>
            <a:off x="3617177" y="4549936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205739-C480-4270-A8A0-366F159F5B72}"/>
              </a:ext>
            </a:extLst>
          </p:cNvPr>
          <p:cNvCxnSpPr>
            <a:cxnSpLocks/>
          </p:cNvCxnSpPr>
          <p:nvPr/>
        </p:nvCxnSpPr>
        <p:spPr>
          <a:xfrm>
            <a:off x="4918559" y="4549936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D0E0DB-580C-46BB-990B-1F0BD8F5203F}"/>
              </a:ext>
            </a:extLst>
          </p:cNvPr>
          <p:cNvCxnSpPr>
            <a:cxnSpLocks/>
          </p:cNvCxnSpPr>
          <p:nvPr/>
        </p:nvCxnSpPr>
        <p:spPr>
          <a:xfrm>
            <a:off x="6887804" y="4549936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6AA2C39-DE93-465F-A677-1E65EA6023DC}"/>
              </a:ext>
            </a:extLst>
          </p:cNvPr>
          <p:cNvCxnSpPr>
            <a:cxnSpLocks/>
          </p:cNvCxnSpPr>
          <p:nvPr/>
        </p:nvCxnSpPr>
        <p:spPr>
          <a:xfrm>
            <a:off x="5792345" y="4555100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1CD78E2-0E60-4E34-8C5D-A80558225D4B}"/>
              </a:ext>
            </a:extLst>
          </p:cNvPr>
          <p:cNvCxnSpPr>
            <a:cxnSpLocks/>
          </p:cNvCxnSpPr>
          <p:nvPr/>
        </p:nvCxnSpPr>
        <p:spPr>
          <a:xfrm>
            <a:off x="3956429" y="5243757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335A36-F779-44C5-A551-4CAB2DFE2CE9}"/>
              </a:ext>
            </a:extLst>
          </p:cNvPr>
          <p:cNvCxnSpPr>
            <a:cxnSpLocks/>
          </p:cNvCxnSpPr>
          <p:nvPr/>
        </p:nvCxnSpPr>
        <p:spPr>
          <a:xfrm>
            <a:off x="8342041" y="4535799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A8FC62F-8C9A-4D21-AB11-D9781ED51D7E}"/>
              </a:ext>
            </a:extLst>
          </p:cNvPr>
          <p:cNvSpPr/>
          <p:nvPr/>
        </p:nvSpPr>
        <p:spPr>
          <a:xfrm>
            <a:off x="1000379" y="1722180"/>
            <a:ext cx="1705114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BADA5F2-AA80-4951-8731-62130226BE18}"/>
              </a:ext>
            </a:extLst>
          </p:cNvPr>
          <p:cNvSpPr/>
          <p:nvPr/>
        </p:nvSpPr>
        <p:spPr>
          <a:xfrm>
            <a:off x="2705494" y="1726182"/>
            <a:ext cx="6781010" cy="6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70" name="Picture 22" descr="How to Find the Windows Administrator Password">
            <a:extLst>
              <a:ext uri="{FF2B5EF4-FFF2-40B4-BE49-F238E27FC236}">
                <a16:creationId xmlns:a16="http://schemas.microsoft.com/office/drawing/2014/main" id="{E285AE92-8244-4ACE-9C36-C117E9E5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25" y="1818707"/>
            <a:ext cx="553358" cy="3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9976C0-55C7-47B7-ADF0-2BAD331E3309}"/>
              </a:ext>
            </a:extLst>
          </p:cNvPr>
          <p:cNvSpPr txBox="1"/>
          <p:nvPr/>
        </p:nvSpPr>
        <p:spPr>
          <a:xfrm>
            <a:off x="2695739" y="2105758"/>
            <a:ext cx="14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Administrator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F800E9-8FDE-4D2E-9C27-7CD734F3CB34}"/>
              </a:ext>
            </a:extLst>
          </p:cNvPr>
          <p:cNvSpPr txBox="1"/>
          <p:nvPr/>
        </p:nvSpPr>
        <p:spPr>
          <a:xfrm>
            <a:off x="4386648" y="2105758"/>
            <a:ext cx="61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pic>
        <p:nvPicPr>
          <p:cNvPr id="2074" name="Picture 26" descr="Participants | Nature Inspired Manufacturing Workshop">
            <a:extLst>
              <a:ext uri="{FF2B5EF4-FFF2-40B4-BE49-F238E27FC236}">
                <a16:creationId xmlns:a16="http://schemas.microsoft.com/office/drawing/2014/main" id="{75BFB8E1-C05C-4194-824C-D2D7A823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22" y="1739462"/>
            <a:ext cx="692277" cy="4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A62AE67-6567-46F5-876A-7D0A3F9D55D0}"/>
              </a:ext>
            </a:extLst>
          </p:cNvPr>
          <p:cNvSpPr txBox="1"/>
          <p:nvPr/>
        </p:nvSpPr>
        <p:spPr>
          <a:xfrm>
            <a:off x="5137958" y="2097953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Participants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65DEB9-1807-4FDF-BA50-19E826C6C1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8268" y="1751227"/>
            <a:ext cx="405780" cy="4057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ED0614A-6D17-4F23-AC5A-B05B192CC2A2}"/>
              </a:ext>
            </a:extLst>
          </p:cNvPr>
          <p:cNvSpPr txBox="1"/>
          <p:nvPr/>
        </p:nvSpPr>
        <p:spPr>
          <a:xfrm>
            <a:off x="6669481" y="209063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38EE13-E9A7-4849-9DA7-338E9D6525C2}"/>
              </a:ext>
            </a:extLst>
          </p:cNvPr>
          <p:cNvSpPr txBox="1"/>
          <p:nvPr/>
        </p:nvSpPr>
        <p:spPr>
          <a:xfrm>
            <a:off x="2726976" y="463422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11AE27D-409F-445E-ABEA-C658F9A62C0D}"/>
              </a:ext>
            </a:extLst>
          </p:cNvPr>
          <p:cNvSpPr txBox="1"/>
          <p:nvPr/>
        </p:nvSpPr>
        <p:spPr>
          <a:xfrm>
            <a:off x="5880959" y="4615368"/>
            <a:ext cx="9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A23C35-28F1-4679-B604-52B3262F88D2}"/>
              </a:ext>
            </a:extLst>
          </p:cNvPr>
          <p:cNvSpPr txBox="1"/>
          <p:nvPr/>
        </p:nvSpPr>
        <p:spPr>
          <a:xfrm>
            <a:off x="3348699" y="5487462"/>
            <a:ext cx="60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13DCF64-0ED3-482B-BF45-A38CE4B45A97}"/>
              </a:ext>
            </a:extLst>
          </p:cNvPr>
          <p:cNvSpPr txBox="1"/>
          <p:nvPr/>
        </p:nvSpPr>
        <p:spPr>
          <a:xfrm>
            <a:off x="5013788" y="4628032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Secret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9A08AC-402E-4D1A-9EE5-36D22D933049}"/>
              </a:ext>
            </a:extLst>
          </p:cNvPr>
          <p:cNvSpPr txBox="1"/>
          <p:nvPr/>
        </p:nvSpPr>
        <p:spPr>
          <a:xfrm>
            <a:off x="6927531" y="4610657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Internal-Only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B1258B-418E-460D-AEBE-5A5D7B1205C7}"/>
              </a:ext>
            </a:extLst>
          </p:cNvPr>
          <p:cNvSpPr txBox="1"/>
          <p:nvPr/>
        </p:nvSpPr>
        <p:spPr>
          <a:xfrm>
            <a:off x="8407027" y="4607735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Restricted</a:t>
            </a:r>
          </a:p>
        </p:txBody>
      </p:sp>
      <p:pic>
        <p:nvPicPr>
          <p:cNvPr id="2080" name="Picture 32" descr="Meet Your Maker: How To Host Meaningful Meetings For Non-Managers">
            <a:extLst>
              <a:ext uri="{FF2B5EF4-FFF2-40B4-BE49-F238E27FC236}">
                <a16:creationId xmlns:a16="http://schemas.microsoft.com/office/drawing/2014/main" id="{E75DEE18-16ED-4FA0-81D2-4F2C2399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5528" y="1782107"/>
            <a:ext cx="755716" cy="3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1D679AB-EB07-404B-A140-7D14F43A8761}"/>
              </a:ext>
            </a:extLst>
          </p:cNvPr>
          <p:cNvSpPr/>
          <p:nvPr/>
        </p:nvSpPr>
        <p:spPr>
          <a:xfrm>
            <a:off x="2705494" y="5155830"/>
            <a:ext cx="6781010" cy="6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A41612-AD60-4493-8600-B6FB3F248F78}"/>
              </a:ext>
            </a:extLst>
          </p:cNvPr>
          <p:cNvSpPr/>
          <p:nvPr/>
        </p:nvSpPr>
        <p:spPr>
          <a:xfrm>
            <a:off x="2709208" y="5846552"/>
            <a:ext cx="6777296" cy="688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272FCE-9530-4847-9A4E-DDBC895FA1D3}"/>
              </a:ext>
            </a:extLst>
          </p:cNvPr>
          <p:cNvSpPr/>
          <p:nvPr/>
        </p:nvSpPr>
        <p:spPr>
          <a:xfrm>
            <a:off x="2775593" y="5902443"/>
            <a:ext cx="2522271" cy="589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2" name="Picture 34" descr="AWS Keeps Trucking As Amazon Crushes Expectations">
            <a:extLst>
              <a:ext uri="{FF2B5EF4-FFF2-40B4-BE49-F238E27FC236}">
                <a16:creationId xmlns:a16="http://schemas.microsoft.com/office/drawing/2014/main" id="{DC8B34B5-2648-49E8-A728-DA54ECC3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80" y="5925669"/>
            <a:ext cx="742297" cy="5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C147F9-518D-42EF-B006-55ADD0A58153}"/>
              </a:ext>
            </a:extLst>
          </p:cNvPr>
          <p:cNvSpPr txBox="1"/>
          <p:nvPr/>
        </p:nvSpPr>
        <p:spPr>
          <a:xfrm>
            <a:off x="2879329" y="60227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IaaS</a:t>
            </a:r>
          </a:p>
        </p:txBody>
      </p:sp>
      <p:pic>
        <p:nvPicPr>
          <p:cNvPr id="2084" name="Picture 36" descr="Microsoft Azure Cloud Platform: What Works, What's Needed at Ignite | IT Pro">
            <a:extLst>
              <a:ext uri="{FF2B5EF4-FFF2-40B4-BE49-F238E27FC236}">
                <a16:creationId xmlns:a16="http://schemas.microsoft.com/office/drawing/2014/main" id="{C7F40476-4EF0-41F8-AAEB-F59259FF1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48" y="6008350"/>
            <a:ext cx="800809" cy="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1BD0B7A-45F7-4DFC-8E0A-38FA3007B6C4}"/>
              </a:ext>
            </a:extLst>
          </p:cNvPr>
          <p:cNvSpPr/>
          <p:nvPr/>
        </p:nvSpPr>
        <p:spPr>
          <a:xfrm>
            <a:off x="5331183" y="5902443"/>
            <a:ext cx="2455357" cy="589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0529964-6F73-43AF-8DF7-CC386DB0A9E4}"/>
              </a:ext>
            </a:extLst>
          </p:cNvPr>
          <p:cNvSpPr txBox="1"/>
          <p:nvPr/>
        </p:nvSpPr>
        <p:spPr>
          <a:xfrm>
            <a:off x="5434594" y="600596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Co-Lo</a:t>
            </a:r>
          </a:p>
        </p:txBody>
      </p:sp>
      <p:pic>
        <p:nvPicPr>
          <p:cNvPr id="2086" name="Picture 38" descr="Equinix - Wikipedia">
            <a:extLst>
              <a:ext uri="{FF2B5EF4-FFF2-40B4-BE49-F238E27FC236}">
                <a16:creationId xmlns:a16="http://schemas.microsoft.com/office/drawing/2014/main" id="{E893F7BA-E375-48D8-AAF1-5ED491C8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31" y="5991834"/>
            <a:ext cx="877227" cy="42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CoreSite Employee Benefits and Perks | Glassdoor">
            <a:extLst>
              <a:ext uri="{FF2B5EF4-FFF2-40B4-BE49-F238E27FC236}">
                <a16:creationId xmlns:a16="http://schemas.microsoft.com/office/drawing/2014/main" id="{3556CD25-8E2C-45EE-BD10-D382F22D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82" y="5906276"/>
            <a:ext cx="575399" cy="5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9A9CFBE-C065-4433-A31D-7CC4CE27AD1F}"/>
              </a:ext>
            </a:extLst>
          </p:cNvPr>
          <p:cNvSpPr/>
          <p:nvPr/>
        </p:nvSpPr>
        <p:spPr>
          <a:xfrm>
            <a:off x="7833502" y="5909097"/>
            <a:ext cx="1560718" cy="589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690181-6124-4176-ACFA-05E60C3126B7}"/>
              </a:ext>
            </a:extLst>
          </p:cNvPr>
          <p:cNvSpPr txBox="1"/>
          <p:nvPr/>
        </p:nvSpPr>
        <p:spPr>
          <a:xfrm>
            <a:off x="7817641" y="5906609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On-</a:t>
            </a:r>
          </a:p>
          <a:p>
            <a:pPr algn="ctr"/>
            <a:r>
              <a:rPr lang="en-US" dirty="0"/>
              <a:t>Prem</a:t>
            </a:r>
          </a:p>
        </p:txBody>
      </p:sp>
      <p:pic>
        <p:nvPicPr>
          <p:cNvPr id="2090" name="Picture 42" descr="Cloud vs. On-Premise Hosting Comparison | Azeus Convene">
            <a:extLst>
              <a:ext uri="{FF2B5EF4-FFF2-40B4-BE49-F238E27FC236}">
                <a16:creationId xmlns:a16="http://schemas.microsoft.com/office/drawing/2014/main" id="{6541D544-0773-4BB2-B084-4D4E359E9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38" y="5978454"/>
            <a:ext cx="944057" cy="4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Identity Access And Management Engine Provides Individuals - Identity And Access  Management Icon, HD Png Download - kindpng">
            <a:extLst>
              <a:ext uri="{FF2B5EF4-FFF2-40B4-BE49-F238E27FC236}">
                <a16:creationId xmlns:a16="http://schemas.microsoft.com/office/drawing/2014/main" id="{DF5557DA-9A76-4A14-B5D9-81116272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79" y="5190083"/>
            <a:ext cx="439414" cy="43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Identity Access Management - Information &amp; Technology Solutions">
            <a:extLst>
              <a:ext uri="{FF2B5EF4-FFF2-40B4-BE49-F238E27FC236}">
                <a16:creationId xmlns:a16="http://schemas.microsoft.com/office/drawing/2014/main" id="{432E3A1C-7215-4138-B679-0D912A9C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59" y="5239402"/>
            <a:ext cx="598127" cy="3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B422B5-45F4-4AA6-BC8F-B8D98DF7C069}"/>
              </a:ext>
            </a:extLst>
          </p:cNvPr>
          <p:cNvCxnSpPr>
            <a:cxnSpLocks/>
          </p:cNvCxnSpPr>
          <p:nvPr/>
        </p:nvCxnSpPr>
        <p:spPr>
          <a:xfrm>
            <a:off x="3304454" y="5240384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04CE3E0-3491-4C7C-A745-45593B0BDB01}"/>
              </a:ext>
            </a:extLst>
          </p:cNvPr>
          <p:cNvCxnSpPr>
            <a:cxnSpLocks/>
          </p:cNvCxnSpPr>
          <p:nvPr/>
        </p:nvCxnSpPr>
        <p:spPr>
          <a:xfrm>
            <a:off x="5137958" y="5253047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7354A24-D024-4D18-9941-875EAFD125E2}"/>
              </a:ext>
            </a:extLst>
          </p:cNvPr>
          <p:cNvSpPr txBox="1"/>
          <p:nvPr/>
        </p:nvSpPr>
        <p:spPr>
          <a:xfrm>
            <a:off x="5908173" y="5479713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Trust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55D695F-8F5C-4B7D-9907-D629A84D5668}"/>
              </a:ext>
            </a:extLst>
          </p:cNvPr>
          <p:cNvSpPr txBox="1"/>
          <p:nvPr/>
        </p:nvSpPr>
        <p:spPr>
          <a:xfrm>
            <a:off x="5194290" y="549188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SIEM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ADF776A-587F-4D02-BE60-1B9C0D2F0C24}"/>
              </a:ext>
            </a:extLst>
          </p:cNvPr>
          <p:cNvSpPr txBox="1"/>
          <p:nvPr/>
        </p:nvSpPr>
        <p:spPr>
          <a:xfrm>
            <a:off x="3958052" y="549234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4FF8955-8680-4D54-8D23-ACD0F51B1597}"/>
              </a:ext>
            </a:extLst>
          </p:cNvPr>
          <p:cNvSpPr txBox="1"/>
          <p:nvPr/>
        </p:nvSpPr>
        <p:spPr>
          <a:xfrm>
            <a:off x="7049803" y="549543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Vault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CC26ED0-ECC5-4BEF-9576-2BFB625EA855}"/>
              </a:ext>
            </a:extLst>
          </p:cNvPr>
          <p:cNvCxnSpPr>
            <a:cxnSpLocks/>
          </p:cNvCxnSpPr>
          <p:nvPr/>
        </p:nvCxnSpPr>
        <p:spPr>
          <a:xfrm>
            <a:off x="5848866" y="5253047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976CF35-ACFC-494D-984C-673A768C6D60}"/>
              </a:ext>
            </a:extLst>
          </p:cNvPr>
          <p:cNvCxnSpPr>
            <a:cxnSpLocks/>
          </p:cNvCxnSpPr>
          <p:nvPr/>
        </p:nvCxnSpPr>
        <p:spPr>
          <a:xfrm>
            <a:off x="7072364" y="5253047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1D986DB-28AC-45D3-B391-2FED700D74D7}"/>
              </a:ext>
            </a:extLst>
          </p:cNvPr>
          <p:cNvCxnSpPr>
            <a:cxnSpLocks/>
          </p:cNvCxnSpPr>
          <p:nvPr/>
        </p:nvCxnSpPr>
        <p:spPr>
          <a:xfrm>
            <a:off x="8454799" y="5274931"/>
            <a:ext cx="0" cy="519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9CA0684-5669-4F28-A1B9-B3203C8767C3}"/>
              </a:ext>
            </a:extLst>
          </p:cNvPr>
          <p:cNvSpPr txBox="1"/>
          <p:nvPr/>
        </p:nvSpPr>
        <p:spPr>
          <a:xfrm>
            <a:off x="8581405" y="549259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MDM</a:t>
            </a:r>
          </a:p>
        </p:txBody>
      </p:sp>
      <p:pic>
        <p:nvPicPr>
          <p:cNvPr id="1028" name="Picture 4" descr="Adaptive Multi-Factor Authentication | CyberArk">
            <a:extLst>
              <a:ext uri="{FF2B5EF4-FFF2-40B4-BE49-F238E27FC236}">
                <a16:creationId xmlns:a16="http://schemas.microsoft.com/office/drawing/2014/main" id="{DAEB7C32-5FA9-4345-BBDA-20C74276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45" y="5179391"/>
            <a:ext cx="634791" cy="4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ing Humio log management as the heart of a SIEM">
            <a:extLst>
              <a:ext uri="{FF2B5EF4-FFF2-40B4-BE49-F238E27FC236}">
                <a16:creationId xmlns:a16="http://schemas.microsoft.com/office/drawing/2014/main" id="{EF2F27EA-369E-4B40-B55A-D2F396CA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9234" y="5243551"/>
            <a:ext cx="609350" cy="3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ero Trust Network Access and SASE Demystified | Rahi">
            <a:extLst>
              <a:ext uri="{FF2B5EF4-FFF2-40B4-BE49-F238E27FC236}">
                <a16:creationId xmlns:a16="http://schemas.microsoft.com/office/drawing/2014/main" id="{60B680E7-5B7C-441B-ADD2-16FD4F714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45" y="5239507"/>
            <a:ext cx="665152" cy="3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rage and Hard Drives 101 | B&amp;amp;H Explora">
            <a:extLst>
              <a:ext uri="{FF2B5EF4-FFF2-40B4-BE49-F238E27FC236}">
                <a16:creationId xmlns:a16="http://schemas.microsoft.com/office/drawing/2014/main" id="{FE37B68A-2B76-46C4-9440-FAAD5845E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00" y="5265945"/>
            <a:ext cx="544493" cy="3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bile Device Management for Office 365 - TechNet Articles - United States  (English) - TechNet Wiki">
            <a:extLst>
              <a:ext uri="{FF2B5EF4-FFF2-40B4-BE49-F238E27FC236}">
                <a16:creationId xmlns:a16="http://schemas.microsoft.com/office/drawing/2014/main" id="{FECBF227-35FD-46AD-B3AA-304257A84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91" y="5239402"/>
            <a:ext cx="483076" cy="2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UCaaS Security &amp; Privacy Use Cases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EC8BDF-4A0E-48A0-869A-7343BFF99591}"/>
              </a:ext>
            </a:extLst>
          </p:cNvPr>
          <p:cNvSpPr/>
          <p:nvPr/>
        </p:nvSpPr>
        <p:spPr>
          <a:xfrm>
            <a:off x="977244" y="1468248"/>
            <a:ext cx="10174656" cy="4925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54603-82FA-4E1C-A018-3D7A531A2CB3}"/>
              </a:ext>
            </a:extLst>
          </p:cNvPr>
          <p:cNvSpPr txBox="1"/>
          <p:nvPr/>
        </p:nvSpPr>
        <p:spPr>
          <a:xfrm>
            <a:off x="1040100" y="1807242"/>
            <a:ext cx="98535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Protecting Intellectual Property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R&amp;D team chats, files, and interactions are secured and controlled via strictly defined access rules including location such as R&amp;D facility and manufacturing plant in foreign country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Ensuring Privileged Company Communications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CxO and Exec Management interactions regarding M&amp;A deals, Investor relations, Sensitive HR comms, CxO status meeting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Providing Ultra-Secure Communications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In the event of a cyber-security breach or suspected attack, being able to communicate in a secure, out-of-band, trusted-circle or channel is critical so hackers cannot be part of your remediation actions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Securing Sensitive Customer Service Interactions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Some external customer and frontline communications need to be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kept from going rogue under any circumstances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due to potential brand and reputational damage implications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Best Compliance: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Manage GDPR cross-border PII data transfers without hassles, Comply with labor laws such as “right to be forgotten,” or “right to disconnect,” be able to offer CCPA protection to customers without skipping a beat, ability to provide compliance audits, HIPAA related communications, etc.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CA0ADC0-59D6-451B-87B0-73D55286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85391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918A03-70B2-4605-A978-06CE4C5C5080}"/>
              </a:ext>
            </a:extLst>
          </p:cNvPr>
          <p:cNvGrpSpPr/>
          <p:nvPr/>
        </p:nvGrpSpPr>
        <p:grpSpPr>
          <a:xfrm>
            <a:off x="3657600" y="2827217"/>
            <a:ext cx="2365049" cy="2708549"/>
            <a:chOff x="6131238" y="3618761"/>
            <a:chExt cx="697552" cy="2708549"/>
          </a:xfrm>
        </p:grpSpPr>
        <p:sp>
          <p:nvSpPr>
            <p:cNvPr id="13" name="Right Arrow 2">
              <a:extLst>
                <a:ext uri="{FF2B5EF4-FFF2-40B4-BE49-F238E27FC236}">
                  <a16:creationId xmlns:a16="http://schemas.microsoft.com/office/drawing/2014/main" id="{838C9C9F-8A50-42D9-BC02-BBAA5E725EBF}"/>
                </a:ext>
              </a:extLst>
            </p:cNvPr>
            <p:cNvSpPr/>
            <p:nvPr/>
          </p:nvSpPr>
          <p:spPr>
            <a:xfrm>
              <a:off x="6131238" y="3618761"/>
              <a:ext cx="697552" cy="329342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7"/>
            </a:p>
          </p:txBody>
        </p:sp>
        <p:sp>
          <p:nvSpPr>
            <p:cNvPr id="14" name="Right Arrow 9">
              <a:extLst>
                <a:ext uri="{FF2B5EF4-FFF2-40B4-BE49-F238E27FC236}">
                  <a16:creationId xmlns:a16="http://schemas.microsoft.com/office/drawing/2014/main" id="{0EAD8067-BCE4-439C-97D5-28B4F33FD316}"/>
                </a:ext>
              </a:extLst>
            </p:cNvPr>
            <p:cNvSpPr/>
            <p:nvPr/>
          </p:nvSpPr>
          <p:spPr>
            <a:xfrm>
              <a:off x="6131238" y="4823506"/>
              <a:ext cx="697552" cy="32934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7"/>
            </a:p>
          </p:txBody>
        </p:sp>
        <p:sp>
          <p:nvSpPr>
            <p:cNvPr id="15" name="Right Arrow 10">
              <a:extLst>
                <a:ext uri="{FF2B5EF4-FFF2-40B4-BE49-F238E27FC236}">
                  <a16:creationId xmlns:a16="http://schemas.microsoft.com/office/drawing/2014/main" id="{324D428C-AC98-4B1A-B31E-C63AB049B7D4}"/>
                </a:ext>
              </a:extLst>
            </p:cNvPr>
            <p:cNvSpPr/>
            <p:nvPr/>
          </p:nvSpPr>
          <p:spPr>
            <a:xfrm>
              <a:off x="6201608" y="6005234"/>
              <a:ext cx="627182" cy="32207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07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4" y="56614"/>
            <a:ext cx="10935092" cy="1325563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Communications Security &amp; Privacy Framework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6F900B6-0F25-4B56-BE4E-EB1DE983D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748136"/>
              </p:ext>
            </p:extLst>
          </p:nvPr>
        </p:nvGraphicFramePr>
        <p:xfrm>
          <a:off x="0" y="1615641"/>
          <a:ext cx="5793517" cy="469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C26A40-A76F-49C6-8980-91E35B5CA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938101"/>
              </p:ext>
            </p:extLst>
          </p:nvPr>
        </p:nvGraphicFramePr>
        <p:xfrm>
          <a:off x="6133216" y="1466349"/>
          <a:ext cx="5197802" cy="484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98">
                  <a:extLst>
                    <a:ext uri="{9D8B030D-6E8A-4147-A177-3AD203B41FA5}">
                      <a16:colId xmlns:a16="http://schemas.microsoft.com/office/drawing/2014/main" val="3516815881"/>
                    </a:ext>
                  </a:extLst>
                </a:gridCol>
                <a:gridCol w="887766">
                  <a:extLst>
                    <a:ext uri="{9D8B030D-6E8A-4147-A177-3AD203B41FA5}">
                      <a16:colId xmlns:a16="http://schemas.microsoft.com/office/drawing/2014/main" val="3792381242"/>
                    </a:ext>
                  </a:extLst>
                </a:gridCol>
                <a:gridCol w="822489">
                  <a:extLst>
                    <a:ext uri="{9D8B030D-6E8A-4147-A177-3AD203B41FA5}">
                      <a16:colId xmlns:a16="http://schemas.microsoft.com/office/drawing/2014/main" val="434562556"/>
                    </a:ext>
                  </a:extLst>
                </a:gridCol>
                <a:gridCol w="848600">
                  <a:extLst>
                    <a:ext uri="{9D8B030D-6E8A-4147-A177-3AD203B41FA5}">
                      <a16:colId xmlns:a16="http://schemas.microsoft.com/office/drawing/2014/main" val="1384581408"/>
                    </a:ext>
                  </a:extLst>
                </a:gridCol>
                <a:gridCol w="757212">
                  <a:extLst>
                    <a:ext uri="{9D8B030D-6E8A-4147-A177-3AD203B41FA5}">
                      <a16:colId xmlns:a16="http://schemas.microsoft.com/office/drawing/2014/main" val="4227824427"/>
                    </a:ext>
                  </a:extLst>
                </a:gridCol>
                <a:gridCol w="954137">
                  <a:extLst>
                    <a:ext uri="{9D8B030D-6E8A-4147-A177-3AD203B41FA5}">
                      <a16:colId xmlns:a16="http://schemas.microsoft.com/office/drawing/2014/main" val="1500337205"/>
                    </a:ext>
                  </a:extLst>
                </a:gridCol>
              </a:tblGrid>
              <a:tr h="8534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Identity</a:t>
                      </a:r>
                    </a:p>
                  </a:txBody>
                  <a:tcPr marL="97536" marR="97536" marT="48768" marB="48768" anchor="b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</a:t>
                      </a:r>
                    </a:p>
                  </a:txBody>
                  <a:tcPr marL="97536" marR="97536" marT="48768" marB="48768" anchor="b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Encrypt</a:t>
                      </a:r>
                    </a:p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-ion</a:t>
                      </a:r>
                    </a:p>
                  </a:txBody>
                  <a:tcPr marL="97536" marR="97536" marT="48768" marB="48768" anchor="b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Device</a:t>
                      </a:r>
                    </a:p>
                  </a:txBody>
                  <a:tcPr marL="97536" marR="97536" marT="48768" marB="48768" anchor="b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Proxy</a:t>
                      </a:r>
                    </a:p>
                  </a:txBody>
                  <a:tcPr marL="97536" marR="97536" marT="48768" marB="48768" anchor="b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SIEM</a:t>
                      </a:r>
                    </a:p>
                  </a:txBody>
                  <a:tcPr marL="97536" marR="97536" marT="48768" marB="48768" anchor="b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121340"/>
                  </a:ext>
                </a:extLst>
              </a:tr>
              <a:tr h="123395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MFA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OTP,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Time,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Zero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Trust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 Session/  </a:t>
                      </a: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Message</a:t>
                      </a: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BYOK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Locked Down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DLP CASB Water-marks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 Anomalies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Compliance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Bots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56761"/>
                  </a:ext>
                </a:extLst>
              </a:tr>
              <a:tr h="137906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Directory AAA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Private, VPN,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MDM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End-to-End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Enterprise</a:t>
                      </a:r>
                      <a:r>
                        <a:rPr lang="en-US" sz="13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Managed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each service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169010"/>
                  </a:ext>
                </a:extLst>
              </a:tr>
              <a:tr h="137906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 Provided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</a:t>
                      </a:r>
                    </a:p>
                  </a:txBody>
                  <a:tcPr marL="97536" marR="97536" marT="48768" marB="4876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9646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752CCD-C0E4-4B5C-90D5-E834D688173B}"/>
              </a:ext>
            </a:extLst>
          </p:cNvPr>
          <p:cNvSpPr txBox="1"/>
          <p:nvPr/>
        </p:nvSpPr>
        <p:spPr>
          <a:xfrm>
            <a:off x="6133216" y="1495530"/>
            <a:ext cx="5197803" cy="355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7" b="1" dirty="0">
                <a:solidFill>
                  <a:schemeClr val="bg1">
                    <a:lumMod val="85000"/>
                  </a:schemeClr>
                </a:solidFill>
              </a:rPr>
              <a:t>Characteristics for each Security Tier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9C1589-1289-4E3F-B42A-9709D3201613}"/>
              </a:ext>
            </a:extLst>
          </p:cNvPr>
          <p:cNvSpPr/>
          <p:nvPr/>
        </p:nvSpPr>
        <p:spPr>
          <a:xfrm>
            <a:off x="6134554" y="1495531"/>
            <a:ext cx="5197803" cy="481636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7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1B8ED3E-C39C-4EAB-80C9-9E10C562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C810A-B057-481A-8669-EF46E0BA7435}"/>
              </a:ext>
            </a:extLst>
          </p:cNvPr>
          <p:cNvSpPr/>
          <p:nvPr/>
        </p:nvSpPr>
        <p:spPr>
          <a:xfrm>
            <a:off x="11331018" y="1850564"/>
            <a:ext cx="794994" cy="4590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Data Storage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3034D-B5CD-4FC0-BB81-9463FC816D5A}"/>
              </a:ext>
            </a:extLst>
          </p:cNvPr>
          <p:cNvSpPr/>
          <p:nvPr/>
        </p:nvSpPr>
        <p:spPr>
          <a:xfrm>
            <a:off x="11330349" y="1495529"/>
            <a:ext cx="794994" cy="35503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FF8FA0-8527-4BCC-916C-157F1985F007}"/>
              </a:ext>
            </a:extLst>
          </p:cNvPr>
          <p:cNvSpPr/>
          <p:nvPr/>
        </p:nvSpPr>
        <p:spPr>
          <a:xfrm flipV="1">
            <a:off x="11330529" y="1466331"/>
            <a:ext cx="794994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7613DB-1ED2-48F5-8297-C1DA5DD8F0F3}"/>
              </a:ext>
            </a:extLst>
          </p:cNvPr>
          <p:cNvSpPr/>
          <p:nvPr/>
        </p:nvSpPr>
        <p:spPr>
          <a:xfrm>
            <a:off x="11330014" y="4932648"/>
            <a:ext cx="794994" cy="13792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On Device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B6367D-CA8E-4BC9-9470-D9DEB3542AC2}"/>
              </a:ext>
            </a:extLst>
          </p:cNvPr>
          <p:cNvSpPr/>
          <p:nvPr/>
        </p:nvSpPr>
        <p:spPr>
          <a:xfrm>
            <a:off x="11330014" y="3549262"/>
            <a:ext cx="794994" cy="13792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Cloud  Box, UCaaS, Drive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66468A-9BCD-4411-98DA-2475AE5DCAD9}"/>
              </a:ext>
            </a:extLst>
          </p:cNvPr>
          <p:cNvSpPr/>
          <p:nvPr/>
        </p:nvSpPr>
        <p:spPr>
          <a:xfrm>
            <a:off x="11330014" y="2317836"/>
            <a:ext cx="794994" cy="1227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Vault VCM</a:t>
            </a:r>
          </a:p>
        </p:txBody>
      </p:sp>
    </p:spTree>
    <p:extLst>
      <p:ext uri="{BB962C8B-B14F-4D97-AF65-F5344CB8AC3E}">
        <p14:creationId xmlns:p14="http://schemas.microsoft.com/office/powerpoint/2010/main" val="240553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5CED-EE36-475F-8300-F45D8B9A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93" y="152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Understanding &amp; Classifying User Data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4A52C6-79D8-451F-9D74-E061BDA0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07" y="1092200"/>
            <a:ext cx="10668000" cy="5051883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EBB770A-0863-45E4-A659-58BCB136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29460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859" cy="1325563"/>
          </a:xfrm>
        </p:spPr>
        <p:txBody>
          <a:bodyPr>
            <a:normAutofit fontScale="90000"/>
          </a:bodyPr>
          <a:lstStyle/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highlight>
                  <a:srgbClr val="C0C0C0"/>
                </a:highlight>
              </a:rPr>
              <a:t>Good Questions We Do Not Have Answers To….. Yet!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0528-4036-4549-A055-550D1369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28"/>
            <a:ext cx="9059944" cy="419733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security and privacy is enough? – is there an end game?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conversations/interactions are private and why? Recording, Transcriptions makes things discoverable – Emails and documents are discoverable, when will meetings be and will this force all meetings to be recorded?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protect employees from themselves? How do we ensure compliance, DLP, inappropriate behavior and/or language is not used?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4400" dirty="0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68AE5B9-9EF5-4CF1-B941-9BA1E283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95823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C0C0C0"/>
                </a:highligh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0528-4036-4549-A055-550D1369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security and privacy is on its way as regulations and compliance is getting stricter and fines are going up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enterprises do not take communication security seriously even though many phishing and other attack vectors come through communications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World, New Rules – Example - Enforcing company approved background for all video conferences</a:t>
            </a:r>
          </a:p>
          <a:p>
            <a:pPr lvl="1"/>
            <a:endParaRPr lang="en-US" sz="20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68AE5B9-9EF5-4CF1-B941-9BA1E283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859" y="6356350"/>
            <a:ext cx="489416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</a:rPr>
              <a:t>©️ TechVision Research Corp. 2021 - All Rights Reserved </a:t>
            </a:r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42" y="3093580"/>
            <a:ext cx="1462088" cy="670840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B999AF0-FEB1-E14D-85A3-D2B79679E08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uestion &amp;amp; Answer stock illustration. Illustration of confusion - 35256989">
            <a:extLst>
              <a:ext uri="{FF2B5EF4-FFF2-40B4-BE49-F238E27FC236}">
                <a16:creationId xmlns:a16="http://schemas.microsoft.com/office/drawing/2014/main" id="{84CDBF35-84A2-4648-8F93-3A6BE9B5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15" y="58552"/>
            <a:ext cx="7812793" cy="64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Communication Security &amp; Privacy Is Evolving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0528-4036-4549-A055-550D1369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61" y="4664407"/>
            <a:ext cx="10515600" cy="1178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enterprises have strict guidelines around document and email management but lack the same type of security and privacy controls for cloud based real-time Communications platforms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B148CC-A799-4E04-945F-99A535D7D7AF}"/>
              </a:ext>
            </a:extLst>
          </p:cNvPr>
          <p:cNvGrpSpPr/>
          <p:nvPr/>
        </p:nvGrpSpPr>
        <p:grpSpPr>
          <a:xfrm>
            <a:off x="648070" y="1859872"/>
            <a:ext cx="2876079" cy="2442621"/>
            <a:chOff x="-64342" y="2213332"/>
            <a:chExt cx="2519683" cy="2305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A05524-1745-4036-975B-B44EAEC777C3}"/>
                </a:ext>
              </a:extLst>
            </p:cNvPr>
            <p:cNvGrpSpPr/>
            <p:nvPr/>
          </p:nvGrpSpPr>
          <p:grpSpPr>
            <a:xfrm>
              <a:off x="-64342" y="3000647"/>
              <a:ext cx="2519683" cy="1517717"/>
              <a:chOff x="3067284" y="2496110"/>
              <a:chExt cx="3355133" cy="186577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32DA4A7-05BD-4DD1-B815-7CBAA52653DB}"/>
                  </a:ext>
                </a:extLst>
              </p:cNvPr>
              <p:cNvGrpSpPr/>
              <p:nvPr/>
            </p:nvGrpSpPr>
            <p:grpSpPr>
              <a:xfrm>
                <a:off x="3067284" y="2496110"/>
                <a:ext cx="3355133" cy="1865779"/>
                <a:chOff x="704509" y="1904505"/>
                <a:chExt cx="4291388" cy="2525577"/>
              </a:xfrm>
            </p:grpSpPr>
            <p:pic>
              <p:nvPicPr>
                <p:cNvPr id="12" name="Picture 4" descr="https://uploads.panopto.com/2019/05/16103107/panopto-meeting-recording-software-640x368.png">
                  <a:extLst>
                    <a:ext uri="{FF2B5EF4-FFF2-40B4-BE49-F238E27FC236}">
                      <a16:creationId xmlns:a16="http://schemas.microsoft.com/office/drawing/2014/main" id="{A42D57AF-38E4-4B12-A639-3F96E3A1A8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509" y="1904505"/>
                  <a:ext cx="4291388" cy="2525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785DE7B9-5F93-4EA5-AE2F-C387932ADE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35654" y="2092570"/>
                  <a:ext cx="3229014" cy="1242301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8545F6F-EEE8-43DF-8190-FE6B8133C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4840" y="2610513"/>
                <a:ext cx="2552249" cy="1466656"/>
              </a:xfrm>
              <a:prstGeom prst="rect">
                <a:avLst/>
              </a:prstGeom>
            </p:spPr>
          </p:pic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457B66-7016-4123-9C7A-CC1896B5762B}"/>
                </a:ext>
              </a:extLst>
            </p:cNvPr>
            <p:cNvSpPr/>
            <p:nvPr/>
          </p:nvSpPr>
          <p:spPr>
            <a:xfrm>
              <a:off x="247519" y="2213332"/>
              <a:ext cx="1899481" cy="4457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Myriad Set Pro Thin" panose="02000203050000020004" pitchFamily="2" charset="0"/>
                  <a:cs typeface="Arial" panose="020B0604020202020204" pitchFamily="34" charset="0"/>
                </a:rPr>
                <a:t>Documents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BFEB8-ADA6-47AC-8761-62ACC8A9AA67}"/>
              </a:ext>
            </a:extLst>
          </p:cNvPr>
          <p:cNvGrpSpPr/>
          <p:nvPr/>
        </p:nvGrpSpPr>
        <p:grpSpPr>
          <a:xfrm>
            <a:off x="4611230" y="1899828"/>
            <a:ext cx="2510378" cy="2402665"/>
            <a:chOff x="2425256" y="2213332"/>
            <a:chExt cx="2266000" cy="244834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A4C7F0-1F6E-456E-BCCF-075A1E9F4014}"/>
                </a:ext>
              </a:extLst>
            </p:cNvPr>
            <p:cNvGrpSpPr/>
            <p:nvPr/>
          </p:nvGrpSpPr>
          <p:grpSpPr>
            <a:xfrm>
              <a:off x="2425256" y="2857334"/>
              <a:ext cx="2266000" cy="1804343"/>
              <a:chOff x="733491" y="2254166"/>
              <a:chExt cx="3017336" cy="2218137"/>
            </a:xfrm>
          </p:grpSpPr>
          <p:pic>
            <p:nvPicPr>
              <p:cNvPr id="17" name="Picture 2" descr="More productive collaboration with flipped meetings">
                <a:extLst>
                  <a:ext uri="{FF2B5EF4-FFF2-40B4-BE49-F238E27FC236}">
                    <a16:creationId xmlns:a16="http://schemas.microsoft.com/office/drawing/2014/main" id="{C551227E-0A00-4D41-95C0-B852A6B104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491" y="2254166"/>
                <a:ext cx="3017336" cy="2218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A1596E5-8757-4CEC-8792-9B9AC8EFD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509" y="2423448"/>
                <a:ext cx="2579321" cy="1466662"/>
              </a:xfrm>
              <a:prstGeom prst="rect">
                <a:avLst/>
              </a:prstGeom>
            </p:spPr>
          </p:pic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991B853-0A85-4323-8B56-FBE1A3B0F534}"/>
                </a:ext>
              </a:extLst>
            </p:cNvPr>
            <p:cNvSpPr/>
            <p:nvPr/>
          </p:nvSpPr>
          <p:spPr>
            <a:xfrm>
              <a:off x="2608515" y="2213332"/>
              <a:ext cx="1899481" cy="4457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Myriad Set Pro Thin" panose="02000203050000020004" pitchFamily="2" charset="0"/>
                  <a:cs typeface="Arial" panose="020B0604020202020204" pitchFamily="34" charset="0"/>
                </a:rPr>
                <a:t>Email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502FF4-6BF5-425E-947E-9B2D7F0B8602}"/>
              </a:ext>
            </a:extLst>
          </p:cNvPr>
          <p:cNvGrpSpPr/>
          <p:nvPr/>
        </p:nvGrpSpPr>
        <p:grpSpPr>
          <a:xfrm>
            <a:off x="7759083" y="1859873"/>
            <a:ext cx="3666478" cy="2442620"/>
            <a:chOff x="4104073" y="2203719"/>
            <a:chExt cx="3983855" cy="244566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3A9060A-EC58-44B7-9D53-B439B021D965}"/>
                </a:ext>
              </a:extLst>
            </p:cNvPr>
            <p:cNvGrpSpPr/>
            <p:nvPr/>
          </p:nvGrpSpPr>
          <p:grpSpPr>
            <a:xfrm>
              <a:off x="4104073" y="2869630"/>
              <a:ext cx="3983855" cy="1779750"/>
              <a:chOff x="4104072" y="2788191"/>
              <a:chExt cx="3983855" cy="177975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4D4838E-8B8E-455A-946A-1B68271BF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4072" y="2788191"/>
                <a:ext cx="3983855" cy="177975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C9803C2-BFBF-4172-AF5D-E339BFB28E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1699" t="5664" r="12477" b="9322"/>
              <a:stretch/>
            </p:blipFill>
            <p:spPr>
              <a:xfrm>
                <a:off x="4989818" y="3014136"/>
                <a:ext cx="2228031" cy="1335671"/>
              </a:xfrm>
              <a:prstGeom prst="rect">
                <a:avLst/>
              </a:prstGeom>
            </p:spPr>
          </p:pic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E2F20B5-BB05-40A1-BC21-17C83C45E1B4}"/>
                </a:ext>
              </a:extLst>
            </p:cNvPr>
            <p:cNvSpPr/>
            <p:nvPr/>
          </p:nvSpPr>
          <p:spPr>
            <a:xfrm>
              <a:off x="5146260" y="2203719"/>
              <a:ext cx="1899481" cy="445787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Myriad Set Pro Thin" panose="02000203050000020004" pitchFamily="2" charset="0"/>
                  <a:cs typeface="Arial" panose="020B0604020202020204" pitchFamily="34" charset="0"/>
                </a:rPr>
                <a:t>UCaaS</a:t>
              </a:r>
            </a:p>
          </p:txBody>
        </p:sp>
      </p:grp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2BAF783B-1EC1-4FDD-8158-3E2FD1AE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726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Why UCaaS Security &amp; Privacy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0528-4036-4549-A055-550D1369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4678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over 50M meetings every business day in the U.S. alone</a:t>
            </a:r>
          </a:p>
          <a:p>
            <a:r>
              <a:rPr lang="en-US" dirty="0"/>
              <a:t>75% of these meetings (up from 25% 2 years ago) now occur using cloud-based video conferencing with greater adoption driven by convenience, lower costs, and Covid-19.  </a:t>
            </a:r>
          </a:p>
          <a:p>
            <a:r>
              <a:rPr lang="en-US" dirty="0"/>
              <a:t>40% of meetings are being recorded, up from 10% 2 years ago and storage of recordings can be local, cloud such as Box, or UCaaS</a:t>
            </a:r>
          </a:p>
          <a:p>
            <a:r>
              <a:rPr lang="en-US" dirty="0"/>
              <a:t>Transcription of meetings is becoming common including translation services which makes searching for content quick and easy</a:t>
            </a:r>
          </a:p>
          <a:p>
            <a:r>
              <a:rPr lang="en-US" dirty="0"/>
              <a:t>Regulations and best practices specific to UCaaS are new and evolving including data residency and retention within specific countries.  </a:t>
            </a:r>
          </a:p>
          <a:p>
            <a:r>
              <a:rPr lang="en-US" dirty="0"/>
              <a:t>Meeting content can be shared and does not have the controls or retention, redaction, and deletion that emails and documents have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68AE5B9-9EF5-4CF1-B941-9BA1E283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81640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How Much Of What You Are Sharing Is Worth?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0528-4036-4549-A055-550D1369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5779416" cy="4678100"/>
          </a:xfrm>
        </p:spPr>
        <p:txBody>
          <a:bodyPr>
            <a:normAutofit/>
          </a:bodyPr>
          <a:lstStyle/>
          <a:p>
            <a:r>
              <a:rPr lang="en-US" dirty="0"/>
              <a:t>Information that impacts earnings</a:t>
            </a:r>
          </a:p>
          <a:p>
            <a:r>
              <a:rPr lang="en-US" dirty="0"/>
              <a:t>Intellectual property</a:t>
            </a:r>
          </a:p>
          <a:p>
            <a:r>
              <a:rPr lang="en-US" dirty="0"/>
              <a:t>Sales leads</a:t>
            </a:r>
          </a:p>
          <a:p>
            <a:r>
              <a:rPr lang="en-US" dirty="0"/>
              <a:t>Contracts</a:t>
            </a:r>
          </a:p>
          <a:p>
            <a:r>
              <a:rPr lang="en-US" dirty="0"/>
              <a:t>Cost of buying and selling</a:t>
            </a:r>
          </a:p>
          <a:p>
            <a:r>
              <a:rPr lang="en-US" dirty="0"/>
              <a:t>HR info</a:t>
            </a:r>
          </a:p>
          <a:p>
            <a:r>
              <a:rPr lang="en-US" dirty="0"/>
              <a:t>Personal information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pic>
        <p:nvPicPr>
          <p:cNvPr id="1026" name="Picture 2" descr="We&amp;#39;re About to Print a Sh-tload of This | Financial Markets | Before It&amp;#39;s  News | Money stacks, Money maker, Money magnet">
            <a:extLst>
              <a:ext uri="{FF2B5EF4-FFF2-40B4-BE49-F238E27FC236}">
                <a16:creationId xmlns:a16="http://schemas.microsoft.com/office/drawing/2014/main" id="{3789BA67-178E-4C63-BD88-850EF8DA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9" y="1660051"/>
            <a:ext cx="4956534" cy="37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AD0B0A7-3132-4BB7-8F88-22656BFF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20405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UCaaS Security &amp; Privacy Is Challenging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E0A96-E534-4B59-ABD5-5C418A3E39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57" y="1766370"/>
            <a:ext cx="8632500" cy="4248199"/>
          </a:xfrm>
          <a:prstGeom prst="rect">
            <a:avLst/>
          </a:prstGeom>
          <a:noFill/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4068D32-CCF9-4360-AEB2-488B5A90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529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Balancing Convenience, Security, &amp; Privacy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B3F995C-6830-4DE2-8C2A-588232D00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85332"/>
              </p:ext>
            </p:extLst>
          </p:nvPr>
        </p:nvGraphicFramePr>
        <p:xfrm>
          <a:off x="2564091" y="2030060"/>
          <a:ext cx="7348757" cy="352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5780B66-877E-4B59-84D6-8D34700E3F8F}"/>
              </a:ext>
            </a:extLst>
          </p:cNvPr>
          <p:cNvSpPr/>
          <p:nvPr/>
        </p:nvSpPr>
        <p:spPr>
          <a:xfrm>
            <a:off x="6035792" y="3811579"/>
            <a:ext cx="405353" cy="379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1AEAFD-A459-4280-98B2-F99679BE8372}"/>
              </a:ext>
            </a:extLst>
          </p:cNvPr>
          <p:cNvCxnSpPr>
            <a:cxnSpLocks/>
            <a:stCxn id="3" idx="3"/>
            <a:endCxn id="3" idx="7"/>
          </p:cNvCxnSpPr>
          <p:nvPr/>
        </p:nvCxnSpPr>
        <p:spPr>
          <a:xfrm flipV="1">
            <a:off x="6095155" y="3867145"/>
            <a:ext cx="286627" cy="268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905376-7227-4879-B387-FAF6BED1F546}"/>
              </a:ext>
            </a:extLst>
          </p:cNvPr>
          <p:cNvCxnSpPr>
            <a:cxnSpLocks/>
            <a:stCxn id="3" idx="1"/>
            <a:endCxn id="3" idx="5"/>
          </p:cNvCxnSpPr>
          <p:nvPr/>
        </p:nvCxnSpPr>
        <p:spPr>
          <a:xfrm>
            <a:off x="6095155" y="3867145"/>
            <a:ext cx="286627" cy="268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4EBE12-4610-48D4-A3EA-A25EB8385458}"/>
              </a:ext>
            </a:extLst>
          </p:cNvPr>
          <p:cNvSpPr txBox="1"/>
          <p:nvPr/>
        </p:nvSpPr>
        <p:spPr>
          <a:xfrm>
            <a:off x="527900" y="1589171"/>
            <a:ext cx="37241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Convenience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Device – Personal or Managed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Where – Home, Office,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– Single button to join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Intuitive – Simple UX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D9E54A-6900-4535-B608-9C894ADF9DA8}"/>
              </a:ext>
            </a:extLst>
          </p:cNvPr>
          <p:cNvSpPr txBox="1"/>
          <p:nvPr/>
        </p:nvSpPr>
        <p:spPr>
          <a:xfrm>
            <a:off x="527900" y="4075616"/>
            <a:ext cx="2990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IAM – MFA incl. Biometrics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Encrypted – End-to-End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 – Geo-fencing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DLP - Data Classification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450D5C-2689-4164-8169-5FBC7B42011A}"/>
              </a:ext>
            </a:extLst>
          </p:cNvPr>
          <p:cNvSpPr txBox="1"/>
          <p:nvPr/>
        </p:nvSpPr>
        <p:spPr>
          <a:xfrm>
            <a:off x="8417759" y="1589171"/>
            <a:ext cx="2661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Regulations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Residency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Controls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5CA682-F260-4F5A-8551-8DFB9ED9EE00}"/>
              </a:ext>
            </a:extLst>
          </p:cNvPr>
          <p:cNvSpPr txBox="1"/>
          <p:nvPr/>
        </p:nvSpPr>
        <p:spPr>
          <a:xfrm>
            <a:off x="8496187" y="4191008"/>
            <a:ext cx="33198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Integrated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across all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using ML &amp;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SSO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Retention policies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2EE727F-4350-43C4-82E2-9110C65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20690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870" cy="1325563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Complex Global Cloud Legal Environment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2EE727F-4350-43C4-82E2-9110C65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203C1-DD75-4C69-9FCF-57AAF325FF94}"/>
              </a:ext>
            </a:extLst>
          </p:cNvPr>
          <p:cNvSpPr/>
          <p:nvPr/>
        </p:nvSpPr>
        <p:spPr>
          <a:xfrm>
            <a:off x="893623" y="1690688"/>
            <a:ext cx="3457767" cy="5844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Explicit Regulation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A8AEA9-199D-4BBA-82B5-C435946FE142}"/>
              </a:ext>
            </a:extLst>
          </p:cNvPr>
          <p:cNvSpPr/>
          <p:nvPr/>
        </p:nvSpPr>
        <p:spPr>
          <a:xfrm>
            <a:off x="4598251" y="1690688"/>
            <a:ext cx="3457767" cy="5844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Effective Regulation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DD80C0-28D4-4442-ACFD-CFBBFDE89344}"/>
              </a:ext>
            </a:extLst>
          </p:cNvPr>
          <p:cNvSpPr/>
          <p:nvPr/>
        </p:nvSpPr>
        <p:spPr>
          <a:xfrm>
            <a:off x="8413726" y="1690688"/>
            <a:ext cx="3457767" cy="58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Corporate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65C0-CB61-4810-B8D8-3B206A22E43B}"/>
              </a:ext>
            </a:extLst>
          </p:cNvPr>
          <p:cNvSpPr txBox="1"/>
          <p:nvPr/>
        </p:nvSpPr>
        <p:spPr>
          <a:xfrm>
            <a:off x="893623" y="2592371"/>
            <a:ext cx="3457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Regulations that explicitly define data protection and localization requirements such as FZ-152 (Russia), GR71 (Indonesia), GDPR, HIPPA, PCI-DSS, SOC2, ISO 27001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Governments exercising control over data and data flows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Access for law enforcement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Civil rights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E633C-6311-4952-8418-E8FEB9A92638}"/>
              </a:ext>
            </a:extLst>
          </p:cNvPr>
          <p:cNvSpPr txBox="1"/>
          <p:nvPr/>
        </p:nvSpPr>
        <p:spPr>
          <a:xfrm>
            <a:off x="4513409" y="2592371"/>
            <a:ext cx="34577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Regulations that are in draft or opaque such as China’s Cybersecurity and PDPL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Different rules in effect for multi-national corporations vs. local enterprise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Open to interpretation and not enough time for courts to issue rulings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FB304B-46DC-4E5F-9658-E04F26F14923}"/>
              </a:ext>
            </a:extLst>
          </p:cNvPr>
          <p:cNvSpPr txBox="1"/>
          <p:nvPr/>
        </p:nvSpPr>
        <p:spPr>
          <a:xfrm>
            <a:off x="8413725" y="2592371"/>
            <a:ext cx="34577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Enterprises implementing corporate policies to protect or localize data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Address worker and/or trade union requirements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Proactive data privacy and data protection such as what Apple &amp; Google do</a:t>
            </a:r>
          </a:p>
        </p:txBody>
      </p:sp>
    </p:spTree>
    <p:extLst>
      <p:ext uri="{BB962C8B-B14F-4D97-AF65-F5344CB8AC3E}">
        <p14:creationId xmlns:p14="http://schemas.microsoft.com/office/powerpoint/2010/main" val="196656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870" cy="1325563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Regulations Depend on Country &amp; Data Type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2EE727F-4350-43C4-82E2-9110C65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203C1-DD75-4C69-9FCF-57AAF325FF94}"/>
              </a:ext>
            </a:extLst>
          </p:cNvPr>
          <p:cNvSpPr/>
          <p:nvPr/>
        </p:nvSpPr>
        <p:spPr>
          <a:xfrm>
            <a:off x="893623" y="1690688"/>
            <a:ext cx="3457767" cy="5844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Processing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A8AEA9-199D-4BBA-82B5-C435946FE142}"/>
              </a:ext>
            </a:extLst>
          </p:cNvPr>
          <p:cNvSpPr/>
          <p:nvPr/>
        </p:nvSpPr>
        <p:spPr>
          <a:xfrm>
            <a:off x="4598251" y="1690688"/>
            <a:ext cx="3457767" cy="5844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Storage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DD80C0-28D4-4442-ACFD-CFBBFDE89344}"/>
              </a:ext>
            </a:extLst>
          </p:cNvPr>
          <p:cNvSpPr/>
          <p:nvPr/>
        </p:nvSpPr>
        <p:spPr>
          <a:xfrm>
            <a:off x="8413726" y="1690688"/>
            <a:ext cx="3457767" cy="58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Viewability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C65C0-CB61-4810-B8D8-3B206A22E43B}"/>
              </a:ext>
            </a:extLst>
          </p:cNvPr>
          <p:cNvSpPr txBox="1"/>
          <p:nvPr/>
        </p:nvSpPr>
        <p:spPr>
          <a:xfrm>
            <a:off x="893623" y="2592371"/>
            <a:ext cx="34577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Processing must be performed within country for all data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Processing of de-identified data can be processed out of country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All data can be processed out of country if it is encrypted in transit and at rest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4E633C-6311-4952-8418-E8FEB9A92638}"/>
              </a:ext>
            </a:extLst>
          </p:cNvPr>
          <p:cNvSpPr txBox="1"/>
          <p:nvPr/>
        </p:nvSpPr>
        <p:spPr>
          <a:xfrm>
            <a:off x="4513409" y="2592371"/>
            <a:ext cx="34577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Only copy of data in country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24 hour copy of the data in a country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Integration with Key Management Service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All data can be store outside of country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FB304B-46DC-4E5F-9658-E04F26F14923}"/>
              </a:ext>
            </a:extLst>
          </p:cNvPr>
          <p:cNvSpPr txBox="1"/>
          <p:nvPr/>
        </p:nvSpPr>
        <p:spPr>
          <a:xfrm>
            <a:off x="8413725" y="2592371"/>
            <a:ext cx="34577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Can only be viewed within the country’s borders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Can be view from outside the country</a:t>
            </a:r>
          </a:p>
        </p:txBody>
      </p:sp>
    </p:spTree>
    <p:extLst>
      <p:ext uri="{BB962C8B-B14F-4D97-AF65-F5344CB8AC3E}">
        <p14:creationId xmlns:p14="http://schemas.microsoft.com/office/powerpoint/2010/main" val="96775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4B78-8164-4AC2-A5B6-275188F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870" cy="1325563"/>
          </a:xfrm>
        </p:spPr>
        <p:txBody>
          <a:bodyPr/>
          <a:lstStyle/>
          <a:p>
            <a:r>
              <a:rPr lang="en-US" b="1" dirty="0">
                <a:highlight>
                  <a:srgbClr val="C0C0C0"/>
                </a:highlight>
              </a:rPr>
              <a:t>Data Residency Models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F239F02-CC0B-433A-8026-FDCDCD2B186B}"/>
              </a:ext>
            </a:extLst>
          </p:cNvPr>
          <p:cNvSpPr>
            <a:spLocks noGrp="1"/>
          </p:cNvSpPr>
          <p:nvPr/>
        </p:nvSpPr>
        <p:spPr>
          <a:xfrm>
            <a:off x="982684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999AF0-FEB1-E14D-85A3-D2B79679E0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TechVision-Logo-Tight2.png">
            <a:extLst>
              <a:ext uri="{FF2B5EF4-FFF2-40B4-BE49-F238E27FC236}">
                <a16:creationId xmlns:a16="http://schemas.microsoft.com/office/drawing/2014/main" id="{78923A60-6FDA-44CA-BCE9-5D25860F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90251"/>
            <a:ext cx="1705114" cy="782346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2EE727F-4350-43C4-82E2-9110C65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1391" y="6492875"/>
            <a:ext cx="4295734" cy="365125"/>
          </a:xfrm>
        </p:spPr>
        <p:txBody>
          <a:bodyPr/>
          <a:lstStyle/>
          <a:p>
            <a:r>
              <a:rPr lang="en-US" dirty="0"/>
              <a:t>©️ TechVision Research Corp. 2021 - All Rights Reserved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5DE80D0-45CA-4491-AE54-755968650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81098"/>
              </p:ext>
            </p:extLst>
          </p:nvPr>
        </p:nvGraphicFramePr>
        <p:xfrm>
          <a:off x="939180" y="1866741"/>
          <a:ext cx="9598720" cy="297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680">
                  <a:extLst>
                    <a:ext uri="{9D8B030D-6E8A-4147-A177-3AD203B41FA5}">
                      <a16:colId xmlns:a16="http://schemas.microsoft.com/office/drawing/2014/main" val="3818884997"/>
                    </a:ext>
                  </a:extLst>
                </a:gridCol>
                <a:gridCol w="2399680">
                  <a:extLst>
                    <a:ext uri="{9D8B030D-6E8A-4147-A177-3AD203B41FA5}">
                      <a16:colId xmlns:a16="http://schemas.microsoft.com/office/drawing/2014/main" val="1278349659"/>
                    </a:ext>
                  </a:extLst>
                </a:gridCol>
                <a:gridCol w="2399680">
                  <a:extLst>
                    <a:ext uri="{9D8B030D-6E8A-4147-A177-3AD203B41FA5}">
                      <a16:colId xmlns:a16="http://schemas.microsoft.com/office/drawing/2014/main" val="1366178361"/>
                    </a:ext>
                  </a:extLst>
                </a:gridCol>
                <a:gridCol w="2399680">
                  <a:extLst>
                    <a:ext uri="{9D8B030D-6E8A-4147-A177-3AD203B41FA5}">
                      <a16:colId xmlns:a16="http://schemas.microsoft.com/office/drawing/2014/main" val="1568049003"/>
                    </a:ext>
                  </a:extLst>
                </a:gridCol>
              </a:tblGrid>
              <a:tr h="74322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 Handling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Replicated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Restricted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Redacted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205310"/>
                  </a:ext>
                </a:extLst>
              </a:tr>
              <a:tr h="74322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Inside &amp; Outside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Inside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201959"/>
                  </a:ext>
                </a:extLst>
              </a:tr>
              <a:tr h="74322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379125"/>
                  </a:ext>
                </a:extLst>
              </a:tr>
              <a:tr h="74322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Viewing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&amp; Outside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&amp; Outside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92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78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1209</Words>
  <Application>Microsoft Office PowerPoint</Application>
  <PresentationFormat>Widescreen</PresentationFormat>
  <Paragraphs>224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Set Pro Thin</vt:lpstr>
      <vt:lpstr>Wingdings</vt:lpstr>
      <vt:lpstr>Office Theme</vt:lpstr>
      <vt:lpstr>PowerPoint Presentation</vt:lpstr>
      <vt:lpstr>Communication Security &amp; Privacy Is Evolving</vt:lpstr>
      <vt:lpstr>Why UCaaS Security &amp; Privacy Now?</vt:lpstr>
      <vt:lpstr>How Much Of What You Are Sharing Is Worth?</vt:lpstr>
      <vt:lpstr>UCaaS Security &amp; Privacy Is Challenging</vt:lpstr>
      <vt:lpstr>Balancing Convenience, Security, &amp; Privacy</vt:lpstr>
      <vt:lpstr>Complex Global Cloud Legal Environment</vt:lpstr>
      <vt:lpstr>Regulations Depend on Country &amp; Data Type</vt:lpstr>
      <vt:lpstr>Data Residency Models</vt:lpstr>
      <vt:lpstr>UCaaS Solution Stack</vt:lpstr>
      <vt:lpstr>UCaaS Security &amp; Privacy Use Cases</vt:lpstr>
      <vt:lpstr>Communications Security &amp; Privacy Framework</vt:lpstr>
      <vt:lpstr>Understanding &amp; Classifying User Data</vt:lpstr>
      <vt:lpstr> Good Questions We Do Not Have Answers To….. Yet!  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Sorell</dc:creator>
  <cp:lastModifiedBy>Sorell</cp:lastModifiedBy>
  <cp:revision>53</cp:revision>
  <dcterms:created xsi:type="dcterms:W3CDTF">2021-08-16T14:55:27Z</dcterms:created>
  <dcterms:modified xsi:type="dcterms:W3CDTF">2021-11-02T15:12:21Z</dcterms:modified>
</cp:coreProperties>
</file>